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445" r:id="rId2"/>
    <p:sldId id="446" r:id="rId3"/>
    <p:sldId id="447" r:id="rId4"/>
    <p:sldId id="448" r:id="rId5"/>
    <p:sldId id="449" r:id="rId6"/>
    <p:sldId id="451" r:id="rId7"/>
    <p:sldId id="452" r:id="rId8"/>
    <p:sldId id="256" r:id="rId9"/>
    <p:sldId id="453" r:id="rId10"/>
    <p:sldId id="257" r:id="rId11"/>
    <p:sldId id="487" r:id="rId12"/>
    <p:sldId id="470" r:id="rId13"/>
    <p:sldId id="472" r:id="rId14"/>
    <p:sldId id="473" r:id="rId15"/>
    <p:sldId id="474" r:id="rId16"/>
    <p:sldId id="475" r:id="rId17"/>
    <p:sldId id="477" r:id="rId18"/>
    <p:sldId id="478" r:id="rId19"/>
    <p:sldId id="479" r:id="rId20"/>
    <p:sldId id="480" r:id="rId21"/>
    <p:sldId id="481" r:id="rId22"/>
    <p:sldId id="258" r:id="rId23"/>
    <p:sldId id="259" r:id="rId24"/>
    <p:sldId id="260" r:id="rId25"/>
    <p:sldId id="261" r:id="rId26"/>
    <p:sldId id="456" r:id="rId27"/>
    <p:sldId id="457" r:id="rId28"/>
    <p:sldId id="460" r:id="rId29"/>
    <p:sldId id="461" r:id="rId30"/>
    <p:sldId id="458" r:id="rId31"/>
    <p:sldId id="459" r:id="rId32"/>
    <p:sldId id="263" r:id="rId33"/>
    <p:sldId id="462" r:id="rId34"/>
    <p:sldId id="463" r:id="rId35"/>
    <p:sldId id="464" r:id="rId36"/>
    <p:sldId id="465" r:id="rId37"/>
    <p:sldId id="466" r:id="rId38"/>
    <p:sldId id="264" r:id="rId39"/>
    <p:sldId id="482" r:id="rId40"/>
    <p:sldId id="269" r:id="rId41"/>
    <p:sldId id="483" r:id="rId42"/>
    <p:sldId id="468" r:id="rId43"/>
    <p:sldId id="469" r:id="rId44"/>
    <p:sldId id="377" r:id="rId45"/>
    <p:sldId id="378" r:id="rId46"/>
    <p:sldId id="379" r:id="rId47"/>
    <p:sldId id="270" r:id="rId48"/>
    <p:sldId id="272" r:id="rId49"/>
    <p:sldId id="273" r:id="rId50"/>
    <p:sldId id="467" r:id="rId51"/>
    <p:sldId id="275" r:id="rId52"/>
    <p:sldId id="484" r:id="rId53"/>
    <p:sldId id="485" r:id="rId54"/>
    <p:sldId id="276" r:id="rId55"/>
    <p:sldId id="380" r:id="rId56"/>
    <p:sldId id="277" r:id="rId57"/>
    <p:sldId id="278" r:id="rId58"/>
    <p:sldId id="381" r:id="rId59"/>
    <p:sldId id="279" r:id="rId60"/>
    <p:sldId id="281" r:id="rId61"/>
    <p:sldId id="283" r:id="rId62"/>
    <p:sldId id="284" r:id="rId63"/>
    <p:sldId id="382" r:id="rId64"/>
    <p:sldId id="486" r:id="rId65"/>
    <p:sldId id="389" r:id="rId66"/>
    <p:sldId id="390" r:id="rId67"/>
    <p:sldId id="391" r:id="rId68"/>
    <p:sldId id="392" r:id="rId69"/>
    <p:sldId id="393" r:id="rId70"/>
    <p:sldId id="394" r:id="rId71"/>
    <p:sldId id="395" r:id="rId72"/>
    <p:sldId id="396" r:id="rId73"/>
    <p:sldId id="397" r:id="rId74"/>
    <p:sldId id="398" r:id="rId75"/>
    <p:sldId id="286" r:id="rId76"/>
    <p:sldId id="287" r:id="rId77"/>
    <p:sldId id="419" r:id="rId78"/>
    <p:sldId id="420" r:id="rId79"/>
    <p:sldId id="289" r:id="rId80"/>
    <p:sldId id="290" r:id="rId81"/>
    <p:sldId id="291" r:id="rId82"/>
    <p:sldId id="417" r:id="rId83"/>
    <p:sldId id="418" r:id="rId84"/>
    <p:sldId id="292" r:id="rId85"/>
    <p:sldId id="293" r:id="rId86"/>
    <p:sldId id="294" r:id="rId87"/>
    <p:sldId id="295" r:id="rId88"/>
    <p:sldId id="296" r:id="rId89"/>
    <p:sldId id="297" r:id="rId90"/>
    <p:sldId id="298" r:id="rId91"/>
    <p:sldId id="299" r:id="rId92"/>
    <p:sldId id="301" r:id="rId93"/>
    <p:sldId id="300" r:id="rId94"/>
    <p:sldId id="399" r:id="rId95"/>
    <p:sldId id="302" r:id="rId96"/>
    <p:sldId id="303" r:id="rId97"/>
    <p:sldId id="307" r:id="rId98"/>
    <p:sldId id="308" r:id="rId99"/>
    <p:sldId id="309" r:id="rId100"/>
    <p:sldId id="310" r:id="rId101"/>
    <p:sldId id="400" r:id="rId102"/>
    <p:sldId id="314" r:id="rId103"/>
    <p:sldId id="315" r:id="rId104"/>
    <p:sldId id="316" r:id="rId105"/>
    <p:sldId id="401" r:id="rId106"/>
    <p:sldId id="317" r:id="rId107"/>
    <p:sldId id="402" r:id="rId108"/>
    <p:sldId id="318" r:id="rId109"/>
    <p:sldId id="403" r:id="rId110"/>
    <p:sldId id="320" r:id="rId111"/>
    <p:sldId id="321" r:id="rId112"/>
    <p:sldId id="319" r:id="rId113"/>
    <p:sldId id="404" r:id="rId114"/>
    <p:sldId id="405" r:id="rId115"/>
    <p:sldId id="406" r:id="rId116"/>
    <p:sldId id="322" r:id="rId117"/>
    <p:sldId id="323" r:id="rId118"/>
    <p:sldId id="324" r:id="rId119"/>
    <p:sldId id="326" r:id="rId120"/>
    <p:sldId id="327" r:id="rId121"/>
    <p:sldId id="407" r:id="rId122"/>
    <p:sldId id="328" r:id="rId123"/>
    <p:sldId id="329" r:id="rId124"/>
    <p:sldId id="330" r:id="rId125"/>
    <p:sldId id="331" r:id="rId126"/>
    <p:sldId id="332" r:id="rId127"/>
    <p:sldId id="333" r:id="rId128"/>
    <p:sldId id="408" r:id="rId129"/>
    <p:sldId id="334" r:id="rId130"/>
    <p:sldId id="335" r:id="rId131"/>
    <p:sldId id="337" r:id="rId132"/>
    <p:sldId id="338" r:id="rId133"/>
    <p:sldId id="339" r:id="rId134"/>
    <p:sldId id="340" r:id="rId135"/>
    <p:sldId id="341" r:id="rId136"/>
    <p:sldId id="342" r:id="rId137"/>
    <p:sldId id="409" r:id="rId138"/>
    <p:sldId id="343" r:id="rId139"/>
    <p:sldId id="344" r:id="rId140"/>
    <p:sldId id="411" r:id="rId141"/>
    <p:sldId id="345" r:id="rId142"/>
    <p:sldId id="346" r:id="rId143"/>
    <p:sldId id="347" r:id="rId144"/>
    <p:sldId id="348" r:id="rId145"/>
    <p:sldId id="412" r:id="rId146"/>
    <p:sldId id="413" r:id="rId147"/>
    <p:sldId id="349" r:id="rId148"/>
    <p:sldId id="414" r:id="rId149"/>
    <p:sldId id="350" r:id="rId150"/>
    <p:sldId id="415" r:id="rId151"/>
    <p:sldId id="351" r:id="rId152"/>
    <p:sldId id="352" r:id="rId153"/>
    <p:sldId id="416" r:id="rId154"/>
    <p:sldId id="354" r:id="rId155"/>
    <p:sldId id="355" r:id="rId156"/>
    <p:sldId id="356" r:id="rId157"/>
    <p:sldId id="357" r:id="rId158"/>
    <p:sldId id="358" r:id="rId159"/>
    <p:sldId id="359" r:id="rId160"/>
    <p:sldId id="360" r:id="rId161"/>
    <p:sldId id="361" r:id="rId162"/>
    <p:sldId id="421" r:id="rId163"/>
    <p:sldId id="362" r:id="rId164"/>
    <p:sldId id="427" r:id="rId165"/>
    <p:sldId id="428" r:id="rId166"/>
    <p:sldId id="429" r:id="rId167"/>
    <p:sldId id="363" r:id="rId168"/>
    <p:sldId id="364" r:id="rId169"/>
    <p:sldId id="365" r:id="rId170"/>
    <p:sldId id="366" r:id="rId171"/>
    <p:sldId id="422" r:id="rId172"/>
    <p:sldId id="367" r:id="rId173"/>
    <p:sldId id="368" r:id="rId174"/>
    <p:sldId id="369" r:id="rId175"/>
    <p:sldId id="370" r:id="rId176"/>
    <p:sldId id="371" r:id="rId177"/>
    <p:sldId id="423" r:id="rId178"/>
    <p:sldId id="372" r:id="rId179"/>
    <p:sldId id="424" r:id="rId180"/>
    <p:sldId id="373" r:id="rId181"/>
    <p:sldId id="374" r:id="rId182"/>
    <p:sldId id="375" r:id="rId183"/>
    <p:sldId id="425" r:id="rId184"/>
    <p:sldId id="426" r:id="rId185"/>
    <p:sldId id="376" r:id="rId186"/>
    <p:sldId id="488" r:id="rId1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566" y="-156"/>
      </p:cViewPr>
      <p:guideLst>
        <p:guide orient="horz" pos="2160"/>
        <p:guide pos="2880"/>
      </p:guideLst>
    </p:cSldViewPr>
  </p:slid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08ED9-4DCE-4E62-BD56-B41A58220D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9C0CF12-3355-47C0-AACD-F07DBBACD8A5}">
      <dgm:prSet phldrT="[Text]"/>
      <dgm:spPr/>
      <dgm:t>
        <a:bodyPr/>
        <a:lstStyle/>
        <a:p>
          <a:r>
            <a:rPr lang="en-US" smtClean="0"/>
            <a:t>Dữ liệu</a:t>
          </a:r>
          <a:endParaRPr lang="en-US"/>
        </a:p>
      </dgm:t>
    </dgm:pt>
    <dgm:pt modelId="{B87104A4-C0DA-4FFB-86CD-0E844D9E38B3}" type="parTrans" cxnId="{FD0F2646-8CC6-4DFC-9870-AD8889AD8C74}">
      <dgm:prSet/>
      <dgm:spPr/>
      <dgm:t>
        <a:bodyPr/>
        <a:lstStyle/>
        <a:p>
          <a:endParaRPr lang="en-US"/>
        </a:p>
      </dgm:t>
    </dgm:pt>
    <dgm:pt modelId="{72183566-9F57-4142-8EB7-618249490B9F}" type="sibTrans" cxnId="{FD0F2646-8CC6-4DFC-9870-AD8889AD8C74}">
      <dgm:prSet/>
      <dgm:spPr/>
      <dgm:t>
        <a:bodyPr/>
        <a:lstStyle/>
        <a:p>
          <a:endParaRPr lang="en-US"/>
        </a:p>
      </dgm:t>
    </dgm:pt>
    <dgm:pt modelId="{702A9B9D-6429-4B2A-B4CA-5AE9402000F5}" type="asst">
      <dgm:prSet phldrT="[Text]"/>
      <dgm:spPr/>
      <dgm:t>
        <a:bodyPr/>
        <a:lstStyle/>
        <a:p>
          <a:r>
            <a:rPr lang="en-US" dirty="0" err="1" smtClean="0"/>
            <a:t>Dữ</a:t>
          </a:r>
          <a:r>
            <a:rPr lang="en-US" dirty="0" smtClean="0"/>
            <a:t> </a:t>
          </a:r>
          <a:r>
            <a:rPr lang="en-US" dirty="0" err="1" smtClean="0"/>
            <a:t>liệu</a:t>
          </a:r>
          <a:r>
            <a:rPr lang="en-US" dirty="0" smtClean="0"/>
            <a:t> </a:t>
          </a:r>
          <a:r>
            <a:rPr lang="en-US" dirty="0" err="1" smtClean="0"/>
            <a:t>định</a:t>
          </a:r>
          <a:r>
            <a:rPr lang="en-US" dirty="0" smtClean="0"/>
            <a:t> </a:t>
          </a:r>
          <a:r>
            <a:rPr lang="en-US" dirty="0" err="1" smtClean="0"/>
            <a:t>tính</a:t>
          </a:r>
          <a:endParaRPr lang="en-US" dirty="0"/>
        </a:p>
      </dgm:t>
    </dgm:pt>
    <dgm:pt modelId="{6B232CC0-E94D-4E03-869A-CA80FA048814}" type="parTrans" cxnId="{FE13785C-6D65-4DA5-8904-376807CBE8BE}">
      <dgm:prSet/>
      <dgm:spPr/>
      <dgm:t>
        <a:bodyPr/>
        <a:lstStyle/>
        <a:p>
          <a:endParaRPr lang="en-US"/>
        </a:p>
      </dgm:t>
    </dgm:pt>
    <dgm:pt modelId="{CFDF13B0-5D04-42DC-8ABD-6F012A61AD02}" type="sibTrans" cxnId="{FE13785C-6D65-4DA5-8904-376807CBE8BE}">
      <dgm:prSet/>
      <dgm:spPr/>
      <dgm:t>
        <a:bodyPr/>
        <a:lstStyle/>
        <a:p>
          <a:endParaRPr lang="en-US"/>
        </a:p>
      </dgm:t>
    </dgm:pt>
    <dgm:pt modelId="{7BAB9E25-F019-4120-96D4-E158D0F7C70A}" type="asst">
      <dgm:prSet/>
      <dgm:spPr/>
      <dgm:t>
        <a:bodyPr/>
        <a:lstStyle/>
        <a:p>
          <a:r>
            <a:rPr lang="en-US" dirty="0" err="1" smtClean="0"/>
            <a:t>Dữ</a:t>
          </a:r>
          <a:r>
            <a:rPr lang="en-US" dirty="0" smtClean="0"/>
            <a:t> </a:t>
          </a:r>
          <a:r>
            <a:rPr lang="en-US" dirty="0" err="1" smtClean="0"/>
            <a:t>liệu</a:t>
          </a:r>
          <a:r>
            <a:rPr lang="en-US" dirty="0" smtClean="0"/>
            <a:t> </a:t>
          </a:r>
          <a:r>
            <a:rPr lang="en-US" dirty="0" err="1" smtClean="0"/>
            <a:t>định</a:t>
          </a:r>
          <a:r>
            <a:rPr lang="en-US" dirty="0" smtClean="0"/>
            <a:t> </a:t>
          </a:r>
          <a:r>
            <a:rPr lang="en-US" dirty="0" err="1" smtClean="0"/>
            <a:t>lượng</a:t>
          </a:r>
          <a:endParaRPr lang="en-US" dirty="0"/>
        </a:p>
      </dgm:t>
    </dgm:pt>
    <dgm:pt modelId="{408B6E50-422F-4735-A94D-A7F9245C40C7}" type="sibTrans" cxnId="{8E66E9DC-2A2D-4E80-BF4C-EC30E078FA22}">
      <dgm:prSet/>
      <dgm:spPr/>
      <dgm:t>
        <a:bodyPr/>
        <a:lstStyle/>
        <a:p>
          <a:endParaRPr lang="en-US"/>
        </a:p>
      </dgm:t>
    </dgm:pt>
    <dgm:pt modelId="{C2D4610E-FC2C-4E98-BDE6-6EC044A0856F}" type="parTrans" cxnId="{8E66E9DC-2A2D-4E80-BF4C-EC30E078FA22}">
      <dgm:prSet/>
      <dgm:spPr/>
      <dgm:t>
        <a:bodyPr/>
        <a:lstStyle/>
        <a:p>
          <a:endParaRPr lang="en-US"/>
        </a:p>
      </dgm:t>
    </dgm:pt>
    <dgm:pt modelId="{91F9B954-F096-40E4-A2D3-B8324775FEBC}">
      <dgm:prSet/>
      <dgm:spPr/>
      <dgm:t>
        <a:bodyPr/>
        <a:lstStyle/>
        <a:p>
          <a:r>
            <a:rPr lang="en-US" smtClean="0"/>
            <a:t>Thang đo danh nghĩa</a:t>
          </a:r>
          <a:endParaRPr lang="en-US"/>
        </a:p>
      </dgm:t>
    </dgm:pt>
    <dgm:pt modelId="{97447444-9A45-4665-B3F8-F17FA59356B1}" type="parTrans" cxnId="{C7B88D5E-966A-4BF4-BFBE-D7092AABC128}">
      <dgm:prSet/>
      <dgm:spPr/>
      <dgm:t>
        <a:bodyPr/>
        <a:lstStyle/>
        <a:p>
          <a:endParaRPr lang="en-US"/>
        </a:p>
      </dgm:t>
    </dgm:pt>
    <dgm:pt modelId="{0D1155B5-62EE-4416-9109-642AFC00C9CA}" type="sibTrans" cxnId="{C7B88D5E-966A-4BF4-BFBE-D7092AABC128}">
      <dgm:prSet/>
      <dgm:spPr/>
      <dgm:t>
        <a:bodyPr/>
        <a:lstStyle/>
        <a:p>
          <a:endParaRPr lang="en-US"/>
        </a:p>
      </dgm:t>
    </dgm:pt>
    <dgm:pt modelId="{26C5056F-CF97-4D05-BDC7-0FA5AAC1B652}">
      <dgm:prSet/>
      <dgm:spPr/>
      <dgm:t>
        <a:bodyPr/>
        <a:lstStyle/>
        <a:p>
          <a:r>
            <a:rPr lang="en-US" smtClean="0"/>
            <a:t>Thang đo thứ bậc</a:t>
          </a:r>
          <a:endParaRPr lang="en-US"/>
        </a:p>
      </dgm:t>
    </dgm:pt>
    <dgm:pt modelId="{DE8F3B9B-9EE8-48BE-A865-B44E9FB9EDCB}" type="parTrans" cxnId="{24CE3808-E657-4A14-9B1A-7B81832419A4}">
      <dgm:prSet/>
      <dgm:spPr/>
      <dgm:t>
        <a:bodyPr/>
        <a:lstStyle/>
        <a:p>
          <a:endParaRPr lang="en-US"/>
        </a:p>
      </dgm:t>
    </dgm:pt>
    <dgm:pt modelId="{71CF53B9-31B8-4E17-8D83-6D0E35F7F7BE}" type="sibTrans" cxnId="{24CE3808-E657-4A14-9B1A-7B81832419A4}">
      <dgm:prSet/>
      <dgm:spPr/>
      <dgm:t>
        <a:bodyPr/>
        <a:lstStyle/>
        <a:p>
          <a:endParaRPr lang="en-US"/>
        </a:p>
      </dgm:t>
    </dgm:pt>
    <dgm:pt modelId="{3E67A782-472A-4927-9FF5-D5286F7B00FF}" type="asst">
      <dgm:prSet/>
      <dgm:spPr/>
      <dgm:t>
        <a:bodyPr/>
        <a:lstStyle/>
        <a:p>
          <a:r>
            <a:rPr lang="en-US" smtClean="0"/>
            <a:t>Thang đo khoảng cách</a:t>
          </a:r>
          <a:endParaRPr lang="en-US"/>
        </a:p>
      </dgm:t>
    </dgm:pt>
    <dgm:pt modelId="{45C19613-DF05-42D4-9375-06F570079A59}" type="parTrans" cxnId="{C523F17E-6EC6-4B05-9072-B4BC0C17B8F1}">
      <dgm:prSet/>
      <dgm:spPr/>
      <dgm:t>
        <a:bodyPr/>
        <a:lstStyle/>
        <a:p>
          <a:endParaRPr lang="en-US"/>
        </a:p>
      </dgm:t>
    </dgm:pt>
    <dgm:pt modelId="{908AD4D8-745F-4E93-AA14-E4D3CD2E52D7}" type="sibTrans" cxnId="{C523F17E-6EC6-4B05-9072-B4BC0C17B8F1}">
      <dgm:prSet/>
      <dgm:spPr/>
      <dgm:t>
        <a:bodyPr/>
        <a:lstStyle/>
        <a:p>
          <a:endParaRPr lang="en-US"/>
        </a:p>
      </dgm:t>
    </dgm:pt>
    <dgm:pt modelId="{68DB0BA1-BE73-4836-AE4E-1E4D4B0A1568}" type="asst">
      <dgm:prSet/>
      <dgm:spPr/>
      <dgm:t>
        <a:bodyPr/>
        <a:lstStyle/>
        <a:p>
          <a:r>
            <a:rPr lang="en-US" smtClean="0"/>
            <a:t>Thang đo tỷ lệ</a:t>
          </a:r>
          <a:endParaRPr lang="en-US"/>
        </a:p>
      </dgm:t>
    </dgm:pt>
    <dgm:pt modelId="{A5F3C3BF-508B-4515-B3E9-C93A9C4D7C57}" type="sibTrans" cxnId="{59BE67F7-32D4-4B87-B1F9-C03C5142CBA4}">
      <dgm:prSet/>
      <dgm:spPr/>
      <dgm:t>
        <a:bodyPr/>
        <a:lstStyle/>
        <a:p>
          <a:endParaRPr lang="en-US"/>
        </a:p>
      </dgm:t>
    </dgm:pt>
    <dgm:pt modelId="{BFC4191E-9531-45E0-A2E5-E41D4C457C63}" type="parTrans" cxnId="{59BE67F7-32D4-4B87-B1F9-C03C5142CBA4}">
      <dgm:prSet/>
      <dgm:spPr/>
      <dgm:t>
        <a:bodyPr/>
        <a:lstStyle/>
        <a:p>
          <a:endParaRPr lang="en-US"/>
        </a:p>
      </dgm:t>
    </dgm:pt>
    <dgm:pt modelId="{A1111496-124C-4C94-BDDD-1F217ACC1A20}" type="pres">
      <dgm:prSet presAssocID="{41F08ED9-4DCE-4E62-BD56-B41A58220DAB}" presName="hierChild1" presStyleCnt="0">
        <dgm:presLayoutVars>
          <dgm:orgChart val="1"/>
          <dgm:chPref val="1"/>
          <dgm:dir/>
          <dgm:animOne val="branch"/>
          <dgm:animLvl val="lvl"/>
          <dgm:resizeHandles/>
        </dgm:presLayoutVars>
      </dgm:prSet>
      <dgm:spPr/>
      <dgm:t>
        <a:bodyPr/>
        <a:lstStyle/>
        <a:p>
          <a:endParaRPr lang="en-US"/>
        </a:p>
      </dgm:t>
    </dgm:pt>
    <dgm:pt modelId="{0E47FB85-B5A2-480D-B791-B4DB84A44286}" type="pres">
      <dgm:prSet presAssocID="{F9C0CF12-3355-47C0-AACD-F07DBBACD8A5}" presName="hierRoot1" presStyleCnt="0">
        <dgm:presLayoutVars>
          <dgm:hierBranch val="init"/>
        </dgm:presLayoutVars>
      </dgm:prSet>
      <dgm:spPr/>
    </dgm:pt>
    <dgm:pt modelId="{57E4C931-927A-4926-B81C-7127C69253F3}" type="pres">
      <dgm:prSet presAssocID="{F9C0CF12-3355-47C0-AACD-F07DBBACD8A5}" presName="rootComposite1" presStyleCnt="0"/>
      <dgm:spPr/>
    </dgm:pt>
    <dgm:pt modelId="{B047D314-F113-422B-8043-F65A177FC11C}" type="pres">
      <dgm:prSet presAssocID="{F9C0CF12-3355-47C0-AACD-F07DBBACD8A5}" presName="rootText1" presStyleLbl="node0" presStyleIdx="0" presStyleCnt="1">
        <dgm:presLayoutVars>
          <dgm:chPref val="3"/>
        </dgm:presLayoutVars>
      </dgm:prSet>
      <dgm:spPr/>
      <dgm:t>
        <a:bodyPr/>
        <a:lstStyle/>
        <a:p>
          <a:endParaRPr lang="en-US"/>
        </a:p>
      </dgm:t>
    </dgm:pt>
    <dgm:pt modelId="{C61AB076-7127-4017-B27D-49E76BF7047E}" type="pres">
      <dgm:prSet presAssocID="{F9C0CF12-3355-47C0-AACD-F07DBBACD8A5}" presName="rootConnector1" presStyleLbl="node1" presStyleIdx="0" presStyleCnt="0"/>
      <dgm:spPr/>
      <dgm:t>
        <a:bodyPr/>
        <a:lstStyle/>
        <a:p>
          <a:endParaRPr lang="en-US"/>
        </a:p>
      </dgm:t>
    </dgm:pt>
    <dgm:pt modelId="{F7546AA0-FBAC-4E42-8C74-B292F95745BA}" type="pres">
      <dgm:prSet presAssocID="{F9C0CF12-3355-47C0-AACD-F07DBBACD8A5}" presName="hierChild2" presStyleCnt="0"/>
      <dgm:spPr/>
    </dgm:pt>
    <dgm:pt modelId="{01DB8CA5-D911-4CD5-9F7E-E46D67593B0C}" type="pres">
      <dgm:prSet presAssocID="{F9C0CF12-3355-47C0-AACD-F07DBBACD8A5}" presName="hierChild3" presStyleCnt="0"/>
      <dgm:spPr/>
    </dgm:pt>
    <dgm:pt modelId="{BA7ACCE3-0502-4F5C-A53A-288C8510ED24}" type="pres">
      <dgm:prSet presAssocID="{6B232CC0-E94D-4E03-869A-CA80FA048814}" presName="Name111" presStyleLbl="parChTrans1D2" presStyleIdx="0" presStyleCnt="2"/>
      <dgm:spPr/>
      <dgm:t>
        <a:bodyPr/>
        <a:lstStyle/>
        <a:p>
          <a:endParaRPr lang="en-US"/>
        </a:p>
      </dgm:t>
    </dgm:pt>
    <dgm:pt modelId="{6EEF50F5-D50B-43BE-A9B7-7333C0C29FD1}" type="pres">
      <dgm:prSet presAssocID="{702A9B9D-6429-4B2A-B4CA-5AE9402000F5}" presName="hierRoot3" presStyleCnt="0">
        <dgm:presLayoutVars>
          <dgm:hierBranch val="hang"/>
        </dgm:presLayoutVars>
      </dgm:prSet>
      <dgm:spPr/>
    </dgm:pt>
    <dgm:pt modelId="{E452899C-8751-481E-8203-14908F94295C}" type="pres">
      <dgm:prSet presAssocID="{702A9B9D-6429-4B2A-B4CA-5AE9402000F5}" presName="rootComposite3" presStyleCnt="0"/>
      <dgm:spPr/>
    </dgm:pt>
    <dgm:pt modelId="{1A37DCDA-8968-4D47-999F-E9740F342EDF}" type="pres">
      <dgm:prSet presAssocID="{702A9B9D-6429-4B2A-B4CA-5AE9402000F5}" presName="rootText3" presStyleLbl="asst1" presStyleIdx="0" presStyleCnt="4" custScaleX="143099">
        <dgm:presLayoutVars>
          <dgm:chPref val="3"/>
        </dgm:presLayoutVars>
      </dgm:prSet>
      <dgm:spPr/>
      <dgm:t>
        <a:bodyPr/>
        <a:lstStyle/>
        <a:p>
          <a:endParaRPr lang="en-US"/>
        </a:p>
      </dgm:t>
    </dgm:pt>
    <dgm:pt modelId="{A4A2375D-E8AB-4F2B-9C6E-877BEFE5331B}" type="pres">
      <dgm:prSet presAssocID="{702A9B9D-6429-4B2A-B4CA-5AE9402000F5}" presName="rootConnector3" presStyleLbl="asst1" presStyleIdx="0" presStyleCnt="4"/>
      <dgm:spPr/>
      <dgm:t>
        <a:bodyPr/>
        <a:lstStyle/>
        <a:p>
          <a:endParaRPr lang="en-US"/>
        </a:p>
      </dgm:t>
    </dgm:pt>
    <dgm:pt modelId="{16A00596-3D41-4382-A545-0B3177BD501C}" type="pres">
      <dgm:prSet presAssocID="{702A9B9D-6429-4B2A-B4CA-5AE9402000F5}" presName="hierChild6" presStyleCnt="0"/>
      <dgm:spPr/>
    </dgm:pt>
    <dgm:pt modelId="{1C5B9130-C94E-43E8-969E-3A34A704233B}" type="pres">
      <dgm:prSet presAssocID="{97447444-9A45-4665-B3F8-F17FA59356B1}" presName="Name48" presStyleLbl="parChTrans1D3" presStyleIdx="0" presStyleCnt="4"/>
      <dgm:spPr/>
      <dgm:t>
        <a:bodyPr/>
        <a:lstStyle/>
        <a:p>
          <a:endParaRPr lang="en-US"/>
        </a:p>
      </dgm:t>
    </dgm:pt>
    <dgm:pt modelId="{94B014B9-60C8-468C-9BDD-93FD09CF69EC}" type="pres">
      <dgm:prSet presAssocID="{91F9B954-F096-40E4-A2D3-B8324775FEBC}" presName="hierRoot2" presStyleCnt="0">
        <dgm:presLayoutVars>
          <dgm:hierBranch val="init"/>
        </dgm:presLayoutVars>
      </dgm:prSet>
      <dgm:spPr/>
    </dgm:pt>
    <dgm:pt modelId="{3C515C15-3AF7-4EFD-997B-9268E7123B5A}" type="pres">
      <dgm:prSet presAssocID="{91F9B954-F096-40E4-A2D3-B8324775FEBC}" presName="rootComposite" presStyleCnt="0"/>
      <dgm:spPr/>
    </dgm:pt>
    <dgm:pt modelId="{E92FF886-0A7A-4688-AAFB-AB09281D380B}" type="pres">
      <dgm:prSet presAssocID="{91F9B954-F096-40E4-A2D3-B8324775FEBC}" presName="rootText" presStyleLbl="node3" presStyleIdx="0" presStyleCnt="2">
        <dgm:presLayoutVars>
          <dgm:chPref val="3"/>
        </dgm:presLayoutVars>
      </dgm:prSet>
      <dgm:spPr/>
      <dgm:t>
        <a:bodyPr/>
        <a:lstStyle/>
        <a:p>
          <a:endParaRPr lang="en-US"/>
        </a:p>
      </dgm:t>
    </dgm:pt>
    <dgm:pt modelId="{E21E4742-8088-4A2F-8415-AB49A5910F37}" type="pres">
      <dgm:prSet presAssocID="{91F9B954-F096-40E4-A2D3-B8324775FEBC}" presName="rootConnector" presStyleLbl="node3" presStyleIdx="0" presStyleCnt="2"/>
      <dgm:spPr/>
      <dgm:t>
        <a:bodyPr/>
        <a:lstStyle/>
        <a:p>
          <a:endParaRPr lang="en-US"/>
        </a:p>
      </dgm:t>
    </dgm:pt>
    <dgm:pt modelId="{E0E66090-64FA-4A45-B617-ABD6E5A2DE97}" type="pres">
      <dgm:prSet presAssocID="{91F9B954-F096-40E4-A2D3-B8324775FEBC}" presName="hierChild4" presStyleCnt="0"/>
      <dgm:spPr/>
    </dgm:pt>
    <dgm:pt modelId="{199779A8-E622-41C9-87AC-AAC86F50EC16}" type="pres">
      <dgm:prSet presAssocID="{91F9B954-F096-40E4-A2D3-B8324775FEBC}" presName="hierChild5" presStyleCnt="0"/>
      <dgm:spPr/>
    </dgm:pt>
    <dgm:pt modelId="{6BA41F92-12AA-41DD-8753-2B7A4176D753}" type="pres">
      <dgm:prSet presAssocID="{DE8F3B9B-9EE8-48BE-A865-B44E9FB9EDCB}" presName="Name48" presStyleLbl="parChTrans1D3" presStyleIdx="1" presStyleCnt="4"/>
      <dgm:spPr/>
      <dgm:t>
        <a:bodyPr/>
        <a:lstStyle/>
        <a:p>
          <a:endParaRPr lang="en-US"/>
        </a:p>
      </dgm:t>
    </dgm:pt>
    <dgm:pt modelId="{D0ADFC97-7030-4C24-A612-E0C05604149F}" type="pres">
      <dgm:prSet presAssocID="{26C5056F-CF97-4D05-BDC7-0FA5AAC1B652}" presName="hierRoot2" presStyleCnt="0">
        <dgm:presLayoutVars>
          <dgm:hierBranch val="init"/>
        </dgm:presLayoutVars>
      </dgm:prSet>
      <dgm:spPr/>
    </dgm:pt>
    <dgm:pt modelId="{3B2DEB82-1263-4CA8-8E27-DCD4EC5373FA}" type="pres">
      <dgm:prSet presAssocID="{26C5056F-CF97-4D05-BDC7-0FA5AAC1B652}" presName="rootComposite" presStyleCnt="0"/>
      <dgm:spPr/>
    </dgm:pt>
    <dgm:pt modelId="{911FA712-FA3C-4578-A97C-C2941C3C8682}" type="pres">
      <dgm:prSet presAssocID="{26C5056F-CF97-4D05-BDC7-0FA5AAC1B652}" presName="rootText" presStyleLbl="node3" presStyleIdx="1" presStyleCnt="2">
        <dgm:presLayoutVars>
          <dgm:chPref val="3"/>
        </dgm:presLayoutVars>
      </dgm:prSet>
      <dgm:spPr/>
      <dgm:t>
        <a:bodyPr/>
        <a:lstStyle/>
        <a:p>
          <a:endParaRPr lang="en-US"/>
        </a:p>
      </dgm:t>
    </dgm:pt>
    <dgm:pt modelId="{DEA7176C-C3B7-467F-9176-89EE92712B10}" type="pres">
      <dgm:prSet presAssocID="{26C5056F-CF97-4D05-BDC7-0FA5AAC1B652}" presName="rootConnector" presStyleLbl="node3" presStyleIdx="1" presStyleCnt="2"/>
      <dgm:spPr/>
      <dgm:t>
        <a:bodyPr/>
        <a:lstStyle/>
        <a:p>
          <a:endParaRPr lang="en-US"/>
        </a:p>
      </dgm:t>
    </dgm:pt>
    <dgm:pt modelId="{F505F14B-22C2-42DA-AFD6-582F3DA2C460}" type="pres">
      <dgm:prSet presAssocID="{26C5056F-CF97-4D05-BDC7-0FA5AAC1B652}" presName="hierChild4" presStyleCnt="0"/>
      <dgm:spPr/>
    </dgm:pt>
    <dgm:pt modelId="{15D91D94-3AAA-4FBE-97A4-7FAFF0086A34}" type="pres">
      <dgm:prSet presAssocID="{26C5056F-CF97-4D05-BDC7-0FA5AAC1B652}" presName="hierChild5" presStyleCnt="0"/>
      <dgm:spPr/>
    </dgm:pt>
    <dgm:pt modelId="{AD7F47A4-A951-471D-AF8F-FC4DEFF46C40}" type="pres">
      <dgm:prSet presAssocID="{702A9B9D-6429-4B2A-B4CA-5AE9402000F5}" presName="hierChild7" presStyleCnt="0"/>
      <dgm:spPr/>
    </dgm:pt>
    <dgm:pt modelId="{A866FB61-7038-4010-A558-BDC1F1B2A468}" type="pres">
      <dgm:prSet presAssocID="{C2D4610E-FC2C-4E98-BDE6-6EC044A0856F}" presName="Name111" presStyleLbl="parChTrans1D2" presStyleIdx="1" presStyleCnt="2"/>
      <dgm:spPr/>
      <dgm:t>
        <a:bodyPr/>
        <a:lstStyle/>
        <a:p>
          <a:endParaRPr lang="en-US"/>
        </a:p>
      </dgm:t>
    </dgm:pt>
    <dgm:pt modelId="{F7ED8FAE-9C04-44E8-8749-CBA5A357CDDF}" type="pres">
      <dgm:prSet presAssocID="{7BAB9E25-F019-4120-96D4-E158D0F7C70A}" presName="hierRoot3" presStyleCnt="0">
        <dgm:presLayoutVars>
          <dgm:hierBranch val="init"/>
        </dgm:presLayoutVars>
      </dgm:prSet>
      <dgm:spPr/>
    </dgm:pt>
    <dgm:pt modelId="{D53443FD-BE44-48BD-8C38-80B06EADFCCC}" type="pres">
      <dgm:prSet presAssocID="{7BAB9E25-F019-4120-96D4-E158D0F7C70A}" presName="rootComposite3" presStyleCnt="0"/>
      <dgm:spPr/>
    </dgm:pt>
    <dgm:pt modelId="{A5B6C341-D3E0-4D12-A10C-665BE102408C}" type="pres">
      <dgm:prSet presAssocID="{7BAB9E25-F019-4120-96D4-E158D0F7C70A}" presName="rootText3" presStyleLbl="asst1" presStyleIdx="1" presStyleCnt="4" custScaleX="156732">
        <dgm:presLayoutVars>
          <dgm:chPref val="3"/>
        </dgm:presLayoutVars>
      </dgm:prSet>
      <dgm:spPr/>
      <dgm:t>
        <a:bodyPr/>
        <a:lstStyle/>
        <a:p>
          <a:endParaRPr lang="en-US"/>
        </a:p>
      </dgm:t>
    </dgm:pt>
    <dgm:pt modelId="{A9B58CC8-3B54-4DC4-B242-A53BA4D3A60A}" type="pres">
      <dgm:prSet presAssocID="{7BAB9E25-F019-4120-96D4-E158D0F7C70A}" presName="rootConnector3" presStyleLbl="asst1" presStyleIdx="1" presStyleCnt="4"/>
      <dgm:spPr/>
      <dgm:t>
        <a:bodyPr/>
        <a:lstStyle/>
        <a:p>
          <a:endParaRPr lang="en-US"/>
        </a:p>
      </dgm:t>
    </dgm:pt>
    <dgm:pt modelId="{5A25CC66-45C1-4D17-83B1-B7172EDFB227}" type="pres">
      <dgm:prSet presAssocID="{7BAB9E25-F019-4120-96D4-E158D0F7C70A}" presName="hierChild6" presStyleCnt="0"/>
      <dgm:spPr/>
    </dgm:pt>
    <dgm:pt modelId="{02915904-7810-46EB-B151-07989AFB67C5}" type="pres">
      <dgm:prSet presAssocID="{7BAB9E25-F019-4120-96D4-E158D0F7C70A}" presName="hierChild7" presStyleCnt="0"/>
      <dgm:spPr/>
    </dgm:pt>
    <dgm:pt modelId="{47F326FC-709F-4C32-8E8A-35B3EF657D4B}" type="pres">
      <dgm:prSet presAssocID="{45C19613-DF05-42D4-9375-06F570079A59}" presName="Name111" presStyleLbl="parChTrans1D3" presStyleIdx="2" presStyleCnt="4"/>
      <dgm:spPr/>
      <dgm:t>
        <a:bodyPr/>
        <a:lstStyle/>
        <a:p>
          <a:endParaRPr lang="en-US"/>
        </a:p>
      </dgm:t>
    </dgm:pt>
    <dgm:pt modelId="{E3C2D5AE-631D-4489-8635-3392A1860AB9}" type="pres">
      <dgm:prSet presAssocID="{3E67A782-472A-4927-9FF5-D5286F7B00FF}" presName="hierRoot3" presStyleCnt="0">
        <dgm:presLayoutVars>
          <dgm:hierBranch val="init"/>
        </dgm:presLayoutVars>
      </dgm:prSet>
      <dgm:spPr/>
    </dgm:pt>
    <dgm:pt modelId="{A4FBCE68-FED1-4020-A4F6-57F5E2514DA2}" type="pres">
      <dgm:prSet presAssocID="{3E67A782-472A-4927-9FF5-D5286F7B00FF}" presName="rootComposite3" presStyleCnt="0"/>
      <dgm:spPr/>
    </dgm:pt>
    <dgm:pt modelId="{98FAC9C3-2062-49BB-A95C-EAEB282230BB}" type="pres">
      <dgm:prSet presAssocID="{3E67A782-472A-4927-9FF5-D5286F7B00FF}" presName="rootText3" presStyleLbl="asst1" presStyleIdx="2" presStyleCnt="4">
        <dgm:presLayoutVars>
          <dgm:chPref val="3"/>
        </dgm:presLayoutVars>
      </dgm:prSet>
      <dgm:spPr/>
      <dgm:t>
        <a:bodyPr/>
        <a:lstStyle/>
        <a:p>
          <a:endParaRPr lang="en-US"/>
        </a:p>
      </dgm:t>
    </dgm:pt>
    <dgm:pt modelId="{973840E3-1509-47ED-A3BF-88E5CD6463FB}" type="pres">
      <dgm:prSet presAssocID="{3E67A782-472A-4927-9FF5-D5286F7B00FF}" presName="rootConnector3" presStyleLbl="asst1" presStyleIdx="2" presStyleCnt="4"/>
      <dgm:spPr/>
      <dgm:t>
        <a:bodyPr/>
        <a:lstStyle/>
        <a:p>
          <a:endParaRPr lang="en-US"/>
        </a:p>
      </dgm:t>
    </dgm:pt>
    <dgm:pt modelId="{F5AC64DF-38FE-4120-BFA5-CADB425884BC}" type="pres">
      <dgm:prSet presAssocID="{3E67A782-472A-4927-9FF5-D5286F7B00FF}" presName="hierChild6" presStyleCnt="0"/>
      <dgm:spPr/>
    </dgm:pt>
    <dgm:pt modelId="{0C3174B3-D9CF-456E-83AD-776B5FCAF628}" type="pres">
      <dgm:prSet presAssocID="{3E67A782-472A-4927-9FF5-D5286F7B00FF}" presName="hierChild7" presStyleCnt="0"/>
      <dgm:spPr/>
    </dgm:pt>
    <dgm:pt modelId="{CCF877C6-FB0D-4B27-BD4C-01648F161A99}" type="pres">
      <dgm:prSet presAssocID="{BFC4191E-9531-45E0-A2E5-E41D4C457C63}" presName="Name111" presStyleLbl="parChTrans1D3" presStyleIdx="3" presStyleCnt="4"/>
      <dgm:spPr/>
      <dgm:t>
        <a:bodyPr/>
        <a:lstStyle/>
        <a:p>
          <a:endParaRPr lang="en-US"/>
        </a:p>
      </dgm:t>
    </dgm:pt>
    <dgm:pt modelId="{05BF65BC-7D1D-4300-9724-3FA00E99A57D}" type="pres">
      <dgm:prSet presAssocID="{68DB0BA1-BE73-4836-AE4E-1E4D4B0A1568}" presName="hierRoot3" presStyleCnt="0">
        <dgm:presLayoutVars>
          <dgm:hierBranch val="init"/>
        </dgm:presLayoutVars>
      </dgm:prSet>
      <dgm:spPr/>
    </dgm:pt>
    <dgm:pt modelId="{B032A6B7-2648-49E3-BF85-1C66B2F6D5AF}" type="pres">
      <dgm:prSet presAssocID="{68DB0BA1-BE73-4836-AE4E-1E4D4B0A1568}" presName="rootComposite3" presStyleCnt="0"/>
      <dgm:spPr/>
    </dgm:pt>
    <dgm:pt modelId="{BFEBB564-1AB3-485E-BDD3-49CD95FA018B}" type="pres">
      <dgm:prSet presAssocID="{68DB0BA1-BE73-4836-AE4E-1E4D4B0A1568}" presName="rootText3" presStyleLbl="asst1" presStyleIdx="3" presStyleCnt="4">
        <dgm:presLayoutVars>
          <dgm:chPref val="3"/>
        </dgm:presLayoutVars>
      </dgm:prSet>
      <dgm:spPr/>
      <dgm:t>
        <a:bodyPr/>
        <a:lstStyle/>
        <a:p>
          <a:endParaRPr lang="en-US"/>
        </a:p>
      </dgm:t>
    </dgm:pt>
    <dgm:pt modelId="{464FFF50-5CC0-4C1A-9194-BA25A4593A19}" type="pres">
      <dgm:prSet presAssocID="{68DB0BA1-BE73-4836-AE4E-1E4D4B0A1568}" presName="rootConnector3" presStyleLbl="asst1" presStyleIdx="3" presStyleCnt="4"/>
      <dgm:spPr/>
      <dgm:t>
        <a:bodyPr/>
        <a:lstStyle/>
        <a:p>
          <a:endParaRPr lang="en-US"/>
        </a:p>
      </dgm:t>
    </dgm:pt>
    <dgm:pt modelId="{E199CF3A-2BF4-43E7-97DF-A637C374EEDF}" type="pres">
      <dgm:prSet presAssocID="{68DB0BA1-BE73-4836-AE4E-1E4D4B0A1568}" presName="hierChild6" presStyleCnt="0"/>
      <dgm:spPr/>
    </dgm:pt>
    <dgm:pt modelId="{9CDAFA49-848F-40A5-BC60-B4C21A21B39E}" type="pres">
      <dgm:prSet presAssocID="{68DB0BA1-BE73-4836-AE4E-1E4D4B0A1568}" presName="hierChild7" presStyleCnt="0"/>
      <dgm:spPr/>
    </dgm:pt>
  </dgm:ptLst>
  <dgm:cxnLst>
    <dgm:cxn modelId="{D600F326-6FD8-45F2-9483-F93603CE35B7}" type="presOf" srcId="{45C19613-DF05-42D4-9375-06F570079A59}" destId="{47F326FC-709F-4C32-8E8A-35B3EF657D4B}" srcOrd="0" destOrd="0" presId="urn:microsoft.com/office/officeart/2005/8/layout/orgChart1"/>
    <dgm:cxn modelId="{6667B3C1-1281-4B82-9D4D-F68464FDFC8C}" type="presOf" srcId="{3E67A782-472A-4927-9FF5-D5286F7B00FF}" destId="{973840E3-1509-47ED-A3BF-88E5CD6463FB}" srcOrd="1" destOrd="0" presId="urn:microsoft.com/office/officeart/2005/8/layout/orgChart1"/>
    <dgm:cxn modelId="{2C7A4C11-548C-46FF-B844-AC9867ABE8C9}" type="presOf" srcId="{91F9B954-F096-40E4-A2D3-B8324775FEBC}" destId="{E21E4742-8088-4A2F-8415-AB49A5910F37}" srcOrd="1" destOrd="0" presId="urn:microsoft.com/office/officeart/2005/8/layout/orgChart1"/>
    <dgm:cxn modelId="{FE534A5F-9AAF-422C-A0AD-F6E29FB2D197}" type="presOf" srcId="{68DB0BA1-BE73-4836-AE4E-1E4D4B0A1568}" destId="{464FFF50-5CC0-4C1A-9194-BA25A4593A19}" srcOrd="1" destOrd="0" presId="urn:microsoft.com/office/officeart/2005/8/layout/orgChart1"/>
    <dgm:cxn modelId="{0AFCDF4B-29CA-4D9B-941E-3D50F872AB2A}" type="presOf" srcId="{BFC4191E-9531-45E0-A2E5-E41D4C457C63}" destId="{CCF877C6-FB0D-4B27-BD4C-01648F161A99}" srcOrd="0" destOrd="0" presId="urn:microsoft.com/office/officeart/2005/8/layout/orgChart1"/>
    <dgm:cxn modelId="{59BE67F7-32D4-4B87-B1F9-C03C5142CBA4}" srcId="{7BAB9E25-F019-4120-96D4-E158D0F7C70A}" destId="{68DB0BA1-BE73-4836-AE4E-1E4D4B0A1568}" srcOrd="1" destOrd="0" parTransId="{BFC4191E-9531-45E0-A2E5-E41D4C457C63}" sibTransId="{A5F3C3BF-508B-4515-B3E9-C93A9C4D7C57}"/>
    <dgm:cxn modelId="{8EEB7B57-C130-4218-82AC-BCC2E0ACBA36}" type="presOf" srcId="{41F08ED9-4DCE-4E62-BD56-B41A58220DAB}" destId="{A1111496-124C-4C94-BDDD-1F217ACC1A20}" srcOrd="0" destOrd="0" presId="urn:microsoft.com/office/officeart/2005/8/layout/orgChart1"/>
    <dgm:cxn modelId="{2209988A-200D-46BD-A1DA-6AFD85503C29}" type="presOf" srcId="{702A9B9D-6429-4B2A-B4CA-5AE9402000F5}" destId="{1A37DCDA-8968-4D47-999F-E9740F342EDF}" srcOrd="0" destOrd="0" presId="urn:microsoft.com/office/officeart/2005/8/layout/orgChart1"/>
    <dgm:cxn modelId="{3771C16D-4D70-421C-A7B8-86D22F4D8A3B}" type="presOf" srcId="{91F9B954-F096-40E4-A2D3-B8324775FEBC}" destId="{E92FF886-0A7A-4688-AAFB-AB09281D380B}" srcOrd="0" destOrd="0" presId="urn:microsoft.com/office/officeart/2005/8/layout/orgChart1"/>
    <dgm:cxn modelId="{A85A63A9-CF95-4080-BA85-90A7B7CC642E}" type="presOf" srcId="{6B232CC0-E94D-4E03-869A-CA80FA048814}" destId="{BA7ACCE3-0502-4F5C-A53A-288C8510ED24}" srcOrd="0" destOrd="0" presId="urn:microsoft.com/office/officeart/2005/8/layout/orgChart1"/>
    <dgm:cxn modelId="{F9115211-A57B-405B-82D0-61BE1581EEBA}" type="presOf" srcId="{68DB0BA1-BE73-4836-AE4E-1E4D4B0A1568}" destId="{BFEBB564-1AB3-485E-BDD3-49CD95FA018B}" srcOrd="0" destOrd="0" presId="urn:microsoft.com/office/officeart/2005/8/layout/orgChart1"/>
    <dgm:cxn modelId="{24CE3808-E657-4A14-9B1A-7B81832419A4}" srcId="{702A9B9D-6429-4B2A-B4CA-5AE9402000F5}" destId="{26C5056F-CF97-4D05-BDC7-0FA5AAC1B652}" srcOrd="1" destOrd="0" parTransId="{DE8F3B9B-9EE8-48BE-A865-B44E9FB9EDCB}" sibTransId="{71CF53B9-31B8-4E17-8D83-6D0E35F7F7BE}"/>
    <dgm:cxn modelId="{3B2823DE-469C-4803-8D16-FF0FE6E82E66}" type="presOf" srcId="{DE8F3B9B-9EE8-48BE-A865-B44E9FB9EDCB}" destId="{6BA41F92-12AA-41DD-8753-2B7A4176D753}" srcOrd="0" destOrd="0" presId="urn:microsoft.com/office/officeart/2005/8/layout/orgChart1"/>
    <dgm:cxn modelId="{C523F17E-6EC6-4B05-9072-B4BC0C17B8F1}" srcId="{7BAB9E25-F019-4120-96D4-E158D0F7C70A}" destId="{3E67A782-472A-4927-9FF5-D5286F7B00FF}" srcOrd="0" destOrd="0" parTransId="{45C19613-DF05-42D4-9375-06F570079A59}" sibTransId="{908AD4D8-745F-4E93-AA14-E4D3CD2E52D7}"/>
    <dgm:cxn modelId="{71C3BB7C-89EF-455C-B738-1683A6E1B127}" type="presOf" srcId="{7BAB9E25-F019-4120-96D4-E158D0F7C70A}" destId="{A9B58CC8-3B54-4DC4-B242-A53BA4D3A60A}" srcOrd="1" destOrd="0" presId="urn:microsoft.com/office/officeart/2005/8/layout/orgChart1"/>
    <dgm:cxn modelId="{D3DFC0DD-672A-4A0A-88BD-D93FA298103B}" type="presOf" srcId="{702A9B9D-6429-4B2A-B4CA-5AE9402000F5}" destId="{A4A2375D-E8AB-4F2B-9C6E-877BEFE5331B}" srcOrd="1" destOrd="0" presId="urn:microsoft.com/office/officeart/2005/8/layout/orgChart1"/>
    <dgm:cxn modelId="{1B4CA5C0-55D3-4F4F-8D1F-AD527CA75C54}" type="presOf" srcId="{F9C0CF12-3355-47C0-AACD-F07DBBACD8A5}" destId="{C61AB076-7127-4017-B27D-49E76BF7047E}" srcOrd="1" destOrd="0" presId="urn:microsoft.com/office/officeart/2005/8/layout/orgChart1"/>
    <dgm:cxn modelId="{C7B88D5E-966A-4BF4-BFBE-D7092AABC128}" srcId="{702A9B9D-6429-4B2A-B4CA-5AE9402000F5}" destId="{91F9B954-F096-40E4-A2D3-B8324775FEBC}" srcOrd="0" destOrd="0" parTransId="{97447444-9A45-4665-B3F8-F17FA59356B1}" sibTransId="{0D1155B5-62EE-4416-9109-642AFC00C9CA}"/>
    <dgm:cxn modelId="{401DBCB3-F484-4D84-BDAC-B9102385702D}" type="presOf" srcId="{C2D4610E-FC2C-4E98-BDE6-6EC044A0856F}" destId="{A866FB61-7038-4010-A558-BDC1F1B2A468}" srcOrd="0" destOrd="0" presId="urn:microsoft.com/office/officeart/2005/8/layout/orgChart1"/>
    <dgm:cxn modelId="{8596DBAA-E8A8-493B-8EEC-9DEC5F9E51ED}" type="presOf" srcId="{7BAB9E25-F019-4120-96D4-E158D0F7C70A}" destId="{A5B6C341-D3E0-4D12-A10C-665BE102408C}" srcOrd="0" destOrd="0" presId="urn:microsoft.com/office/officeart/2005/8/layout/orgChart1"/>
    <dgm:cxn modelId="{FD0F2646-8CC6-4DFC-9870-AD8889AD8C74}" srcId="{41F08ED9-4DCE-4E62-BD56-B41A58220DAB}" destId="{F9C0CF12-3355-47C0-AACD-F07DBBACD8A5}" srcOrd="0" destOrd="0" parTransId="{B87104A4-C0DA-4FFB-86CD-0E844D9E38B3}" sibTransId="{72183566-9F57-4142-8EB7-618249490B9F}"/>
    <dgm:cxn modelId="{8E66E9DC-2A2D-4E80-BF4C-EC30E078FA22}" srcId="{F9C0CF12-3355-47C0-AACD-F07DBBACD8A5}" destId="{7BAB9E25-F019-4120-96D4-E158D0F7C70A}" srcOrd="1" destOrd="0" parTransId="{C2D4610E-FC2C-4E98-BDE6-6EC044A0856F}" sibTransId="{408B6E50-422F-4735-A94D-A7F9245C40C7}"/>
    <dgm:cxn modelId="{780EE1E9-0958-4F38-9CB6-2A23858E2D9F}" type="presOf" srcId="{3E67A782-472A-4927-9FF5-D5286F7B00FF}" destId="{98FAC9C3-2062-49BB-A95C-EAEB282230BB}" srcOrd="0" destOrd="0" presId="urn:microsoft.com/office/officeart/2005/8/layout/orgChart1"/>
    <dgm:cxn modelId="{DDB85F67-7269-4E3E-80FA-CCC16CCF388E}" type="presOf" srcId="{26C5056F-CF97-4D05-BDC7-0FA5AAC1B652}" destId="{911FA712-FA3C-4578-A97C-C2941C3C8682}" srcOrd="0" destOrd="0" presId="urn:microsoft.com/office/officeart/2005/8/layout/orgChart1"/>
    <dgm:cxn modelId="{FE13785C-6D65-4DA5-8904-376807CBE8BE}" srcId="{F9C0CF12-3355-47C0-AACD-F07DBBACD8A5}" destId="{702A9B9D-6429-4B2A-B4CA-5AE9402000F5}" srcOrd="0" destOrd="0" parTransId="{6B232CC0-E94D-4E03-869A-CA80FA048814}" sibTransId="{CFDF13B0-5D04-42DC-8ABD-6F012A61AD02}"/>
    <dgm:cxn modelId="{B5065153-1F4F-49F2-AA85-DBD01A90E7EE}" type="presOf" srcId="{26C5056F-CF97-4D05-BDC7-0FA5AAC1B652}" destId="{DEA7176C-C3B7-467F-9176-89EE92712B10}" srcOrd="1" destOrd="0" presId="urn:microsoft.com/office/officeart/2005/8/layout/orgChart1"/>
    <dgm:cxn modelId="{866EBDC7-CE85-4245-BEBF-21C7B73FB819}" type="presOf" srcId="{F9C0CF12-3355-47C0-AACD-F07DBBACD8A5}" destId="{B047D314-F113-422B-8043-F65A177FC11C}" srcOrd="0" destOrd="0" presId="urn:microsoft.com/office/officeart/2005/8/layout/orgChart1"/>
    <dgm:cxn modelId="{0812AA62-5967-4D68-B35D-115927C07AAE}" type="presOf" srcId="{97447444-9A45-4665-B3F8-F17FA59356B1}" destId="{1C5B9130-C94E-43E8-969E-3A34A704233B}" srcOrd="0" destOrd="0" presId="urn:microsoft.com/office/officeart/2005/8/layout/orgChart1"/>
    <dgm:cxn modelId="{41E4FBB3-FC77-48F3-8634-56B346FB07D7}" type="presParOf" srcId="{A1111496-124C-4C94-BDDD-1F217ACC1A20}" destId="{0E47FB85-B5A2-480D-B791-B4DB84A44286}" srcOrd="0" destOrd="0" presId="urn:microsoft.com/office/officeart/2005/8/layout/orgChart1"/>
    <dgm:cxn modelId="{C165407C-128E-4757-9682-6883B40C8AD4}" type="presParOf" srcId="{0E47FB85-B5A2-480D-B791-B4DB84A44286}" destId="{57E4C931-927A-4926-B81C-7127C69253F3}" srcOrd="0" destOrd="0" presId="urn:microsoft.com/office/officeart/2005/8/layout/orgChart1"/>
    <dgm:cxn modelId="{E5A4D990-D8DF-4AF7-9EAD-18494717FB11}" type="presParOf" srcId="{57E4C931-927A-4926-B81C-7127C69253F3}" destId="{B047D314-F113-422B-8043-F65A177FC11C}" srcOrd="0" destOrd="0" presId="urn:microsoft.com/office/officeart/2005/8/layout/orgChart1"/>
    <dgm:cxn modelId="{E9D1B549-3891-4C19-8BAB-7061EBA3E710}" type="presParOf" srcId="{57E4C931-927A-4926-B81C-7127C69253F3}" destId="{C61AB076-7127-4017-B27D-49E76BF7047E}" srcOrd="1" destOrd="0" presId="urn:microsoft.com/office/officeart/2005/8/layout/orgChart1"/>
    <dgm:cxn modelId="{B738A12F-097F-4D07-8091-DE229F8E0D1A}" type="presParOf" srcId="{0E47FB85-B5A2-480D-B791-B4DB84A44286}" destId="{F7546AA0-FBAC-4E42-8C74-B292F95745BA}" srcOrd="1" destOrd="0" presId="urn:microsoft.com/office/officeart/2005/8/layout/orgChart1"/>
    <dgm:cxn modelId="{37C3D9DF-B33B-467C-A628-7CF06548FAE2}" type="presParOf" srcId="{0E47FB85-B5A2-480D-B791-B4DB84A44286}" destId="{01DB8CA5-D911-4CD5-9F7E-E46D67593B0C}" srcOrd="2" destOrd="0" presId="urn:microsoft.com/office/officeart/2005/8/layout/orgChart1"/>
    <dgm:cxn modelId="{78C19946-319C-4511-8166-C2EB26F42AE3}" type="presParOf" srcId="{01DB8CA5-D911-4CD5-9F7E-E46D67593B0C}" destId="{BA7ACCE3-0502-4F5C-A53A-288C8510ED24}" srcOrd="0" destOrd="0" presId="urn:microsoft.com/office/officeart/2005/8/layout/orgChart1"/>
    <dgm:cxn modelId="{20121788-5730-4AA5-9604-40717943C231}" type="presParOf" srcId="{01DB8CA5-D911-4CD5-9F7E-E46D67593B0C}" destId="{6EEF50F5-D50B-43BE-A9B7-7333C0C29FD1}" srcOrd="1" destOrd="0" presId="urn:microsoft.com/office/officeart/2005/8/layout/orgChart1"/>
    <dgm:cxn modelId="{3B0C8DAF-A46B-461B-9E93-F7BBA56B9F57}" type="presParOf" srcId="{6EEF50F5-D50B-43BE-A9B7-7333C0C29FD1}" destId="{E452899C-8751-481E-8203-14908F94295C}" srcOrd="0" destOrd="0" presId="urn:microsoft.com/office/officeart/2005/8/layout/orgChart1"/>
    <dgm:cxn modelId="{CF8995F7-3CA0-45F3-8537-AC90FE57C7BB}" type="presParOf" srcId="{E452899C-8751-481E-8203-14908F94295C}" destId="{1A37DCDA-8968-4D47-999F-E9740F342EDF}" srcOrd="0" destOrd="0" presId="urn:microsoft.com/office/officeart/2005/8/layout/orgChart1"/>
    <dgm:cxn modelId="{7F1EE666-4C43-4C42-946E-15CA33383436}" type="presParOf" srcId="{E452899C-8751-481E-8203-14908F94295C}" destId="{A4A2375D-E8AB-4F2B-9C6E-877BEFE5331B}" srcOrd="1" destOrd="0" presId="urn:microsoft.com/office/officeart/2005/8/layout/orgChart1"/>
    <dgm:cxn modelId="{B5231621-8339-45F8-B60D-FF4241EC387A}" type="presParOf" srcId="{6EEF50F5-D50B-43BE-A9B7-7333C0C29FD1}" destId="{16A00596-3D41-4382-A545-0B3177BD501C}" srcOrd="1" destOrd="0" presId="urn:microsoft.com/office/officeart/2005/8/layout/orgChart1"/>
    <dgm:cxn modelId="{DC51F123-623F-4B88-A572-90F028D7BB52}" type="presParOf" srcId="{16A00596-3D41-4382-A545-0B3177BD501C}" destId="{1C5B9130-C94E-43E8-969E-3A34A704233B}" srcOrd="0" destOrd="0" presId="urn:microsoft.com/office/officeart/2005/8/layout/orgChart1"/>
    <dgm:cxn modelId="{390C7743-8623-455A-8F56-39CE2544A15E}" type="presParOf" srcId="{16A00596-3D41-4382-A545-0B3177BD501C}" destId="{94B014B9-60C8-468C-9BDD-93FD09CF69EC}" srcOrd="1" destOrd="0" presId="urn:microsoft.com/office/officeart/2005/8/layout/orgChart1"/>
    <dgm:cxn modelId="{67AE5BAD-2492-4A71-B5B0-BBF7ACEDE364}" type="presParOf" srcId="{94B014B9-60C8-468C-9BDD-93FD09CF69EC}" destId="{3C515C15-3AF7-4EFD-997B-9268E7123B5A}" srcOrd="0" destOrd="0" presId="urn:microsoft.com/office/officeart/2005/8/layout/orgChart1"/>
    <dgm:cxn modelId="{FCD2C800-399F-4147-8BA4-68750F5D0D8B}" type="presParOf" srcId="{3C515C15-3AF7-4EFD-997B-9268E7123B5A}" destId="{E92FF886-0A7A-4688-AAFB-AB09281D380B}" srcOrd="0" destOrd="0" presId="urn:microsoft.com/office/officeart/2005/8/layout/orgChart1"/>
    <dgm:cxn modelId="{73E1A4F6-6AB7-4D3D-A72C-824341FAEC4E}" type="presParOf" srcId="{3C515C15-3AF7-4EFD-997B-9268E7123B5A}" destId="{E21E4742-8088-4A2F-8415-AB49A5910F37}" srcOrd="1" destOrd="0" presId="urn:microsoft.com/office/officeart/2005/8/layout/orgChart1"/>
    <dgm:cxn modelId="{433749D5-47B7-4943-A169-FDE34479B467}" type="presParOf" srcId="{94B014B9-60C8-468C-9BDD-93FD09CF69EC}" destId="{E0E66090-64FA-4A45-B617-ABD6E5A2DE97}" srcOrd="1" destOrd="0" presId="urn:microsoft.com/office/officeart/2005/8/layout/orgChart1"/>
    <dgm:cxn modelId="{16D2CE78-4D4B-4D7B-B44A-0DB9DFB2F2E7}" type="presParOf" srcId="{94B014B9-60C8-468C-9BDD-93FD09CF69EC}" destId="{199779A8-E622-41C9-87AC-AAC86F50EC16}" srcOrd="2" destOrd="0" presId="urn:microsoft.com/office/officeart/2005/8/layout/orgChart1"/>
    <dgm:cxn modelId="{7D5D9D89-6587-45A8-AE85-B550FE29DC8C}" type="presParOf" srcId="{16A00596-3D41-4382-A545-0B3177BD501C}" destId="{6BA41F92-12AA-41DD-8753-2B7A4176D753}" srcOrd="2" destOrd="0" presId="urn:microsoft.com/office/officeart/2005/8/layout/orgChart1"/>
    <dgm:cxn modelId="{7A04D363-F9DD-488B-AC17-0FCD6BFD8C36}" type="presParOf" srcId="{16A00596-3D41-4382-A545-0B3177BD501C}" destId="{D0ADFC97-7030-4C24-A612-E0C05604149F}" srcOrd="3" destOrd="0" presId="urn:microsoft.com/office/officeart/2005/8/layout/orgChart1"/>
    <dgm:cxn modelId="{E205B970-9990-4520-94AC-5780D6E5C4CB}" type="presParOf" srcId="{D0ADFC97-7030-4C24-A612-E0C05604149F}" destId="{3B2DEB82-1263-4CA8-8E27-DCD4EC5373FA}" srcOrd="0" destOrd="0" presId="urn:microsoft.com/office/officeart/2005/8/layout/orgChart1"/>
    <dgm:cxn modelId="{37C92833-7312-448C-90E0-26AF7A4C51C7}" type="presParOf" srcId="{3B2DEB82-1263-4CA8-8E27-DCD4EC5373FA}" destId="{911FA712-FA3C-4578-A97C-C2941C3C8682}" srcOrd="0" destOrd="0" presId="urn:microsoft.com/office/officeart/2005/8/layout/orgChart1"/>
    <dgm:cxn modelId="{EF437D66-3A03-489D-ADB1-E3C0E8DEB9D8}" type="presParOf" srcId="{3B2DEB82-1263-4CA8-8E27-DCD4EC5373FA}" destId="{DEA7176C-C3B7-467F-9176-89EE92712B10}" srcOrd="1" destOrd="0" presId="urn:microsoft.com/office/officeart/2005/8/layout/orgChart1"/>
    <dgm:cxn modelId="{FD2250A4-FE99-4C5E-B14A-028241AB4EEF}" type="presParOf" srcId="{D0ADFC97-7030-4C24-A612-E0C05604149F}" destId="{F505F14B-22C2-42DA-AFD6-582F3DA2C460}" srcOrd="1" destOrd="0" presId="urn:microsoft.com/office/officeart/2005/8/layout/orgChart1"/>
    <dgm:cxn modelId="{8E569F31-1258-4CE2-A9B4-7729389EBA06}" type="presParOf" srcId="{D0ADFC97-7030-4C24-A612-E0C05604149F}" destId="{15D91D94-3AAA-4FBE-97A4-7FAFF0086A34}" srcOrd="2" destOrd="0" presId="urn:microsoft.com/office/officeart/2005/8/layout/orgChart1"/>
    <dgm:cxn modelId="{7AAC2FCD-4DD9-43A0-9FEC-8650B116D9BF}" type="presParOf" srcId="{6EEF50F5-D50B-43BE-A9B7-7333C0C29FD1}" destId="{AD7F47A4-A951-471D-AF8F-FC4DEFF46C40}" srcOrd="2" destOrd="0" presId="urn:microsoft.com/office/officeart/2005/8/layout/orgChart1"/>
    <dgm:cxn modelId="{FE506467-7E46-4DF4-A8AA-A13F6CE1B4EA}" type="presParOf" srcId="{01DB8CA5-D911-4CD5-9F7E-E46D67593B0C}" destId="{A866FB61-7038-4010-A558-BDC1F1B2A468}" srcOrd="2" destOrd="0" presId="urn:microsoft.com/office/officeart/2005/8/layout/orgChart1"/>
    <dgm:cxn modelId="{36FF6D91-C5FE-4D0B-8FE6-4027F2665D68}" type="presParOf" srcId="{01DB8CA5-D911-4CD5-9F7E-E46D67593B0C}" destId="{F7ED8FAE-9C04-44E8-8749-CBA5A357CDDF}" srcOrd="3" destOrd="0" presId="urn:microsoft.com/office/officeart/2005/8/layout/orgChart1"/>
    <dgm:cxn modelId="{11AACD70-B6EF-4E40-8950-3EB6876A4DD1}" type="presParOf" srcId="{F7ED8FAE-9C04-44E8-8749-CBA5A357CDDF}" destId="{D53443FD-BE44-48BD-8C38-80B06EADFCCC}" srcOrd="0" destOrd="0" presId="urn:microsoft.com/office/officeart/2005/8/layout/orgChart1"/>
    <dgm:cxn modelId="{8F86BDA4-39D9-4B9A-91D9-6A656B485BC0}" type="presParOf" srcId="{D53443FD-BE44-48BD-8C38-80B06EADFCCC}" destId="{A5B6C341-D3E0-4D12-A10C-665BE102408C}" srcOrd="0" destOrd="0" presId="urn:microsoft.com/office/officeart/2005/8/layout/orgChart1"/>
    <dgm:cxn modelId="{F7325202-F6AC-45F8-A1DF-37B2A7161C99}" type="presParOf" srcId="{D53443FD-BE44-48BD-8C38-80B06EADFCCC}" destId="{A9B58CC8-3B54-4DC4-B242-A53BA4D3A60A}" srcOrd="1" destOrd="0" presId="urn:microsoft.com/office/officeart/2005/8/layout/orgChart1"/>
    <dgm:cxn modelId="{F3184AF1-1B53-43FB-863C-F20AADADAC3C}" type="presParOf" srcId="{F7ED8FAE-9C04-44E8-8749-CBA5A357CDDF}" destId="{5A25CC66-45C1-4D17-83B1-B7172EDFB227}" srcOrd="1" destOrd="0" presId="urn:microsoft.com/office/officeart/2005/8/layout/orgChart1"/>
    <dgm:cxn modelId="{25512238-3C94-4379-950D-3D0DF18F7700}" type="presParOf" srcId="{F7ED8FAE-9C04-44E8-8749-CBA5A357CDDF}" destId="{02915904-7810-46EB-B151-07989AFB67C5}" srcOrd="2" destOrd="0" presId="urn:microsoft.com/office/officeart/2005/8/layout/orgChart1"/>
    <dgm:cxn modelId="{02F67B41-951E-450A-881B-18C9EB956B9C}" type="presParOf" srcId="{02915904-7810-46EB-B151-07989AFB67C5}" destId="{47F326FC-709F-4C32-8E8A-35B3EF657D4B}" srcOrd="0" destOrd="0" presId="urn:microsoft.com/office/officeart/2005/8/layout/orgChart1"/>
    <dgm:cxn modelId="{F5BFDD3B-E50E-40F2-BEB7-6C3C7FD3E3C1}" type="presParOf" srcId="{02915904-7810-46EB-B151-07989AFB67C5}" destId="{E3C2D5AE-631D-4489-8635-3392A1860AB9}" srcOrd="1" destOrd="0" presId="urn:microsoft.com/office/officeart/2005/8/layout/orgChart1"/>
    <dgm:cxn modelId="{1344914A-512E-43F7-895D-AE7FCC33B07C}" type="presParOf" srcId="{E3C2D5AE-631D-4489-8635-3392A1860AB9}" destId="{A4FBCE68-FED1-4020-A4F6-57F5E2514DA2}" srcOrd="0" destOrd="0" presId="urn:microsoft.com/office/officeart/2005/8/layout/orgChart1"/>
    <dgm:cxn modelId="{BB540AE6-8CA7-4B92-BC9F-E8DB1C5432FB}" type="presParOf" srcId="{A4FBCE68-FED1-4020-A4F6-57F5E2514DA2}" destId="{98FAC9C3-2062-49BB-A95C-EAEB282230BB}" srcOrd="0" destOrd="0" presId="urn:microsoft.com/office/officeart/2005/8/layout/orgChart1"/>
    <dgm:cxn modelId="{19203111-655C-40B4-AD37-74B3FF50C00D}" type="presParOf" srcId="{A4FBCE68-FED1-4020-A4F6-57F5E2514DA2}" destId="{973840E3-1509-47ED-A3BF-88E5CD6463FB}" srcOrd="1" destOrd="0" presId="urn:microsoft.com/office/officeart/2005/8/layout/orgChart1"/>
    <dgm:cxn modelId="{BF1DCB8D-A74A-474F-81E8-EE48E4997D89}" type="presParOf" srcId="{E3C2D5AE-631D-4489-8635-3392A1860AB9}" destId="{F5AC64DF-38FE-4120-BFA5-CADB425884BC}" srcOrd="1" destOrd="0" presId="urn:microsoft.com/office/officeart/2005/8/layout/orgChart1"/>
    <dgm:cxn modelId="{E2757CC2-2965-43D3-BBD4-59F7156631B1}" type="presParOf" srcId="{E3C2D5AE-631D-4489-8635-3392A1860AB9}" destId="{0C3174B3-D9CF-456E-83AD-776B5FCAF628}" srcOrd="2" destOrd="0" presId="urn:microsoft.com/office/officeart/2005/8/layout/orgChart1"/>
    <dgm:cxn modelId="{DA48CA09-A6A0-4E37-845D-912274B95F93}" type="presParOf" srcId="{02915904-7810-46EB-B151-07989AFB67C5}" destId="{CCF877C6-FB0D-4B27-BD4C-01648F161A99}" srcOrd="2" destOrd="0" presId="urn:microsoft.com/office/officeart/2005/8/layout/orgChart1"/>
    <dgm:cxn modelId="{7C38FA25-FC79-4042-81F4-AA512BE39BB9}" type="presParOf" srcId="{02915904-7810-46EB-B151-07989AFB67C5}" destId="{05BF65BC-7D1D-4300-9724-3FA00E99A57D}" srcOrd="3" destOrd="0" presId="urn:microsoft.com/office/officeart/2005/8/layout/orgChart1"/>
    <dgm:cxn modelId="{81EA320E-042F-4158-9A9A-1A4936CB5DD1}" type="presParOf" srcId="{05BF65BC-7D1D-4300-9724-3FA00E99A57D}" destId="{B032A6B7-2648-49E3-BF85-1C66B2F6D5AF}" srcOrd="0" destOrd="0" presId="urn:microsoft.com/office/officeart/2005/8/layout/orgChart1"/>
    <dgm:cxn modelId="{F167DBD6-FF6E-4CFA-994C-9AB58A73492F}" type="presParOf" srcId="{B032A6B7-2648-49E3-BF85-1C66B2F6D5AF}" destId="{BFEBB564-1AB3-485E-BDD3-49CD95FA018B}" srcOrd="0" destOrd="0" presId="urn:microsoft.com/office/officeart/2005/8/layout/orgChart1"/>
    <dgm:cxn modelId="{F44F187F-F27B-431C-B43F-595E8CD82673}" type="presParOf" srcId="{B032A6B7-2648-49E3-BF85-1C66B2F6D5AF}" destId="{464FFF50-5CC0-4C1A-9194-BA25A4593A19}" srcOrd="1" destOrd="0" presId="urn:microsoft.com/office/officeart/2005/8/layout/orgChart1"/>
    <dgm:cxn modelId="{AFF29800-3B07-4B8E-862E-F62A80D4B0C5}" type="presParOf" srcId="{05BF65BC-7D1D-4300-9724-3FA00E99A57D}" destId="{E199CF3A-2BF4-43E7-97DF-A637C374EEDF}" srcOrd="1" destOrd="0" presId="urn:microsoft.com/office/officeart/2005/8/layout/orgChart1"/>
    <dgm:cxn modelId="{92A0A1DA-947D-4A61-AF68-5F391AF0B857}" type="presParOf" srcId="{05BF65BC-7D1D-4300-9724-3FA00E99A57D}" destId="{9CDAFA49-848F-40A5-BC60-B4C21A21B39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7E8C4C4-FCE0-49EA-AD7B-15C50E3E093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8C4C4-FCE0-49EA-AD7B-15C50E3E09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8C4C4-FCE0-49EA-AD7B-15C50E3E09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a:t>NCTT.Ch5.Thiet ke ban cau hoi                                                                                                                                             </a:t>
            </a:r>
          </a:p>
        </p:txBody>
      </p:sp>
      <p:sp>
        <p:nvSpPr>
          <p:cNvPr id="6" name="Rectangle 13"/>
          <p:cNvSpPr>
            <a:spLocks noGrp="1" noChangeArrowheads="1"/>
          </p:cNvSpPr>
          <p:nvPr>
            <p:ph type="sldNum" sz="quarter" idx="12"/>
          </p:nvPr>
        </p:nvSpPr>
        <p:spPr/>
        <p:txBody>
          <a:bodyPr/>
          <a:lstStyle>
            <a:lvl1pPr>
              <a:defRPr/>
            </a:lvl1pPr>
          </a:lstStyle>
          <a:p>
            <a:pPr>
              <a:defRPr/>
            </a:pPr>
            <a:fld id="{5B52C60C-7313-40C8-90D7-FAAD2B7C3C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8C4C4-FCE0-49EA-AD7B-15C50E3E093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7E8C4C4-FCE0-49EA-AD7B-15C50E3E09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8C4C4-FCE0-49EA-AD7B-15C50E3E093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8C4C4-FCE0-49EA-AD7B-15C50E3E093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8C4C4-FCE0-49EA-AD7B-15C50E3E09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8C4C4-FCE0-49EA-AD7B-15C50E3E09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8C4C4-FCE0-49EA-AD7B-15C50E3E093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0964E8-156B-4F58-8CF3-924076FFD016}" type="datetimeFigureOut">
              <a:rPr lang="en-US" smtClean="0"/>
              <a:pPr/>
              <a:t>12/25/2014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7E8C4C4-FCE0-49EA-AD7B-15C50E3E093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70964E8-156B-4F58-8CF3-924076FFD016}" type="datetimeFigureOut">
              <a:rPr lang="en-US" smtClean="0"/>
              <a:pPr/>
              <a:t>12/25/2014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7E8C4C4-FCE0-49EA-AD7B-15C50E3E09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0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6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6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7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743200" y="3571875"/>
            <a:ext cx="6400800" cy="1752600"/>
          </a:xfrm>
        </p:spPr>
        <p:txBody>
          <a:bodyPr>
            <a:normAutofit fontScale="77500" lnSpcReduction="20000"/>
          </a:bodyPr>
          <a:lstStyle/>
          <a:p>
            <a:pPr algn="l" eaLnBrk="1" hangingPunct="1"/>
            <a:r>
              <a:rPr lang="en-US" sz="3600" smtClean="0">
                <a:solidFill>
                  <a:srgbClr val="9900CC"/>
                </a:solidFill>
              </a:rPr>
              <a:t>GV: ThS. Dư Thị Chung</a:t>
            </a:r>
          </a:p>
          <a:p>
            <a:pPr algn="l" eaLnBrk="1" hangingPunct="1"/>
            <a:r>
              <a:rPr lang="en-US" sz="3600" smtClean="0">
                <a:solidFill>
                  <a:srgbClr val="9900CC"/>
                </a:solidFill>
              </a:rPr>
              <a:t>Khoa Marketing</a:t>
            </a:r>
          </a:p>
          <a:p>
            <a:pPr algn="l" eaLnBrk="1" hangingPunct="1"/>
            <a:r>
              <a:rPr lang="en-US" sz="3600" smtClean="0">
                <a:solidFill>
                  <a:srgbClr val="9900CC"/>
                </a:solidFill>
              </a:rPr>
              <a:t>ĐT: 0918 23 23 13</a:t>
            </a:r>
          </a:p>
          <a:p>
            <a:pPr algn="l" eaLnBrk="1" hangingPunct="1"/>
            <a:r>
              <a:rPr lang="en-US" sz="3600" smtClean="0">
                <a:solidFill>
                  <a:srgbClr val="9900CC"/>
                </a:solidFill>
              </a:rPr>
              <a:t>Email: duchung1986@gmail.com</a:t>
            </a:r>
          </a:p>
        </p:txBody>
      </p:sp>
      <p:pic>
        <p:nvPicPr>
          <p:cNvPr id="2052" name="Picture 5" descr="banner_main"/>
          <p:cNvPicPr>
            <a:picLocks noChangeAspect="1" noChangeArrowheads="1" noCrop="1"/>
          </p:cNvPicPr>
          <p:nvPr/>
        </p:nvPicPr>
        <p:blipFill>
          <a:blip r:embed="rId2"/>
          <a:srcRect/>
          <a:stretch>
            <a:fillRect/>
          </a:stretch>
        </p:blipFill>
        <p:spPr bwMode="auto">
          <a:xfrm>
            <a:off x="0" y="0"/>
            <a:ext cx="9144000" cy="1314450"/>
          </a:xfrm>
          <a:prstGeom prst="rect">
            <a:avLst/>
          </a:prstGeom>
          <a:noFill/>
          <a:ln w="9525">
            <a:noFill/>
            <a:miter lim="800000"/>
            <a:headEnd/>
            <a:tailEnd/>
          </a:ln>
        </p:spPr>
      </p:pic>
      <p:sp>
        <p:nvSpPr>
          <p:cNvPr id="5" name="Title 1"/>
          <p:cNvSpPr txBox="1">
            <a:spLocks/>
          </p:cNvSpPr>
          <p:nvPr/>
        </p:nvSpPr>
        <p:spPr>
          <a:xfrm>
            <a:off x="0" y="1500174"/>
            <a:ext cx="9144000" cy="1470025"/>
          </a:xfrm>
          <a:prstGeom prst="rect">
            <a:avLst/>
          </a:prstGeom>
          <a:solidFill>
            <a:schemeClr val="tx2">
              <a:lumMod val="20000"/>
              <a:lumOff val="80000"/>
            </a:schemeClr>
          </a:solidFill>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002060"/>
                </a:solidFill>
                <a:latin typeface="+mj-lt"/>
                <a:ea typeface="+mj-ea"/>
                <a:cs typeface="+mj-cs"/>
              </a:rPr>
              <a:t>Tin </a:t>
            </a:r>
            <a:r>
              <a:rPr lang="en-US" sz="4000" dirty="0" err="1" smtClean="0">
                <a:solidFill>
                  <a:srgbClr val="002060"/>
                </a:solidFill>
                <a:latin typeface="+mj-lt"/>
                <a:ea typeface="+mj-ea"/>
                <a:cs typeface="+mj-cs"/>
              </a:rPr>
              <a:t>học</a:t>
            </a:r>
            <a:r>
              <a:rPr lang="en-US" sz="4000" dirty="0" smtClean="0">
                <a:solidFill>
                  <a:srgbClr val="002060"/>
                </a:solidFill>
                <a:latin typeface="+mj-lt"/>
                <a:ea typeface="+mj-ea"/>
                <a:cs typeface="+mj-cs"/>
              </a:rPr>
              <a:t> </a:t>
            </a:r>
            <a:r>
              <a:rPr lang="en-US" sz="4000" dirty="0" err="1" smtClean="0">
                <a:solidFill>
                  <a:srgbClr val="002060"/>
                </a:solidFill>
                <a:latin typeface="+mj-lt"/>
                <a:ea typeface="+mj-ea"/>
                <a:cs typeface="+mj-cs"/>
              </a:rPr>
              <a:t>ứng</a:t>
            </a:r>
            <a:r>
              <a:rPr lang="en-US" sz="4000" dirty="0" smtClean="0">
                <a:solidFill>
                  <a:srgbClr val="002060"/>
                </a:solidFill>
                <a:latin typeface="+mj-lt"/>
                <a:ea typeface="+mj-ea"/>
                <a:cs typeface="+mj-cs"/>
              </a:rPr>
              <a:t> </a:t>
            </a:r>
            <a:r>
              <a:rPr lang="en-US" sz="4000" dirty="0" err="1" smtClean="0">
                <a:solidFill>
                  <a:srgbClr val="002060"/>
                </a:solidFill>
                <a:latin typeface="+mj-lt"/>
                <a:ea typeface="+mj-ea"/>
                <a:cs typeface="+mj-cs"/>
              </a:rPr>
              <a:t>dụng</a:t>
            </a:r>
            <a:r>
              <a:rPr lang="en-US" sz="4000" dirty="0" smtClean="0">
                <a:solidFill>
                  <a:srgbClr val="002060"/>
                </a:solidFill>
                <a:latin typeface="+mj-lt"/>
                <a:ea typeface="+mj-ea"/>
                <a:cs typeface="+mj-cs"/>
              </a:rPr>
              <a:t> </a:t>
            </a:r>
            <a:r>
              <a:rPr lang="en-US" sz="4000" dirty="0" err="1" smtClean="0">
                <a:solidFill>
                  <a:srgbClr val="002060"/>
                </a:solidFill>
                <a:latin typeface="+mj-lt"/>
                <a:ea typeface="+mj-ea"/>
                <a:cs typeface="+mj-cs"/>
              </a:rPr>
              <a:t>trong</a:t>
            </a:r>
            <a:r>
              <a:rPr lang="en-US" sz="4000" dirty="0" smtClean="0">
                <a:solidFill>
                  <a:srgbClr val="002060"/>
                </a:solidFill>
                <a:latin typeface="+mj-lt"/>
                <a:ea typeface="+mj-ea"/>
                <a:cs typeface="+mj-cs"/>
              </a:rPr>
              <a:t> Marketing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mj-lt"/>
                <a:ea typeface="+mj-ea"/>
                <a:cs typeface="+mj-cs"/>
              </a:rPr>
              <a:t>(SPSS)</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1143000"/>
          </a:xfrm>
        </p:spPr>
        <p:txBody>
          <a:bodyPr>
            <a:normAutofit/>
          </a:bodyPr>
          <a:lstStyle/>
          <a:p>
            <a:pPr algn="ctr"/>
            <a:r>
              <a:rPr lang="en-US" b="1" dirty="0" err="1" smtClean="0">
                <a:solidFill>
                  <a:srgbClr val="660066"/>
                </a:solidFill>
              </a:rPr>
              <a:t>Giới</a:t>
            </a:r>
            <a:r>
              <a:rPr lang="en-US" b="1" dirty="0" smtClean="0">
                <a:solidFill>
                  <a:srgbClr val="660066"/>
                </a:solidFill>
              </a:rPr>
              <a:t> </a:t>
            </a:r>
            <a:r>
              <a:rPr lang="en-US" b="1" dirty="0" err="1" smtClean="0">
                <a:solidFill>
                  <a:srgbClr val="660066"/>
                </a:solidFill>
              </a:rPr>
              <a:t>thiệu</a:t>
            </a:r>
            <a:r>
              <a:rPr lang="en-US" b="1" dirty="0" smtClean="0">
                <a:solidFill>
                  <a:srgbClr val="660066"/>
                </a:solidFill>
              </a:rPr>
              <a:t> </a:t>
            </a:r>
            <a:r>
              <a:rPr lang="en-US" b="1" dirty="0" err="1" smtClean="0">
                <a:solidFill>
                  <a:srgbClr val="660066"/>
                </a:solidFill>
              </a:rPr>
              <a:t>chung</a:t>
            </a:r>
            <a:r>
              <a:rPr lang="en-US" b="1" dirty="0" smtClean="0">
                <a:solidFill>
                  <a:srgbClr val="660066"/>
                </a:solidFill>
              </a:rPr>
              <a:t> </a:t>
            </a:r>
            <a:r>
              <a:rPr lang="en-US" b="1" dirty="0" err="1" smtClean="0">
                <a:solidFill>
                  <a:srgbClr val="660066"/>
                </a:solidFill>
              </a:rPr>
              <a:t>về</a:t>
            </a:r>
            <a:r>
              <a:rPr lang="en-US" b="1" dirty="0" smtClean="0">
                <a:solidFill>
                  <a:srgbClr val="660066"/>
                </a:solidFill>
              </a:rPr>
              <a:t> SPSS </a:t>
            </a:r>
            <a:endParaRPr lang="en-US" b="1" dirty="0">
              <a:solidFill>
                <a:srgbClr val="660066"/>
              </a:solidFill>
            </a:endParaRPr>
          </a:p>
        </p:txBody>
      </p:sp>
      <p:sp>
        <p:nvSpPr>
          <p:cNvPr id="3" name="Content Placeholder 2"/>
          <p:cNvSpPr>
            <a:spLocks noGrp="1"/>
          </p:cNvSpPr>
          <p:nvPr>
            <p:ph sz="quarter" idx="1"/>
          </p:nvPr>
        </p:nvSpPr>
        <p:spPr>
          <a:xfrm>
            <a:off x="457200" y="1142984"/>
            <a:ext cx="7758138" cy="4876816"/>
          </a:xfrm>
        </p:spPr>
        <p:txBody>
          <a:bodyPr>
            <a:noAutofit/>
          </a:bodyPr>
          <a:lstStyle/>
          <a:p>
            <a:pPr algn="just">
              <a:lnSpc>
                <a:spcPct val="150000"/>
              </a:lnSpc>
            </a:pPr>
            <a:r>
              <a:rPr lang="en-US" sz="3200" dirty="0" err="1" smtClean="0">
                <a:latin typeface="Tahoma" pitchFamily="34" charset="0"/>
                <a:ea typeface="Tahoma" pitchFamily="34" charset="0"/>
                <a:cs typeface="Tahoma" pitchFamily="34" charset="0"/>
              </a:rPr>
              <a:t>Được</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phát</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triển</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bởi</a:t>
            </a:r>
            <a:r>
              <a:rPr lang="en-US" sz="3200" dirty="0" smtClean="0">
                <a:latin typeface="Tahoma" pitchFamily="34" charset="0"/>
                <a:ea typeface="Tahoma" pitchFamily="34" charset="0"/>
                <a:cs typeface="Tahoma" pitchFamily="34" charset="0"/>
              </a:rPr>
              <a:t> Norman </a:t>
            </a:r>
            <a:r>
              <a:rPr lang="en-US" sz="3200" dirty="0" err="1" smtClean="0">
                <a:latin typeface="Tahoma" pitchFamily="34" charset="0"/>
                <a:ea typeface="Tahoma" pitchFamily="34" charset="0"/>
                <a:cs typeface="Tahoma" pitchFamily="34" charset="0"/>
              </a:rPr>
              <a:t>H.Nte</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C.Hadlad</a:t>
            </a:r>
            <a:r>
              <a:rPr lang="en-US" sz="3200" dirty="0" smtClean="0">
                <a:latin typeface="Tahoma" pitchFamily="34" charset="0"/>
                <a:ea typeface="Tahoma" pitchFamily="34" charset="0"/>
                <a:cs typeface="Tahoma" pitchFamily="34" charset="0"/>
              </a:rPr>
              <a:t> (Tex) Hull </a:t>
            </a:r>
            <a:r>
              <a:rPr lang="en-US" sz="3200" dirty="0" err="1" smtClean="0">
                <a:latin typeface="Tahoma" pitchFamily="34" charset="0"/>
                <a:ea typeface="Tahoma" pitchFamily="34" charset="0"/>
                <a:cs typeface="Tahoma" pitchFamily="34" charset="0"/>
              </a:rPr>
              <a:t>và</a:t>
            </a:r>
            <a:r>
              <a:rPr lang="en-US" sz="3200" dirty="0" smtClean="0">
                <a:latin typeface="Tahoma" pitchFamily="34" charset="0"/>
                <a:ea typeface="Tahoma" pitchFamily="34" charset="0"/>
                <a:cs typeface="Tahoma" pitchFamily="34" charset="0"/>
              </a:rPr>
              <a:t> Dale </a:t>
            </a:r>
            <a:r>
              <a:rPr lang="en-US" sz="3200" dirty="0" err="1" smtClean="0">
                <a:latin typeface="Tahoma" pitchFamily="34" charset="0"/>
                <a:ea typeface="Tahoma" pitchFamily="34" charset="0"/>
                <a:cs typeface="Tahoma" pitchFamily="34" charset="0"/>
              </a:rPr>
              <a:t>H.Bent</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của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trường</a:t>
            </a:r>
            <a:r>
              <a:rPr lang="en-US" sz="3200" dirty="0" smtClean="0">
                <a:latin typeface="Tahoma" pitchFamily="34" charset="0"/>
                <a:ea typeface="Tahoma" pitchFamily="34" charset="0"/>
                <a:cs typeface="Tahoma" pitchFamily="34" charset="0"/>
              </a:rPr>
              <a:t> ĐH </a:t>
            </a:r>
            <a:r>
              <a:rPr lang="en-US" sz="3200" dirty="0" err="1" smtClean="0">
                <a:latin typeface="Tahoma" pitchFamily="34" charset="0"/>
                <a:ea typeface="Tahoma" pitchFamily="34" charset="0"/>
                <a:cs typeface="Tahoma" pitchFamily="34" charset="0"/>
              </a:rPr>
              <a:t>Standford</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năm</a:t>
            </a:r>
            <a:r>
              <a:rPr lang="en-US" sz="3200" dirty="0" smtClean="0">
                <a:latin typeface="Tahoma" pitchFamily="34" charset="0"/>
                <a:ea typeface="Tahoma" pitchFamily="34" charset="0"/>
                <a:cs typeface="Tahoma" pitchFamily="34" charset="0"/>
              </a:rPr>
              <a:t> 1960</a:t>
            </a:r>
          </a:p>
          <a:p>
            <a:pPr algn="just">
              <a:lnSpc>
                <a:spcPct val="150000"/>
              </a:lnSpc>
            </a:pPr>
            <a:r>
              <a:rPr lang="en-US" sz="3200" dirty="0" smtClean="0">
                <a:latin typeface="Tahoma" pitchFamily="34" charset="0"/>
                <a:ea typeface="Tahoma" pitchFamily="34" charset="0"/>
                <a:cs typeface="Tahoma" pitchFamily="34" charset="0"/>
              </a:rPr>
              <a:t>SPSS (Statistical Package for the Social Sciences) : </a:t>
            </a:r>
            <a:r>
              <a:rPr lang="en-US" sz="3200" dirty="0" err="1" smtClean="0">
                <a:latin typeface="Tahoma" pitchFamily="34" charset="0"/>
                <a:ea typeface="Tahoma" pitchFamily="34" charset="0"/>
                <a:cs typeface="Tahoma" pitchFamily="34" charset="0"/>
              </a:rPr>
              <a:t>Phần</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mềm</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thống</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kê</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được</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sử</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dụng</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trong</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lĩnh</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vực</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khoa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học</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xã</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hội</a:t>
            </a:r>
            <a:endParaRPr lang="en-US" sz="3200" dirty="0" smtClean="0">
              <a:latin typeface="Tahoma" pitchFamily="34" charset="0"/>
              <a:ea typeface="Tahoma" pitchFamily="34" charset="0"/>
              <a:cs typeface="Tahoma" pitchFamily="34" charset="0"/>
            </a:endParaRPr>
          </a:p>
          <a:p>
            <a:pPr algn="just">
              <a:lnSpc>
                <a:spcPct val="150000"/>
              </a:lnSpc>
            </a:pP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841833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E9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25"/>
            <a:ext cx="2667000" cy="3209925"/>
          </a:xfrm>
          <a:prstGeom prst="rect">
            <a:avLst/>
          </a:prstGeom>
        </p:spPr>
      </p:pic>
      <p:cxnSp>
        <p:nvCxnSpPr>
          <p:cNvPr id="8" name="Straight Arrow Connector 7"/>
          <p:cNvCxnSpPr/>
          <p:nvPr/>
        </p:nvCxnSpPr>
        <p:spPr>
          <a:xfrm flipV="1">
            <a:off x="2286000" y="3048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57525" y="49768"/>
            <a:ext cx="1666875" cy="1692771"/>
          </a:xfrm>
          <a:prstGeom prst="rect">
            <a:avLst/>
          </a:prstGeom>
          <a:noFill/>
        </p:spPr>
        <p:txBody>
          <a:bodyPr wrap="square" rtlCol="0">
            <a:spAutoFit/>
          </a:bodyPr>
          <a:lstStyle/>
          <a:p>
            <a:pPr algn="just"/>
            <a:r>
              <a:rPr lang="en-US" sz="1300" smtClean="0">
                <a:latin typeface="Times New Roman" pitchFamily="18" charset="0"/>
                <a:cs typeface="Times New Roman" pitchFamily="18" charset="0"/>
              </a:rPr>
              <a:t>Hệ số tương quan r Pearson và hệ số tương quan hạng Spearman để đo lượng mức độ tương quan tuyến tính giữa hai biến định lượng hay thứ bậc</a:t>
            </a:r>
            <a:endParaRPr lang="en-US" sz="1300">
              <a:latin typeface="Times New Roman" pitchFamily="18" charset="0"/>
              <a:cs typeface="Times New Roman" pitchFamily="18" charset="0"/>
            </a:endParaRPr>
          </a:p>
        </p:txBody>
      </p:sp>
      <p:sp>
        <p:nvSpPr>
          <p:cNvPr id="13" name="Right Arrow 12"/>
          <p:cNvSpPr/>
          <p:nvPr/>
        </p:nvSpPr>
        <p:spPr>
          <a:xfrm>
            <a:off x="3890962" y="1905000"/>
            <a:ext cx="1290638" cy="762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Snagit_PPT1E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685800"/>
            <a:ext cx="3733800" cy="1285714"/>
          </a:xfrm>
          <a:prstGeom prst="rect">
            <a:avLst/>
          </a:prstGeom>
        </p:spPr>
      </p:pic>
      <p:sp>
        <p:nvSpPr>
          <p:cNvPr id="15" name="Down Arrow 14"/>
          <p:cNvSpPr/>
          <p:nvPr/>
        </p:nvSpPr>
        <p:spPr>
          <a:xfrm>
            <a:off x="7143750" y="2081211"/>
            <a:ext cx="266700" cy="4095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Snagit_PPT20E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300" y="2667000"/>
            <a:ext cx="3595324" cy="3429000"/>
          </a:xfrm>
          <a:prstGeom prst="rect">
            <a:avLst/>
          </a:prstGeom>
        </p:spPr>
      </p:pic>
      <p:sp>
        <p:nvSpPr>
          <p:cNvPr id="17" name="Left Arrow 16"/>
          <p:cNvSpPr/>
          <p:nvPr/>
        </p:nvSpPr>
        <p:spPr>
          <a:xfrm>
            <a:off x="4267200" y="4267200"/>
            <a:ext cx="838200" cy="30480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nagit_PPT74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757714"/>
            <a:ext cx="3904762" cy="1628572"/>
          </a:xfrm>
          <a:prstGeom prst="rect">
            <a:avLst/>
          </a:prstGeom>
        </p:spPr>
      </p:pic>
    </p:spTree>
    <p:extLst>
      <p:ext uri="{BB962C8B-B14F-4D97-AF65-F5344CB8AC3E}">
        <p14:creationId xmlns:p14="http://schemas.microsoft.com/office/powerpoint/2010/main" val="41614998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sp>
        <p:nvSpPr>
          <p:cNvPr id="6" name="Content Placeholder 5"/>
          <p:cNvSpPr>
            <a:spLocks noGrp="1"/>
          </p:cNvSpPr>
          <p:nvPr>
            <p:ph sz="quarter" idx="1"/>
          </p:nvPr>
        </p:nvSpPr>
        <p:spPr>
          <a:xfrm>
            <a:off x="457200" y="5791200"/>
            <a:ext cx="8229600" cy="663608"/>
          </a:xfrm>
        </p:spPr>
        <p:txBody>
          <a:bodyPr/>
          <a:lstStyle/>
          <a:p>
            <a:pPr>
              <a:buNone/>
            </a:pPr>
            <a:endParaRPr lang="en-US" dirty="0"/>
          </a:p>
        </p:txBody>
      </p:sp>
      <p:pic>
        <p:nvPicPr>
          <p:cNvPr id="4" name="Snagit_PPTE7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7848600" cy="2057400"/>
          </a:xfrm>
          <a:prstGeom prst="rect">
            <a:avLst/>
          </a:prstGeom>
        </p:spPr>
      </p:pic>
      <p:pic>
        <p:nvPicPr>
          <p:cNvPr id="5" name="Snagit_PPT1B8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938" y="3657600"/>
            <a:ext cx="5409524" cy="1981199"/>
          </a:xfrm>
          <a:prstGeom prst="rect">
            <a:avLst/>
          </a:prstGeom>
        </p:spPr>
      </p:pic>
    </p:spTree>
    <p:extLst>
      <p:ext uri="{BB962C8B-B14F-4D97-AF65-F5344CB8AC3E}">
        <p14:creationId xmlns:p14="http://schemas.microsoft.com/office/powerpoint/2010/main" val="16647190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000" b="1" dirty="0" err="1" smtClean="0">
                <a:solidFill>
                  <a:schemeClr val="accent1">
                    <a:lumMod val="75000"/>
                  </a:schemeClr>
                </a:solidFill>
                <a:effectLst>
                  <a:outerShdw blurRad="38100" dist="38100" dir="2700000" algn="tl">
                    <a:srgbClr val="000000">
                      <a:alpha val="43137"/>
                    </a:srgbClr>
                  </a:outerShdw>
                </a:effectLst>
              </a:rPr>
              <a:t>Kiểm</a:t>
            </a:r>
            <a:r>
              <a:rPr lang="en-US" sz="4000" b="1" dirty="0" smtClean="0">
                <a:solidFill>
                  <a:schemeClr val="accent1">
                    <a:lumMod val="75000"/>
                  </a:schemeClr>
                </a:solidFill>
                <a:effectLst>
                  <a:outerShdw blurRad="38100" dist="38100" dir="2700000" algn="tl">
                    <a:srgbClr val="000000">
                      <a:alpha val="43137"/>
                    </a:srgbClr>
                  </a:outerShdw>
                </a:effectLst>
              </a:rPr>
              <a:t> </a:t>
            </a:r>
            <a:r>
              <a:rPr lang="en-US" sz="4000" b="1" dirty="0" err="1" smtClean="0">
                <a:solidFill>
                  <a:schemeClr val="accent1">
                    <a:lumMod val="75000"/>
                  </a:schemeClr>
                </a:solidFill>
                <a:effectLst>
                  <a:outerShdw blurRad="38100" dist="38100" dir="2700000" algn="tl">
                    <a:srgbClr val="000000">
                      <a:alpha val="43137"/>
                    </a:srgbClr>
                  </a:outerShdw>
                </a:effectLst>
              </a:rPr>
              <a:t>định</a:t>
            </a:r>
            <a:r>
              <a:rPr lang="en-US" sz="4000" b="1" dirty="0" smtClean="0">
                <a:solidFill>
                  <a:schemeClr val="accent1">
                    <a:lumMod val="75000"/>
                  </a:schemeClr>
                </a:solidFill>
                <a:effectLst>
                  <a:outerShdw blurRad="38100" dist="38100" dir="2700000" algn="tl">
                    <a:srgbClr val="000000">
                      <a:alpha val="43137"/>
                    </a:srgbClr>
                  </a:outerShdw>
                </a:effectLst>
              </a:rPr>
              <a:t> </a:t>
            </a:r>
            <a:r>
              <a:rPr lang="en-US" sz="4000" b="1" dirty="0" err="1" smtClean="0">
                <a:solidFill>
                  <a:schemeClr val="accent1">
                    <a:lumMod val="75000"/>
                  </a:schemeClr>
                </a:solidFill>
                <a:effectLst>
                  <a:outerShdw blurRad="38100" dist="38100" dir="2700000" algn="tl">
                    <a:srgbClr val="000000">
                      <a:alpha val="43137"/>
                    </a:srgbClr>
                  </a:outerShdw>
                </a:effectLst>
              </a:rPr>
              <a:t>trung</a:t>
            </a:r>
            <a:r>
              <a:rPr lang="en-US" sz="4000" b="1" dirty="0" smtClean="0">
                <a:solidFill>
                  <a:schemeClr val="accent1">
                    <a:lumMod val="75000"/>
                  </a:schemeClr>
                </a:solidFill>
                <a:effectLst>
                  <a:outerShdw blurRad="38100" dist="38100" dir="2700000" algn="tl">
                    <a:srgbClr val="000000">
                      <a:alpha val="43137"/>
                    </a:srgbClr>
                  </a:outerShdw>
                </a:effectLst>
              </a:rPr>
              <a:t> </a:t>
            </a:r>
            <a:r>
              <a:rPr lang="en-US" sz="4000" b="1" dirty="0" err="1" smtClean="0">
                <a:solidFill>
                  <a:schemeClr val="accent1">
                    <a:lumMod val="75000"/>
                  </a:schemeClr>
                </a:solidFill>
                <a:effectLst>
                  <a:outerShdw blurRad="38100" dist="38100" dir="2700000" algn="tl">
                    <a:srgbClr val="000000">
                      <a:alpha val="43137"/>
                    </a:srgbClr>
                  </a:outerShdw>
                </a:effectLst>
              </a:rPr>
              <a:t>bình</a:t>
            </a:r>
            <a:r>
              <a:rPr lang="en-US" sz="4000" b="1" dirty="0" smtClean="0">
                <a:solidFill>
                  <a:schemeClr val="accent1">
                    <a:lumMod val="75000"/>
                  </a:schemeClr>
                </a:solidFill>
                <a:effectLst>
                  <a:outerShdw blurRad="38100" dist="38100" dir="2700000" algn="tl">
                    <a:srgbClr val="000000">
                      <a:alpha val="43137"/>
                    </a:srgbClr>
                  </a:outerShdw>
                </a:effectLst>
              </a:rPr>
              <a:t> </a:t>
            </a:r>
            <a:r>
              <a:rPr lang="en-US" sz="4000" b="1" dirty="0" err="1" smtClean="0">
                <a:solidFill>
                  <a:schemeClr val="accent1">
                    <a:lumMod val="75000"/>
                  </a:schemeClr>
                </a:solidFill>
                <a:effectLst>
                  <a:outerShdw blurRad="38100" dist="38100" dir="2700000" algn="tl">
                    <a:srgbClr val="000000">
                      <a:alpha val="43137"/>
                    </a:srgbClr>
                  </a:outerShdw>
                </a:effectLst>
              </a:rPr>
              <a:t>tổng</a:t>
            </a:r>
            <a:r>
              <a:rPr lang="en-US" sz="4000" b="1" dirty="0" smtClean="0">
                <a:solidFill>
                  <a:schemeClr val="accent1">
                    <a:lumMod val="75000"/>
                  </a:schemeClr>
                </a:solidFill>
                <a:effectLst>
                  <a:outerShdw blurRad="38100" dist="38100" dir="2700000" algn="tl">
                    <a:srgbClr val="000000">
                      <a:alpha val="43137"/>
                    </a:srgbClr>
                  </a:outerShdw>
                </a:effectLst>
              </a:rPr>
              <a:t> </a:t>
            </a:r>
            <a:r>
              <a:rPr lang="en-US" sz="4000" b="1" dirty="0" err="1" smtClean="0">
                <a:solidFill>
                  <a:schemeClr val="accent1">
                    <a:lumMod val="75000"/>
                  </a:schemeClr>
                </a:solidFill>
                <a:effectLst>
                  <a:outerShdw blurRad="38100" dist="38100" dir="2700000" algn="tl">
                    <a:srgbClr val="000000">
                      <a:alpha val="43137"/>
                    </a:srgbClr>
                  </a:outerShdw>
                </a:effectLst>
              </a:rPr>
              <a:t>thể</a:t>
            </a:r>
            <a:endParaRPr lang="en-US" sz="4000" b="1" dirty="0">
              <a:solidFill>
                <a:schemeClr val="accent1">
                  <a:lumMod val="75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lang="en-US" smtClean="0"/>
              <a:t>Chương IV</a:t>
            </a:r>
            <a:endParaRPr lang="en-US"/>
          </a:p>
        </p:txBody>
      </p:sp>
    </p:spTree>
    <p:extLst>
      <p:ext uri="{BB962C8B-B14F-4D97-AF65-F5344CB8AC3E}">
        <p14:creationId xmlns:p14="http://schemas.microsoft.com/office/powerpoint/2010/main" val="36350716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Giới</a:t>
            </a:r>
            <a:r>
              <a:rPr lang="en-US" dirty="0" smtClean="0">
                <a:solidFill>
                  <a:srgbClr val="0000CC"/>
                </a:solidFill>
              </a:rPr>
              <a:t> </a:t>
            </a:r>
            <a:r>
              <a:rPr lang="en-US" dirty="0" err="1" smtClean="0">
                <a:solidFill>
                  <a:srgbClr val="0000CC"/>
                </a:solidFill>
              </a:rPr>
              <a:t>thiệu</a:t>
            </a:r>
            <a:r>
              <a:rPr lang="en-US" dirty="0" smtClean="0">
                <a:solidFill>
                  <a:srgbClr val="0000CC"/>
                </a:solidFill>
              </a:rPr>
              <a:t> </a:t>
            </a:r>
            <a:r>
              <a:rPr lang="en-US" dirty="0" err="1" smtClean="0">
                <a:solidFill>
                  <a:srgbClr val="0000CC"/>
                </a:solidFill>
              </a:rPr>
              <a:t>một</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r>
              <a:rPr lang="en-US" dirty="0" err="1" smtClean="0">
                <a:solidFill>
                  <a:srgbClr val="0000CC"/>
                </a:solidFill>
              </a:rPr>
              <a:t>phép</a:t>
            </a:r>
            <a:r>
              <a:rPr lang="en-US" dirty="0" smtClean="0">
                <a:solidFill>
                  <a:srgbClr val="0000CC"/>
                </a:solidFill>
              </a:rPr>
              <a:t>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endParaRPr lang="en-US" dirty="0">
              <a:solidFill>
                <a:srgbClr val="0000CC"/>
              </a:solidFill>
            </a:endParaRPr>
          </a:p>
        </p:txBody>
      </p:sp>
      <p:sp>
        <p:nvSpPr>
          <p:cNvPr id="3" name="Content Placeholder 2"/>
          <p:cNvSpPr>
            <a:spLocks noGrp="1"/>
          </p:cNvSpPr>
          <p:nvPr>
            <p:ph sz="quarter" idx="1"/>
          </p:nvPr>
        </p:nvSpPr>
        <p:spPr/>
        <p:txBody>
          <a:bodyPr>
            <a:normAutofit fontScale="92500" lnSpcReduction="20000"/>
          </a:bodyPr>
          <a:lstStyle/>
          <a:p>
            <a:pPr algn="just"/>
            <a:r>
              <a:rPr lang="en-US" smtClean="0"/>
              <a:t>Có nhiều phép kiểm định được sử dụng trong SPSS</a:t>
            </a:r>
          </a:p>
          <a:p>
            <a:pPr algn="just">
              <a:buFontTx/>
              <a:buChar char="-"/>
            </a:pPr>
            <a:r>
              <a:rPr lang="en-US" smtClean="0"/>
              <a:t>Nếu ta muốn so sánh trung bình của mẫu với một giá trị cố định nào đó ta sử dụng One-sample T-test</a:t>
            </a:r>
          </a:p>
          <a:p>
            <a:pPr algn="just">
              <a:buFontTx/>
              <a:buChar char="-"/>
            </a:pPr>
            <a:r>
              <a:rPr lang="en-US" smtClean="0"/>
              <a:t>Nếu muốn so sánh trung bình của hai nhóm tổng thể riêng biệt ta sử dụng kiểm định Independent-samples T-test</a:t>
            </a:r>
          </a:p>
          <a:p>
            <a:pPr algn="just">
              <a:buFontTx/>
              <a:buChar char="-"/>
            </a:pPr>
            <a:r>
              <a:rPr lang="en-US" smtClean="0"/>
              <a:t>Để so sánh trung bình của hai nhóm tổng thể riêng biệt có đặc điểm là mỗi phần tử quan sát trong tổng thể này có sự tương đồng theo cặp với một phần tử ở một tổng thể bên kia ta sử dụng kiểm định Paired samples T-test</a:t>
            </a:r>
          </a:p>
          <a:p>
            <a:pPr algn="just">
              <a:buFontTx/>
              <a:buChar char="-"/>
            </a:pPr>
            <a:r>
              <a:rPr lang="en-US" smtClean="0"/>
              <a:t>Hoặc với trường hợp ta có nhiều hơn hai mẫu độc lập, cần kiểm định rung bình ta có thể dùng ANOVA một yếu tố (One-way ANOVA)</a:t>
            </a:r>
            <a:endParaRPr lang="en-US"/>
          </a:p>
        </p:txBody>
      </p:sp>
    </p:spTree>
    <p:extLst>
      <p:ext uri="{BB962C8B-B14F-4D97-AF65-F5344CB8AC3E}">
        <p14:creationId xmlns:p14="http://schemas.microsoft.com/office/powerpoint/2010/main" val="25462150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I-Mean</a:t>
            </a:r>
            <a:endParaRPr lang="en-US" dirty="0">
              <a:solidFill>
                <a:srgbClr val="0000CC"/>
              </a:solidFill>
            </a:endParaRPr>
          </a:p>
        </p:txBody>
      </p:sp>
      <p:sp>
        <p:nvSpPr>
          <p:cNvPr id="3" name="Content Placeholder 2"/>
          <p:cNvSpPr>
            <a:spLocks noGrp="1"/>
          </p:cNvSpPr>
          <p:nvPr>
            <p:ph sz="quarter" idx="1"/>
          </p:nvPr>
        </p:nvSpPr>
        <p:spPr/>
        <p:txBody>
          <a:bodyPr>
            <a:normAutofit fontScale="92500" lnSpcReduction="10000"/>
          </a:bodyPr>
          <a:lstStyle/>
          <a:p>
            <a:pPr algn="just"/>
            <a:r>
              <a:rPr lang="en-US" smtClean="0"/>
              <a:t>Công cụ này dùng để tính toán các giá trị TB theo các nhóm nhỏ và đưa các chỉ số thống kê liên quan cho một biến phụ thuộc trong phạm vi các nhóm của một hay nhiều biến độc lập</a:t>
            </a:r>
          </a:p>
          <a:p>
            <a:pPr algn="just"/>
            <a:r>
              <a:rPr lang="en-US" smtClean="0"/>
              <a:t>Có thể lựa chọn các công cụ kèm theo như phân tích ANOVA một yếu tố, eta và các kiểm định tuyến tính</a:t>
            </a:r>
          </a:p>
          <a:p>
            <a:pPr algn="just"/>
            <a:r>
              <a:rPr lang="en-US" smtClean="0"/>
              <a:t>VD : Đo lường mức độ đánh giá TB về một show quảng cáo của ba nhóm tiêu dùng khác nhau (công nhân, sinh viên, công chức)</a:t>
            </a:r>
          </a:p>
          <a:p>
            <a:pPr algn="just"/>
            <a:r>
              <a:rPr lang="en-US" smtClean="0"/>
              <a:t>Công cụ này đơn giản chỉ truy xuất các kết quả thống kê quan sát được, các phép kiểm không được đề cập trong phần này</a:t>
            </a:r>
            <a:endParaRPr lang="en-US"/>
          </a:p>
        </p:txBody>
      </p:sp>
    </p:spTree>
    <p:extLst>
      <p:ext uri="{BB962C8B-B14F-4D97-AF65-F5344CB8AC3E}">
        <p14:creationId xmlns:p14="http://schemas.microsoft.com/office/powerpoint/2010/main" val="39437690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A8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4000" cy="6838950"/>
          </a:xfrm>
          <a:prstGeom prst="rect">
            <a:avLst/>
          </a:prstGeom>
        </p:spPr>
      </p:pic>
    </p:spTree>
    <p:extLst>
      <p:ext uri="{BB962C8B-B14F-4D97-AF65-F5344CB8AC3E}">
        <p14:creationId xmlns:p14="http://schemas.microsoft.com/office/powerpoint/2010/main" val="1862347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Cách</a:t>
            </a:r>
            <a:r>
              <a:rPr lang="en-US" dirty="0" smtClean="0">
                <a:solidFill>
                  <a:srgbClr val="0000CC"/>
                </a:solidFill>
              </a:rPr>
              <a:t> </a:t>
            </a:r>
            <a:r>
              <a:rPr lang="en-US" dirty="0" err="1" smtClean="0">
                <a:solidFill>
                  <a:srgbClr val="0000CC"/>
                </a:solidFill>
              </a:rPr>
              <a:t>thực</a:t>
            </a:r>
            <a:r>
              <a:rPr lang="en-US" dirty="0" smtClean="0">
                <a:solidFill>
                  <a:srgbClr val="0000CC"/>
                </a:solidFill>
              </a:rPr>
              <a:t> </a:t>
            </a:r>
            <a:r>
              <a:rPr lang="en-US" dirty="0" err="1" smtClean="0">
                <a:solidFill>
                  <a:srgbClr val="0000CC"/>
                </a:solidFill>
              </a:rPr>
              <a:t>hiện</a:t>
            </a:r>
            <a:endParaRPr lang="en-US" dirty="0">
              <a:solidFill>
                <a:srgbClr val="0000CC"/>
              </a:solidFill>
            </a:endParaRPr>
          </a:p>
        </p:txBody>
      </p:sp>
      <p:sp>
        <p:nvSpPr>
          <p:cNvPr id="3" name="Content Placeholder 2"/>
          <p:cNvSpPr>
            <a:spLocks noGrp="1"/>
          </p:cNvSpPr>
          <p:nvPr>
            <p:ph sz="quarter" idx="1"/>
          </p:nvPr>
        </p:nvSpPr>
        <p:spPr>
          <a:xfrm>
            <a:off x="457200" y="1447800"/>
            <a:ext cx="8229600" cy="5105399"/>
          </a:xfrm>
        </p:spPr>
        <p:txBody>
          <a:bodyPr>
            <a:normAutofit fontScale="92500" lnSpcReduction="10000"/>
          </a:bodyPr>
          <a:lstStyle/>
          <a:p>
            <a:pPr algn="just"/>
            <a:r>
              <a:rPr lang="en-US" sz="1600" smtClean="0"/>
              <a:t>Analyze/Compare Means/Means</a:t>
            </a:r>
          </a:p>
          <a:p>
            <a:pPr algn="just"/>
            <a:endParaRPr lang="en-US" sz="1600" smtClean="0"/>
          </a:p>
          <a:p>
            <a:pPr algn="just"/>
            <a:endParaRPr lang="en-US" sz="1600" smtClean="0"/>
          </a:p>
          <a:p>
            <a:pPr algn="just"/>
            <a:endParaRPr lang="en-US" sz="1600"/>
          </a:p>
          <a:p>
            <a:pPr algn="just"/>
            <a:endParaRPr lang="en-US" sz="1600" smtClean="0"/>
          </a:p>
          <a:p>
            <a:pPr algn="just"/>
            <a:endParaRPr lang="en-US" sz="1600"/>
          </a:p>
          <a:p>
            <a:pPr algn="just"/>
            <a:endParaRPr lang="en-US" sz="1600" smtClean="0"/>
          </a:p>
          <a:p>
            <a:pPr algn="just"/>
            <a:r>
              <a:rPr lang="en-US" sz="1600" smtClean="0"/>
              <a:t>Các biến phụ thuộc (Dependent variable) trong bảng mean phải là biến định lượng</a:t>
            </a:r>
          </a:p>
          <a:p>
            <a:pPr algn="just"/>
            <a:r>
              <a:rPr lang="en-US" sz="1600" smtClean="0"/>
              <a:t>Các biến độc lập ( Independent variable) thường là các biến định danh</a:t>
            </a:r>
          </a:p>
          <a:p>
            <a:pPr algn="just"/>
            <a:r>
              <a:rPr lang="en-US" sz="1600" smtClean="0"/>
              <a:t>Các đại lượng thống kê được sử dụng tùy thuộc vào dạng dữ liệu</a:t>
            </a:r>
          </a:p>
          <a:p>
            <a:pPr lvl="1" algn="just"/>
            <a:r>
              <a:rPr lang="en-US" sz="1600" smtClean="0"/>
              <a:t>Mean và Standard deviation thì dựa trên lý thuyết phân phối chuẩn và thích hợp cho các biến định lượng với phân phối đối xứng</a:t>
            </a:r>
          </a:p>
          <a:p>
            <a:pPr lvl="1" algn="just"/>
            <a:r>
              <a:rPr lang="en-US" sz="1600" smtClean="0"/>
              <a:t>Median và Range thích hợp cho các biến định lượng mà ta không biết liệu nó có thỏa mãn các điều kiện phân phối chuẩn hay không</a:t>
            </a:r>
          </a:p>
          <a:p>
            <a:pPr lvl="1" algn="just"/>
            <a:r>
              <a:rPr lang="en-US" sz="1600" smtClean="0"/>
              <a:t>Ta có thể lựa chọn ANOVA và eta để thực hiện việc phân tích sự biến thiên một chiều cho mỗi biến độc lập ( biến độc lâọ là biến để chia giá trị của biến phụ thuộc thành những nhóm nhỏ)</a:t>
            </a:r>
          </a:p>
          <a:p>
            <a:pPr lvl="1" algn="just"/>
            <a:r>
              <a:rPr lang="en-US" sz="1600" smtClean="0"/>
              <a:t>Công cụ Options cho phép ta lựa chọn các đại lượng thống kê cần khảo sát ANOVa,eta và Eta bình phương.</a:t>
            </a:r>
            <a:endParaRPr lang="en-US" sz="1600"/>
          </a:p>
        </p:txBody>
      </p:sp>
      <p:pic>
        <p:nvPicPr>
          <p:cNvPr id="6" name="Snagit_PPTCA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05000"/>
            <a:ext cx="6019800" cy="1371600"/>
          </a:xfrm>
          <a:prstGeom prst="rect">
            <a:avLst/>
          </a:prstGeom>
        </p:spPr>
      </p:pic>
    </p:spTree>
    <p:extLst>
      <p:ext uri="{BB962C8B-B14F-4D97-AF65-F5344CB8AC3E}">
        <p14:creationId xmlns:p14="http://schemas.microsoft.com/office/powerpoint/2010/main" val="2294283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n-US" dirty="0" smtClean="0">
                <a:solidFill>
                  <a:srgbClr val="0000CC"/>
                </a:solidFill>
              </a:rPr>
              <a:t>Output</a:t>
            </a:r>
            <a:endParaRPr lang="en-US" dirty="0">
              <a:solidFill>
                <a:srgbClr val="0000CC"/>
              </a:solidFill>
            </a:endParaRPr>
          </a:p>
        </p:txBody>
      </p:sp>
      <p:pic>
        <p:nvPicPr>
          <p:cNvPr id="4" name="Snagit_PPT990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425" y="1295400"/>
            <a:ext cx="5600000" cy="1390476"/>
          </a:xfrm>
          <a:prstGeom prst="rect">
            <a:avLst/>
          </a:prstGeom>
        </p:spPr>
      </p:pic>
      <p:sp>
        <p:nvSpPr>
          <p:cNvPr id="5" name="Down Arrow 4"/>
          <p:cNvSpPr/>
          <p:nvPr/>
        </p:nvSpPr>
        <p:spPr>
          <a:xfrm>
            <a:off x="4391025" y="2971800"/>
            <a:ext cx="304800" cy="533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nagit_PPT16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25" y="3810000"/>
            <a:ext cx="5257799" cy="2362200"/>
          </a:xfrm>
          <a:prstGeom prst="rect">
            <a:avLst/>
          </a:prstGeom>
        </p:spPr>
      </p:pic>
    </p:spTree>
    <p:extLst>
      <p:ext uri="{BB962C8B-B14F-4D97-AF65-F5344CB8AC3E}">
        <p14:creationId xmlns:p14="http://schemas.microsoft.com/office/powerpoint/2010/main" val="10833924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857364"/>
            <a:ext cx="7772400" cy="1143000"/>
          </a:xfrm>
        </p:spPr>
        <p:txBody>
          <a:bodyPr/>
          <a:lstStyle/>
          <a:p>
            <a:r>
              <a:rPr lang="en-US" dirty="0" smtClean="0">
                <a:solidFill>
                  <a:srgbClr val="0000CC"/>
                </a:solidFill>
              </a:rPr>
              <a:t>II-One Sample T-test</a:t>
            </a:r>
            <a:endParaRPr lang="en-US" dirty="0">
              <a:solidFill>
                <a:srgbClr val="0000CC"/>
              </a:solidFill>
            </a:endParaRPr>
          </a:p>
        </p:txBody>
      </p:sp>
    </p:spTree>
    <p:extLst>
      <p:ext uri="{BB962C8B-B14F-4D97-AF65-F5344CB8AC3E}">
        <p14:creationId xmlns:p14="http://schemas.microsoft.com/office/powerpoint/2010/main" val="10426920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Hộp</a:t>
            </a:r>
            <a:r>
              <a:rPr lang="en-US" dirty="0" smtClean="0">
                <a:solidFill>
                  <a:srgbClr val="0000CC"/>
                </a:solidFill>
              </a:rPr>
              <a:t> </a:t>
            </a:r>
            <a:r>
              <a:rPr lang="en-US" dirty="0" err="1" smtClean="0">
                <a:solidFill>
                  <a:srgbClr val="0000CC"/>
                </a:solidFill>
              </a:rPr>
              <a:t>thoại</a:t>
            </a:r>
            <a:r>
              <a:rPr lang="en-US" dirty="0" smtClean="0">
                <a:solidFill>
                  <a:srgbClr val="0000CC"/>
                </a:solidFill>
              </a:rPr>
              <a:t> One-Sample T Test</a:t>
            </a:r>
            <a:endParaRPr lang="en-US" dirty="0">
              <a:solidFill>
                <a:srgbClr val="0000CC"/>
              </a:solidFill>
            </a:endParaRPr>
          </a:p>
        </p:txBody>
      </p:sp>
      <p:pic>
        <p:nvPicPr>
          <p:cNvPr id="6" name="Snagit_PPTD2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41862"/>
            <a:ext cx="6400800" cy="3124200"/>
          </a:xfrm>
          <a:prstGeom prst="rect">
            <a:avLst/>
          </a:prstGeom>
        </p:spPr>
      </p:pic>
      <p:cxnSp>
        <p:nvCxnSpPr>
          <p:cNvPr id="8" name="Straight Arrow Connector 7"/>
          <p:cNvCxnSpPr/>
          <p:nvPr/>
        </p:nvCxnSpPr>
        <p:spPr>
          <a:xfrm>
            <a:off x="6340839" y="27432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26639" y="2286000"/>
            <a:ext cx="1447800" cy="2031325"/>
          </a:xfrm>
          <a:prstGeom prst="rect">
            <a:avLst/>
          </a:prstGeom>
          <a:noFill/>
        </p:spPr>
        <p:txBody>
          <a:bodyPr wrap="square" rtlCol="0">
            <a:spAutoFit/>
          </a:bodyPr>
          <a:lstStyle/>
          <a:p>
            <a:pPr algn="just"/>
            <a:r>
              <a:rPr lang="en-US" smtClean="0">
                <a:latin typeface="Times New Roman" pitchFamily="18" charset="0"/>
                <a:cs typeface="Times New Roman" pitchFamily="18" charset="0"/>
              </a:rPr>
              <a:t>Xác định độ tin cậy cho kiểm nghiệm (mặc định là 95%) và cách xử lý với giá trị khuyết</a:t>
            </a:r>
            <a:endParaRPr lang="en-US">
              <a:latin typeface="Times New Roman" pitchFamily="18" charset="0"/>
              <a:cs typeface="Times New Roman" pitchFamily="18" charset="0"/>
            </a:endParaRPr>
          </a:p>
        </p:txBody>
      </p:sp>
      <p:cxnSp>
        <p:nvCxnSpPr>
          <p:cNvPr id="11" name="Straight Arrow Connector 10"/>
          <p:cNvCxnSpPr/>
          <p:nvPr/>
        </p:nvCxnSpPr>
        <p:spPr>
          <a:xfrm>
            <a:off x="4343400" y="4619625"/>
            <a:ext cx="0" cy="1095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19550" y="5867400"/>
            <a:ext cx="1695450" cy="646331"/>
          </a:xfrm>
          <a:prstGeom prst="rect">
            <a:avLst/>
          </a:prstGeom>
          <a:noFill/>
        </p:spPr>
        <p:txBody>
          <a:bodyPr wrap="square" rtlCol="0">
            <a:spAutoFit/>
          </a:bodyPr>
          <a:lstStyle/>
          <a:p>
            <a:r>
              <a:rPr lang="en-US" smtClean="0">
                <a:latin typeface="Times New Roman" pitchFamily="18" charset="0"/>
                <a:cs typeface="Times New Roman" pitchFamily="18" charset="0"/>
              </a:rPr>
              <a:t>Khai báo giá trị kiểm tra</a:t>
            </a:r>
            <a:endParaRPr lang="en-US">
              <a:latin typeface="Times New Roman" pitchFamily="18" charset="0"/>
              <a:cs typeface="Times New Roman" pitchFamily="18" charset="0"/>
            </a:endParaRPr>
          </a:p>
        </p:txBody>
      </p:sp>
      <p:cxnSp>
        <p:nvCxnSpPr>
          <p:cNvPr id="14" name="Straight Arrow Connector 13"/>
          <p:cNvCxnSpPr/>
          <p:nvPr/>
        </p:nvCxnSpPr>
        <p:spPr>
          <a:xfrm flipH="1">
            <a:off x="2678243" y="3486835"/>
            <a:ext cx="762000" cy="2228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70351" y="5715000"/>
            <a:ext cx="2133600" cy="646331"/>
          </a:xfrm>
          <a:prstGeom prst="rect">
            <a:avLst/>
          </a:prstGeom>
          <a:noFill/>
        </p:spPr>
        <p:txBody>
          <a:bodyPr wrap="square" rtlCol="0">
            <a:spAutoFit/>
          </a:bodyPr>
          <a:lstStyle/>
          <a:p>
            <a:pPr algn="just"/>
            <a:r>
              <a:rPr lang="en-US" smtClean="0">
                <a:latin typeface="Times New Roman" pitchFamily="18" charset="0"/>
                <a:cs typeface="Times New Roman" pitchFamily="18" charset="0"/>
              </a:rPr>
              <a:t>Chọn biến cần so sánh (kiểm nghiệm)</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3808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1143000"/>
          </a:xfrm>
        </p:spPr>
        <p:txBody>
          <a:bodyPr>
            <a:normAutofit/>
          </a:bodyPr>
          <a:lstStyle/>
          <a:p>
            <a:pPr algn="ctr"/>
            <a:r>
              <a:rPr lang="en-US" b="1" dirty="0" err="1" smtClean="0">
                <a:solidFill>
                  <a:srgbClr val="660066"/>
                </a:solidFill>
              </a:rPr>
              <a:t>Giới</a:t>
            </a:r>
            <a:r>
              <a:rPr lang="en-US" b="1" dirty="0" smtClean="0">
                <a:solidFill>
                  <a:srgbClr val="660066"/>
                </a:solidFill>
              </a:rPr>
              <a:t> </a:t>
            </a:r>
            <a:r>
              <a:rPr lang="en-US" b="1" dirty="0" err="1" smtClean="0">
                <a:solidFill>
                  <a:srgbClr val="660066"/>
                </a:solidFill>
              </a:rPr>
              <a:t>thiệu</a:t>
            </a:r>
            <a:r>
              <a:rPr lang="en-US" b="1" dirty="0" smtClean="0">
                <a:solidFill>
                  <a:srgbClr val="660066"/>
                </a:solidFill>
              </a:rPr>
              <a:t> </a:t>
            </a:r>
            <a:r>
              <a:rPr lang="en-US" b="1" dirty="0" err="1" smtClean="0">
                <a:solidFill>
                  <a:srgbClr val="660066"/>
                </a:solidFill>
              </a:rPr>
              <a:t>chung</a:t>
            </a:r>
            <a:r>
              <a:rPr lang="en-US" b="1" dirty="0" smtClean="0">
                <a:solidFill>
                  <a:srgbClr val="660066"/>
                </a:solidFill>
              </a:rPr>
              <a:t> </a:t>
            </a:r>
            <a:r>
              <a:rPr lang="en-US" b="1" dirty="0" err="1" smtClean="0">
                <a:solidFill>
                  <a:srgbClr val="660066"/>
                </a:solidFill>
              </a:rPr>
              <a:t>về</a:t>
            </a:r>
            <a:r>
              <a:rPr lang="en-US" b="1" dirty="0" smtClean="0">
                <a:solidFill>
                  <a:srgbClr val="660066"/>
                </a:solidFill>
              </a:rPr>
              <a:t> SPSS </a:t>
            </a:r>
            <a:endParaRPr lang="en-US" b="1" dirty="0">
              <a:solidFill>
                <a:srgbClr val="660066"/>
              </a:solidFill>
            </a:endParaRPr>
          </a:p>
        </p:txBody>
      </p:sp>
      <p:sp>
        <p:nvSpPr>
          <p:cNvPr id="3" name="Content Placeholder 2"/>
          <p:cNvSpPr>
            <a:spLocks noGrp="1"/>
          </p:cNvSpPr>
          <p:nvPr>
            <p:ph sz="quarter" idx="1"/>
          </p:nvPr>
        </p:nvSpPr>
        <p:spPr>
          <a:xfrm>
            <a:off x="457200" y="1142984"/>
            <a:ext cx="8229600" cy="4876816"/>
          </a:xfrm>
        </p:spPr>
        <p:txBody>
          <a:bodyPr>
            <a:noAutofit/>
          </a:bodyPr>
          <a:lstStyle/>
          <a:p>
            <a:pPr algn="just">
              <a:lnSpc>
                <a:spcPct val="150000"/>
              </a:lnSpc>
            </a:pPr>
            <a:r>
              <a:rPr lang="en-US" sz="2800" dirty="0" err="1" smtClean="0">
                <a:latin typeface="Tahoma" pitchFamily="34" charset="0"/>
                <a:ea typeface="Tahoma" pitchFamily="34" charset="0"/>
                <a:cs typeface="Tahoma" pitchFamily="34" charset="0"/>
              </a:rPr>
              <a:t>Hiện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tại</a:t>
            </a:r>
            <a:r>
              <a:rPr lang="en-US" sz="2800" dirty="0" smtClean="0">
                <a:latin typeface="Tahoma" pitchFamily="34" charset="0"/>
                <a:ea typeface="Tahoma" pitchFamily="34" charset="0"/>
                <a:cs typeface="Tahoma" pitchFamily="34" charset="0"/>
              </a:rPr>
              <a:t> SPSS </a:t>
            </a:r>
            <a:r>
              <a:rPr lang="en-US" sz="2800" dirty="0" err="1" smtClean="0">
                <a:latin typeface="Tahoma" pitchFamily="34" charset="0"/>
                <a:ea typeface="Tahoma" pitchFamily="34" charset="0"/>
                <a:cs typeface="Tahoma" pitchFamily="34" charset="0"/>
              </a:rPr>
              <a:t>có</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nhiều</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phiên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bản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đến</a:t>
            </a:r>
            <a:r>
              <a:rPr lang="en-US" sz="2800" dirty="0" smtClean="0">
                <a:latin typeface="Tahoma" pitchFamily="34" charset="0"/>
                <a:ea typeface="Tahoma" pitchFamily="34" charset="0"/>
                <a:cs typeface="Tahoma" pitchFamily="34" charset="0"/>
              </a:rPr>
              <a:t> nay </a:t>
            </a:r>
            <a:r>
              <a:rPr lang="en-US" sz="2800" dirty="0" err="1" smtClean="0">
                <a:latin typeface="Tahoma" pitchFamily="34" charset="0"/>
                <a:ea typeface="Tahoma" pitchFamily="34" charset="0"/>
                <a:cs typeface="Tahoma" pitchFamily="34" charset="0"/>
              </a:rPr>
              <a:t>là</a:t>
            </a:r>
            <a:r>
              <a:rPr lang="en-US" sz="2800" dirty="0" smtClean="0">
                <a:latin typeface="Tahoma" pitchFamily="34" charset="0"/>
                <a:ea typeface="Tahoma" pitchFamily="34" charset="0"/>
                <a:cs typeface="Tahoma" pitchFamily="34" charset="0"/>
              </a:rPr>
              <a:t> SPSS 22</a:t>
            </a:r>
          </a:p>
          <a:p>
            <a:pPr algn="just">
              <a:lnSpc>
                <a:spcPct val="150000"/>
              </a:lnSpc>
            </a:pPr>
            <a:r>
              <a:rPr lang="en-US" sz="2800" dirty="0" err="1" smtClean="0">
                <a:latin typeface="Tahoma" pitchFamily="34" charset="0"/>
                <a:ea typeface="Tahoma" pitchFamily="34" charset="0"/>
                <a:cs typeface="Tahoma" pitchFamily="34" charset="0"/>
              </a:rPr>
              <a:t>Các</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phiên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bản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sau</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này</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của</a:t>
            </a:r>
            <a:r>
              <a:rPr lang="en-US" sz="2800" dirty="0" smtClean="0">
                <a:latin typeface="Tahoma" pitchFamily="34" charset="0"/>
                <a:ea typeface="Tahoma" pitchFamily="34" charset="0"/>
                <a:cs typeface="Tahoma" pitchFamily="34" charset="0"/>
              </a:rPr>
              <a:t> SPSS </a:t>
            </a:r>
            <a:r>
              <a:rPr lang="en-US" sz="2800" dirty="0" err="1" smtClean="0">
                <a:latin typeface="Tahoma" pitchFamily="34" charset="0"/>
                <a:ea typeface="Tahoma" pitchFamily="34" charset="0"/>
                <a:cs typeface="Tahoma" pitchFamily="34" charset="0"/>
              </a:rPr>
              <a:t>có</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bổ</a:t>
            </a:r>
            <a:r>
              <a:rPr lang="en-US" sz="2800" dirty="0" smtClean="0">
                <a:latin typeface="Tahoma" pitchFamily="34" charset="0"/>
                <a:ea typeface="Tahoma" pitchFamily="34" charset="0"/>
                <a:cs typeface="Tahoma" pitchFamily="34" charset="0"/>
              </a:rPr>
              <a:t> sung </a:t>
            </a:r>
            <a:r>
              <a:rPr lang="en-US" sz="2800" dirty="0" err="1" smtClean="0">
                <a:latin typeface="Tahoma" pitchFamily="34" charset="0"/>
                <a:ea typeface="Tahoma" pitchFamily="34" charset="0"/>
                <a:cs typeface="Tahoma" pitchFamily="34" charset="0"/>
              </a:rPr>
              <a:t>một</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vài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tiện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ích</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mới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nhưng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hiếm</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khi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được</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sử</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dụng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với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người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sử</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dụng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thông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thường</a:t>
            </a:r>
            <a:endParaRPr lang="en-US" sz="2800" dirty="0" smtClean="0">
              <a:latin typeface="Tahoma" pitchFamily="34" charset="0"/>
              <a:ea typeface="Tahoma" pitchFamily="34" charset="0"/>
              <a:cs typeface="Tahoma" pitchFamily="34" charset="0"/>
            </a:endParaRPr>
          </a:p>
          <a:p>
            <a:pPr algn="just">
              <a:lnSpc>
                <a:spcPct val="150000"/>
              </a:lnSpc>
            </a:pPr>
            <a:r>
              <a:rPr lang="en-US" sz="2800" dirty="0" err="1" smtClean="0">
                <a:latin typeface="Tahoma" pitchFamily="34" charset="0"/>
                <a:ea typeface="Tahoma" pitchFamily="34" charset="0"/>
                <a:cs typeface="Tahoma" pitchFamily="34" charset="0"/>
              </a:rPr>
              <a:t>Người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học</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có</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thể</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cài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đặt</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phiên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bản</a:t>
            </a:r>
            <a:r>
              <a:rPr lang="en-US" sz="2800" dirty="0" smtClean="0">
                <a:latin typeface="Tahoma" pitchFamily="34" charset="0"/>
                <a:ea typeface="Tahoma" pitchFamily="34" charset="0"/>
                <a:cs typeface="Tahoma" pitchFamily="34" charset="0"/>
              </a:rPr>
              <a:t> SPSS 16 </a:t>
            </a:r>
            <a:r>
              <a:rPr lang="en-US" sz="2800" dirty="0" err="1" smtClean="0">
                <a:latin typeface="Tahoma" pitchFamily="34" charset="0"/>
                <a:ea typeface="Tahoma" pitchFamily="34" charset="0"/>
                <a:cs typeface="Tahoma" pitchFamily="34" charset="0"/>
              </a:rPr>
              <a:t>hoặc</a:t>
            </a:r>
            <a:r>
              <a:rPr lang="en-US" sz="2800" dirty="0" smtClean="0">
                <a:latin typeface="Tahoma" pitchFamily="34" charset="0"/>
                <a:ea typeface="Tahoma" pitchFamily="34" charset="0"/>
                <a:cs typeface="Tahoma" pitchFamily="34" charset="0"/>
              </a:rPr>
              <a:t> 18. </a:t>
            </a:r>
            <a:endParaRPr lang="en-US"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841833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Hộp</a:t>
            </a:r>
            <a:r>
              <a:rPr lang="en-US" dirty="0" smtClean="0">
                <a:solidFill>
                  <a:srgbClr val="0000CC"/>
                </a:solidFill>
              </a:rPr>
              <a:t> </a:t>
            </a:r>
            <a:r>
              <a:rPr lang="en-US" dirty="0" err="1" smtClean="0">
                <a:solidFill>
                  <a:srgbClr val="0000CC"/>
                </a:solidFill>
              </a:rPr>
              <a:t>thoại</a:t>
            </a:r>
            <a:r>
              <a:rPr lang="en-US" dirty="0" smtClean="0">
                <a:solidFill>
                  <a:srgbClr val="0000CC"/>
                </a:solidFill>
              </a:rPr>
              <a:t> Options</a:t>
            </a:r>
            <a:endParaRPr lang="en-US" dirty="0">
              <a:solidFill>
                <a:srgbClr val="0000CC"/>
              </a:solidFill>
            </a:endParaRPr>
          </a:p>
        </p:txBody>
      </p:sp>
      <p:sp>
        <p:nvSpPr>
          <p:cNvPr id="3" name="Content Placeholder 2"/>
          <p:cNvSpPr>
            <a:spLocks noGrp="1"/>
          </p:cNvSpPr>
          <p:nvPr>
            <p:ph sz="quarter" idx="1"/>
          </p:nvPr>
        </p:nvSpPr>
        <p:spPr>
          <a:xfrm>
            <a:off x="457200" y="4267200"/>
            <a:ext cx="8229600" cy="2187608"/>
          </a:xfrm>
        </p:spPr>
        <p:txBody>
          <a:bodyPr>
            <a:normAutofit fontScale="77500" lnSpcReduction="20000"/>
          </a:bodyPr>
          <a:lstStyle/>
          <a:p>
            <a:pPr algn="just"/>
            <a:r>
              <a:rPr lang="en-US" smtClean="0"/>
              <a:t>Exclude cases </a:t>
            </a:r>
            <a:r>
              <a:rPr lang="en-US"/>
              <a:t>analysis </a:t>
            </a:r>
            <a:r>
              <a:rPr lang="en-US" smtClean="0"/>
              <a:t>by analysis : mỗi kiểm nghiệm t sử dụng toàn bộ các trường hợp (cases) chứa đựng giá trị có ý nghĩa đối với biến được kiểm nghiệm. Đặc điểm của lựa chọn này là kích thước mẫu luôn thay đổi theo từng kiểm nghiệm</a:t>
            </a:r>
          </a:p>
          <a:p>
            <a:pPr algn="just"/>
            <a:r>
              <a:rPr lang="en-US" smtClean="0"/>
              <a:t>Exclude cases listwise : mỗi kiểm nghiệm t sử dụng chỉ những trường hợp có giá trị đầy đủ đối với tất cả các biến. Trong trường hợp này kích thước mẫu luôn không đổi trong tất cả các phép kiểm nghiệm</a:t>
            </a:r>
            <a:endParaRPr lang="en-US"/>
          </a:p>
        </p:txBody>
      </p:sp>
      <p:pic>
        <p:nvPicPr>
          <p:cNvPr id="6" name="Snagit_PPT89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00199"/>
            <a:ext cx="7467600" cy="2438401"/>
          </a:xfrm>
          <a:prstGeom prst="rect">
            <a:avLst/>
          </a:prstGeom>
        </p:spPr>
      </p:pic>
    </p:spTree>
    <p:extLst>
      <p:ext uri="{BB962C8B-B14F-4D97-AF65-F5344CB8AC3E}">
        <p14:creationId xmlns:p14="http://schemas.microsoft.com/office/powerpoint/2010/main" val="40876880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00CC"/>
                </a:solidFill>
              </a:rPr>
              <a:t>Điều</a:t>
            </a:r>
            <a:r>
              <a:rPr lang="en-US" dirty="0" smtClean="0">
                <a:solidFill>
                  <a:srgbClr val="0000CC"/>
                </a:solidFill>
              </a:rPr>
              <a:t> </a:t>
            </a:r>
            <a:r>
              <a:rPr lang="en-US" dirty="0" err="1" smtClean="0">
                <a:solidFill>
                  <a:srgbClr val="0000CC"/>
                </a:solidFill>
              </a:rPr>
              <a:t>kiện</a:t>
            </a:r>
            <a:r>
              <a:rPr lang="en-US" dirty="0" smtClean="0">
                <a:solidFill>
                  <a:srgbClr val="0000CC"/>
                </a:solidFill>
              </a:rPr>
              <a:t> </a:t>
            </a:r>
            <a:r>
              <a:rPr lang="en-US" dirty="0" err="1" smtClean="0">
                <a:solidFill>
                  <a:srgbClr val="0000CC"/>
                </a:solidFill>
              </a:rPr>
              <a:t>để</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r>
              <a:rPr lang="en-US" dirty="0" smtClean="0">
                <a:solidFill>
                  <a:srgbClr val="0000CC"/>
                </a:solidFill>
              </a:rPr>
              <a:t>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One Sample T-test</a:t>
            </a:r>
            <a:endParaRPr lang="en-US" dirty="0">
              <a:solidFill>
                <a:srgbClr val="0000CC"/>
              </a:solidFill>
            </a:endParaRPr>
          </a:p>
        </p:txBody>
      </p:sp>
      <p:sp>
        <p:nvSpPr>
          <p:cNvPr id="3" name="Content Placeholder 2"/>
          <p:cNvSpPr>
            <a:spLocks noGrp="1"/>
          </p:cNvSpPr>
          <p:nvPr>
            <p:ph sz="quarter" idx="1"/>
          </p:nvPr>
        </p:nvSpPr>
        <p:spPr>
          <a:xfrm>
            <a:off x="457200" y="1882808"/>
            <a:ext cx="8229600" cy="2841592"/>
          </a:xfrm>
        </p:spPr>
        <p:txBody>
          <a:bodyPr/>
          <a:lstStyle/>
          <a:p>
            <a:r>
              <a:rPr lang="en-US" smtClean="0"/>
              <a:t>Dữ liệu phải là phân phối chuẩn </a:t>
            </a:r>
          </a:p>
          <a:p>
            <a:r>
              <a:rPr lang="en-US" smtClean="0"/>
              <a:t>Hoặc kích thước mẫu phải đủ lớn để được xem là xấp xỉ phân phối chuẩn</a:t>
            </a:r>
          </a:p>
          <a:p>
            <a:r>
              <a:rPr lang="en-US" smtClean="0"/>
              <a:t>Thực hành kiểm định giả thuyết :</a:t>
            </a:r>
          </a:p>
          <a:p>
            <a:pPr marL="64008" indent="0">
              <a:buNone/>
            </a:pPr>
            <a:r>
              <a:rPr lang="en-US" smtClean="0"/>
              <a:t> H : Tuổi trung bình của độc giả báo SGTT = 30.</a:t>
            </a:r>
            <a:endParaRPr lang="en-US"/>
          </a:p>
        </p:txBody>
      </p:sp>
    </p:spTree>
    <p:extLst>
      <p:ext uri="{BB962C8B-B14F-4D97-AF65-F5344CB8AC3E}">
        <p14:creationId xmlns:p14="http://schemas.microsoft.com/office/powerpoint/2010/main" val="8424989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018366"/>
          </a:xfrm>
        </p:spPr>
        <p:txBody>
          <a:bodyPr/>
          <a:lstStyle/>
          <a:p>
            <a:r>
              <a:rPr lang="en-US" dirty="0" err="1" smtClean="0">
                <a:solidFill>
                  <a:srgbClr val="0000CC"/>
                </a:solidFill>
              </a:rPr>
              <a:t>Quy</a:t>
            </a:r>
            <a:r>
              <a:rPr lang="en-US" dirty="0" smtClean="0">
                <a:solidFill>
                  <a:srgbClr val="0000CC"/>
                </a:solidFill>
              </a:rPr>
              <a:t> </a:t>
            </a:r>
            <a:r>
              <a:rPr lang="en-US" dirty="0" err="1" smtClean="0">
                <a:solidFill>
                  <a:srgbClr val="0000CC"/>
                </a:solidFill>
              </a:rPr>
              <a:t>tắc</a:t>
            </a:r>
            <a:r>
              <a:rPr lang="en-US" dirty="0" smtClean="0">
                <a:solidFill>
                  <a:srgbClr val="0000CC"/>
                </a:solidFill>
              </a:rPr>
              <a:t> </a:t>
            </a:r>
            <a:r>
              <a:rPr lang="en-US" dirty="0" err="1" smtClean="0">
                <a:solidFill>
                  <a:srgbClr val="0000CC"/>
                </a:solidFill>
              </a:rPr>
              <a:t>kết</a:t>
            </a:r>
            <a:r>
              <a:rPr lang="en-US" dirty="0" smtClean="0">
                <a:solidFill>
                  <a:srgbClr val="0000CC"/>
                </a:solidFill>
              </a:rPr>
              <a:t> </a:t>
            </a:r>
            <a:r>
              <a:rPr lang="en-US" dirty="0" err="1" smtClean="0">
                <a:solidFill>
                  <a:srgbClr val="0000CC"/>
                </a:solidFill>
              </a:rPr>
              <a:t>luận</a:t>
            </a:r>
            <a:r>
              <a:rPr lang="en-US" dirty="0" smtClean="0">
                <a:solidFill>
                  <a:srgbClr val="0000CC"/>
                </a:solidFill>
              </a:rPr>
              <a:t> </a:t>
            </a:r>
            <a:r>
              <a:rPr lang="en-US" dirty="0" err="1" smtClean="0">
                <a:solidFill>
                  <a:srgbClr val="0000CC"/>
                </a:solidFill>
              </a:rPr>
              <a:t>về</a:t>
            </a:r>
            <a:r>
              <a:rPr lang="en-US" dirty="0" smtClean="0">
                <a:solidFill>
                  <a:srgbClr val="0000CC"/>
                </a:solidFill>
              </a:rPr>
              <a:t> </a:t>
            </a:r>
            <a:r>
              <a:rPr lang="en-US" dirty="0" err="1" smtClean="0">
                <a:solidFill>
                  <a:srgbClr val="0000CC"/>
                </a:solidFill>
              </a:rPr>
              <a:t>giả</a:t>
            </a:r>
            <a:r>
              <a:rPr lang="en-US" dirty="0" smtClean="0">
                <a:solidFill>
                  <a:srgbClr val="0000CC"/>
                </a:solidFill>
              </a:rPr>
              <a:t> </a:t>
            </a:r>
            <a:r>
              <a:rPr lang="en-US" dirty="0" err="1" smtClean="0">
                <a:solidFill>
                  <a:srgbClr val="0000CC"/>
                </a:solidFill>
              </a:rPr>
              <a:t>thuyết</a:t>
            </a:r>
            <a:r>
              <a:rPr lang="en-US" dirty="0" smtClean="0">
                <a:solidFill>
                  <a:srgbClr val="0000CC"/>
                </a:solidFill>
              </a:rPr>
              <a:t> H</a:t>
            </a:r>
            <a:endParaRPr lang="en-US" dirty="0">
              <a:solidFill>
                <a:srgbClr val="0000CC"/>
              </a:solidFill>
            </a:endParaRPr>
          </a:p>
        </p:txBody>
      </p:sp>
      <p:sp>
        <p:nvSpPr>
          <p:cNvPr id="3" name="Content Placeholder 2"/>
          <p:cNvSpPr>
            <a:spLocks noGrp="1"/>
          </p:cNvSpPr>
          <p:nvPr>
            <p:ph sz="quarter" idx="1"/>
          </p:nvPr>
        </p:nvSpPr>
        <p:spPr>
          <a:xfrm>
            <a:off x="535009" y="1447800"/>
            <a:ext cx="8229600" cy="1295400"/>
          </a:xfrm>
        </p:spPr>
        <p:txBody>
          <a:bodyPr/>
          <a:lstStyle/>
          <a:p>
            <a:pPr algn="just"/>
            <a:r>
              <a:rPr lang="en-US" sz="2400" smtClean="0"/>
              <a:t>Nếu P-value(Sig.) &lt; mức ý nghĩa </a:t>
            </a:r>
            <a:r>
              <a:rPr lang="el-GR" sz="2400" smtClean="0"/>
              <a:t>α</a:t>
            </a:r>
            <a:r>
              <a:rPr lang="en-US" sz="2400" smtClean="0"/>
              <a:t> = 0.05 ↔ bác bỏ giả thuyết H, nghĩa là Mean khác với Test value ( quy tắc này áp dụng cho hầu hết các phép kiểm định )</a:t>
            </a:r>
          </a:p>
          <a:p>
            <a:pPr marL="64008" indent="0">
              <a:buNone/>
            </a:pPr>
            <a:endParaRPr lang="en-US" smtClean="0"/>
          </a:p>
        </p:txBody>
      </p:sp>
      <p:pic>
        <p:nvPicPr>
          <p:cNvPr id="4" name="Snagit_PPT7C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2819400"/>
            <a:ext cx="9144000" cy="3886200"/>
          </a:xfrm>
          <a:prstGeom prst="rect">
            <a:avLst/>
          </a:prstGeom>
        </p:spPr>
      </p:pic>
    </p:spTree>
    <p:extLst>
      <p:ext uri="{BB962C8B-B14F-4D97-AF65-F5344CB8AC3E}">
        <p14:creationId xmlns:p14="http://schemas.microsoft.com/office/powerpoint/2010/main" val="26531758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endParaRPr lang="en-US" dirty="0">
              <a:solidFill>
                <a:srgbClr val="0000CC"/>
              </a:solidFill>
            </a:endParaRPr>
          </a:p>
        </p:txBody>
      </p:sp>
      <p:sp>
        <p:nvSpPr>
          <p:cNvPr id="3" name="Content Placeholder 2"/>
          <p:cNvSpPr>
            <a:spLocks noGrp="1"/>
          </p:cNvSpPr>
          <p:nvPr>
            <p:ph sz="quarter" idx="1"/>
          </p:nvPr>
        </p:nvSpPr>
        <p:spPr>
          <a:xfrm>
            <a:off x="457200" y="1882808"/>
            <a:ext cx="8534400" cy="4572000"/>
          </a:xfrm>
        </p:spPr>
        <p:txBody>
          <a:bodyPr>
            <a:normAutofit fontScale="77500" lnSpcReduction="20000"/>
          </a:bodyPr>
          <a:lstStyle/>
          <a:p>
            <a:pPr algn="just"/>
            <a:r>
              <a:rPr lang="en-US" smtClean="0"/>
              <a:t>Dùng lệnh Count để chuyển các biến Category từ c2a.1 đến c2a.9 thành biến dạng Dichotomy tên là docSGTT với biểu hiện 1 là người có đọc báo SGTT và 0 là không đọc báo SGTT</a:t>
            </a:r>
          </a:p>
          <a:p>
            <a:pPr lvl="1" algn="just"/>
            <a:r>
              <a:rPr lang="en-US" smtClean="0"/>
              <a:t>Transform/ Count</a:t>
            </a:r>
          </a:p>
          <a:p>
            <a:pPr lvl="1" algn="just"/>
            <a:r>
              <a:rPr lang="en-US" smtClean="0"/>
              <a:t>Khai báo tên biến Dichotomy muốn tạo trong ô Target Variable và nhãn biến trong khung Target Label.</a:t>
            </a:r>
          </a:p>
          <a:p>
            <a:pPr lvl="1" algn="just"/>
            <a:r>
              <a:rPr lang="en-US" smtClean="0"/>
              <a:t>Đưa các biến từ c2a.1 đến c2a.9 vào khung Numeric variable</a:t>
            </a:r>
          </a:p>
          <a:p>
            <a:pPr lvl="1" algn="just"/>
            <a:r>
              <a:rPr lang="en-US" smtClean="0"/>
              <a:t>Nhấp nút Define Values, mở hộp thoại Count values within cases…</a:t>
            </a:r>
          </a:p>
          <a:p>
            <a:pPr lvl="1" algn="just"/>
            <a:r>
              <a:rPr lang="en-US" smtClean="0"/>
              <a:t>Nhập số 12 là con số được mã hóa cho báo SGTT vào khung value rồi ấn Add/ OK</a:t>
            </a:r>
          </a:p>
          <a:p>
            <a:pPr lvl="1" algn="just"/>
            <a:r>
              <a:rPr lang="en-US" smtClean="0"/>
              <a:t>Dùng lệnh Select Case lọc ra các trường hợp docSGTT nhận giá trị 1 để các lệnh thống kê sau đó của SPSS chỉ thực hiện trên các trường hợp này.</a:t>
            </a:r>
          </a:p>
          <a:p>
            <a:pPr algn="just"/>
            <a:r>
              <a:rPr lang="en-US" smtClean="0"/>
              <a:t>Sau đó tiến hành kiểm định với biến </a:t>
            </a:r>
            <a:r>
              <a:rPr lang="en-US" i="1" smtClean="0"/>
              <a:t>tuoi,</a:t>
            </a:r>
            <a:r>
              <a:rPr lang="en-US" smtClean="0"/>
              <a:t> với giá trị kiểm tra là 30</a:t>
            </a:r>
            <a:endParaRPr lang="en-US" i="1" smtClean="0"/>
          </a:p>
          <a:p>
            <a:pPr lvl="1" algn="just"/>
            <a:r>
              <a:rPr lang="en-US" smtClean="0"/>
              <a:t>Analyze/ Compare Means/ One Sample T Test</a:t>
            </a:r>
          </a:p>
          <a:p>
            <a:pPr lvl="1" algn="just"/>
            <a:r>
              <a:rPr lang="en-US" smtClean="0"/>
              <a:t>Làm các bước khác như hướng dẫn</a:t>
            </a:r>
            <a:endParaRPr lang="en-US"/>
          </a:p>
        </p:txBody>
      </p:sp>
    </p:spTree>
    <p:extLst>
      <p:ext uri="{BB962C8B-B14F-4D97-AF65-F5344CB8AC3E}">
        <p14:creationId xmlns:p14="http://schemas.microsoft.com/office/powerpoint/2010/main" val="30722616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BE3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 y="0"/>
            <a:ext cx="4342857" cy="2590800"/>
          </a:xfrm>
          <a:prstGeom prst="rect">
            <a:avLst/>
          </a:prstGeom>
        </p:spPr>
      </p:pic>
      <p:sp>
        <p:nvSpPr>
          <p:cNvPr id="6" name="Right Arrow 5"/>
          <p:cNvSpPr/>
          <p:nvPr/>
        </p:nvSpPr>
        <p:spPr>
          <a:xfrm>
            <a:off x="4648200" y="1138095"/>
            <a:ext cx="457200" cy="3097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nagit_PPT63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17490"/>
            <a:ext cx="3847474" cy="2573310"/>
          </a:xfrm>
          <a:prstGeom prst="rect">
            <a:avLst/>
          </a:prstGeom>
        </p:spPr>
      </p:pic>
      <p:sp>
        <p:nvSpPr>
          <p:cNvPr id="8" name="Down Arrow 7"/>
          <p:cNvSpPr/>
          <p:nvPr/>
        </p:nvSpPr>
        <p:spPr>
          <a:xfrm>
            <a:off x="7093314" y="2730084"/>
            <a:ext cx="328847" cy="8382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nagit_PPTED2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657601"/>
            <a:ext cx="3847373" cy="3200399"/>
          </a:xfrm>
          <a:prstGeom prst="rect">
            <a:avLst/>
          </a:prstGeom>
        </p:spPr>
      </p:pic>
      <p:pic>
        <p:nvPicPr>
          <p:cNvPr id="10" name="Snagit_PPT79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701978"/>
            <a:ext cx="3142857" cy="4127916"/>
          </a:xfrm>
          <a:prstGeom prst="rect">
            <a:avLst/>
          </a:prstGeom>
        </p:spPr>
      </p:pic>
      <p:sp>
        <p:nvSpPr>
          <p:cNvPr id="11" name="Left Arrow 10"/>
          <p:cNvSpPr/>
          <p:nvPr/>
        </p:nvSpPr>
        <p:spPr>
          <a:xfrm>
            <a:off x="3886200" y="5105400"/>
            <a:ext cx="990600" cy="38100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5081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F6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9" y="-22485"/>
            <a:ext cx="3047420" cy="3178559"/>
          </a:xfrm>
          <a:prstGeom prst="rect">
            <a:avLst/>
          </a:prstGeom>
        </p:spPr>
      </p:pic>
      <p:sp>
        <p:nvSpPr>
          <p:cNvPr id="3" name="Right Arrow 2"/>
          <p:cNvSpPr/>
          <p:nvPr/>
        </p:nvSpPr>
        <p:spPr>
          <a:xfrm>
            <a:off x="3276600" y="1376294"/>
            <a:ext cx="6096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nagit_PPT254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767" y="16741"/>
            <a:ext cx="4822246" cy="3139333"/>
          </a:xfrm>
          <a:prstGeom prst="rect">
            <a:avLst/>
          </a:prstGeom>
        </p:spPr>
      </p:pic>
      <p:sp>
        <p:nvSpPr>
          <p:cNvPr id="5" name="Down Arrow 4"/>
          <p:cNvSpPr/>
          <p:nvPr/>
        </p:nvSpPr>
        <p:spPr>
          <a:xfrm>
            <a:off x="6553200" y="3352800"/>
            <a:ext cx="381000" cy="990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nagit_PPTC5D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441" y="4448476"/>
            <a:ext cx="4428572" cy="2409524"/>
          </a:xfrm>
          <a:prstGeom prst="rect">
            <a:avLst/>
          </a:prstGeom>
        </p:spPr>
      </p:pic>
    </p:spTree>
    <p:extLst>
      <p:ext uri="{BB962C8B-B14F-4D97-AF65-F5344CB8AC3E}">
        <p14:creationId xmlns:p14="http://schemas.microsoft.com/office/powerpoint/2010/main" val="33524587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Output</a:t>
            </a:r>
            <a:endParaRPr lang="en-US" dirty="0">
              <a:solidFill>
                <a:srgbClr val="0000CC"/>
              </a:solidFill>
            </a:endParaRPr>
          </a:p>
        </p:txBody>
      </p:sp>
      <p:sp>
        <p:nvSpPr>
          <p:cNvPr id="3" name="Content Placeholder 2"/>
          <p:cNvSpPr>
            <a:spLocks noGrp="1"/>
          </p:cNvSpPr>
          <p:nvPr>
            <p:ph sz="quarter" idx="1"/>
          </p:nvPr>
        </p:nvSpPr>
        <p:spPr>
          <a:xfrm>
            <a:off x="457200" y="4495800"/>
            <a:ext cx="8229600" cy="1959008"/>
          </a:xfrm>
        </p:spPr>
        <p:txBody>
          <a:bodyPr>
            <a:normAutofit fontScale="85000" lnSpcReduction="20000"/>
          </a:bodyPr>
          <a:lstStyle/>
          <a:p>
            <a:r>
              <a:rPr lang="en-US" smtClean="0"/>
              <a:t>Có 159 người trong số người được điều tra là độc giả của báo SGTT</a:t>
            </a:r>
          </a:p>
          <a:p>
            <a:r>
              <a:rPr lang="en-US" smtClean="0"/>
              <a:t>Độ tuổi trung bình của các độc giả SGTT là 32,79</a:t>
            </a:r>
          </a:p>
          <a:p>
            <a:r>
              <a:rPr lang="en-US" smtClean="0"/>
              <a:t>Giá trị kiểm định t là 3,402 với P-value(Sig.)=0.001 &lt; mức ý nghĩa </a:t>
            </a:r>
            <a:r>
              <a:rPr lang="el-GR" smtClean="0"/>
              <a:t>α</a:t>
            </a:r>
            <a:r>
              <a:rPr lang="en-US" smtClean="0"/>
              <a:t> = 0.05 </a:t>
            </a:r>
            <a:r>
              <a:rPr lang="en-US" smtClean="0">
                <a:sym typeface="Wingdings" pitchFamily="2" charset="2"/>
              </a:rPr>
              <a:t> Bác bỏ H  KL : Tuổi trung bình của độc giả SGTT lớn hơn 30.</a:t>
            </a:r>
            <a:endParaRPr lang="en-US"/>
          </a:p>
        </p:txBody>
      </p:sp>
      <p:pic>
        <p:nvPicPr>
          <p:cNvPr id="4" name="Snagit_PPTABC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8153400" cy="1416610"/>
          </a:xfrm>
          <a:prstGeom prst="rect">
            <a:avLst/>
          </a:prstGeom>
        </p:spPr>
      </p:pic>
      <p:pic>
        <p:nvPicPr>
          <p:cNvPr id="5" name="Snagit_PPT2EE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3048000"/>
            <a:ext cx="7162800" cy="1352381"/>
          </a:xfrm>
          <a:prstGeom prst="rect">
            <a:avLst/>
          </a:prstGeom>
        </p:spPr>
      </p:pic>
    </p:spTree>
    <p:extLst>
      <p:ext uri="{BB962C8B-B14F-4D97-AF65-F5344CB8AC3E}">
        <p14:creationId xmlns:p14="http://schemas.microsoft.com/office/powerpoint/2010/main" val="19537271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III-Independent-Sample T-test</a:t>
            </a:r>
            <a:endParaRPr lang="en-US" dirty="0">
              <a:solidFill>
                <a:srgbClr val="0000CC"/>
              </a:solidFill>
            </a:endParaRPr>
          </a:p>
        </p:txBody>
      </p:sp>
      <p:sp>
        <p:nvSpPr>
          <p:cNvPr id="3" name="Content Placeholder 2"/>
          <p:cNvSpPr>
            <a:spLocks noGrp="1"/>
          </p:cNvSpPr>
          <p:nvPr>
            <p:ph sz="quarter" idx="1"/>
          </p:nvPr>
        </p:nvSpPr>
        <p:spPr/>
        <p:txBody>
          <a:bodyPr>
            <a:normAutofit fontScale="77500" lnSpcReduction="20000"/>
          </a:bodyPr>
          <a:lstStyle/>
          <a:p>
            <a:r>
              <a:rPr lang="en-US" smtClean="0"/>
              <a:t>Kiểm định này dùng cho hai mẫu độc lập, dạng dữ liệu là dạng thang đo hay tỷ lệ</a:t>
            </a:r>
          </a:p>
          <a:p>
            <a:r>
              <a:rPr lang="en-US" smtClean="0"/>
              <a:t>Đối với dạng kiểm định này, các đối tượng cần kiểm nghiệm được xếp một cách ngẫu nhiên vào hai nhóm sao cho bất kỳ một khác biệt nào từ kết quả nghiên cứu là do sự tác động của chính nhóm thử đó, chứ không phải do yếu tố khác.</a:t>
            </a:r>
          </a:p>
          <a:p>
            <a:r>
              <a:rPr lang="en-US" smtClean="0"/>
              <a:t>Cần có hai biến tham gia trong phép kiểm định trung bình: 1 biến định lượng và 1 biến định tính dùng để chia nhóm so sánh</a:t>
            </a:r>
          </a:p>
          <a:p>
            <a:r>
              <a:rPr lang="en-US" smtClean="0"/>
              <a:t>VD : Đánh giá tác động của một chương trình quảng cáo. Ta lựa chọn ra hai nhóm khách hàng độc lập, nhóm đã xem chương trình quảng cáo và nhóm đã xem chương trình quảng cáo. Ở đây ngoài tác động của chương trình quảng cáo, người nghiên cứu còn phải đảm bảo không tồn tại yếu tố nào đáng kể tác động đến sự đánh giá về sản phẩm như giới tính, sự tiêu dùng…</a:t>
            </a:r>
            <a:endParaRPr lang="en-US"/>
          </a:p>
        </p:txBody>
      </p:sp>
    </p:spTree>
    <p:extLst>
      <p:ext uri="{BB962C8B-B14F-4D97-AF65-F5344CB8AC3E}">
        <p14:creationId xmlns:p14="http://schemas.microsoft.com/office/powerpoint/2010/main" val="26037553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Quy</a:t>
            </a:r>
            <a:r>
              <a:rPr lang="en-US" dirty="0" smtClean="0">
                <a:solidFill>
                  <a:srgbClr val="0000CC"/>
                </a:solidFill>
              </a:rPr>
              <a:t> </a:t>
            </a:r>
            <a:r>
              <a:rPr lang="en-US" dirty="0" err="1" smtClean="0">
                <a:solidFill>
                  <a:srgbClr val="0000CC"/>
                </a:solidFill>
              </a:rPr>
              <a:t>trình</a:t>
            </a:r>
            <a:endParaRPr lang="en-US" dirty="0">
              <a:solidFill>
                <a:srgbClr val="0000CC"/>
              </a:solidFill>
            </a:endParaRPr>
          </a:p>
        </p:txBody>
      </p:sp>
      <p:sp>
        <p:nvSpPr>
          <p:cNvPr id="3" name="Content Placeholder 2"/>
          <p:cNvSpPr>
            <a:spLocks noGrp="1"/>
          </p:cNvSpPr>
          <p:nvPr>
            <p:ph sz="quarter" idx="1"/>
          </p:nvPr>
        </p:nvSpPr>
        <p:spPr>
          <a:xfrm>
            <a:off x="457200" y="1882808"/>
            <a:ext cx="8382000" cy="4572000"/>
          </a:xfrm>
        </p:spPr>
        <p:txBody>
          <a:bodyPr>
            <a:normAutofit fontScale="92500" lnSpcReduction="20000"/>
          </a:bodyPr>
          <a:lstStyle/>
          <a:p>
            <a:pPr algn="just"/>
            <a:r>
              <a:rPr lang="en-US" smtClean="0"/>
              <a:t>Trước khi tiến hành kiểm định t và ANOVA,… đòi hỏi phải tiến hành kiểm định Levene trước để xác định tính đồng nhất của phương sai.</a:t>
            </a:r>
          </a:p>
          <a:p>
            <a:pPr algn="just"/>
            <a:r>
              <a:rPr lang="en-US" smtClean="0"/>
              <a:t>Kết quả này sẽ ảnh hưởng đến việc lựa chọn các kiểm nghiệm trung bình khác (kiểm nghiệm với phương sai hai mẫu bằng nhau và kiểm nghiệm với phương sai hai mẫu không bằng nhau )</a:t>
            </a:r>
          </a:p>
          <a:p>
            <a:pPr algn="just"/>
            <a:r>
              <a:rPr lang="en-US" smtClean="0"/>
              <a:t>Kiểm định Levene kiểm định giả thuyết cho rằng phương sai của các mẫu quan sát bằng nhau. Nếu kết quả kiểm định cho P-value &lt; 0.05 </a:t>
            </a:r>
            <a:r>
              <a:rPr lang="en-US" smtClean="0">
                <a:sym typeface="Wingdings" pitchFamily="2" charset="2"/>
              </a:rPr>
              <a:t> bác bỏ H. Kết quả của việc chấp nhận hay bác bỏ H sẽ ảnh hưởng đến việc lựa chọn loại kiểm định trung bình nào.</a:t>
            </a:r>
          </a:p>
          <a:p>
            <a:pPr algn="just"/>
            <a:r>
              <a:rPr lang="en-US" smtClean="0">
                <a:sym typeface="Wingdings" pitchFamily="2" charset="2"/>
              </a:rPr>
              <a:t>SPSS sẽ tự động thực hiện Levene test trước khi kiểm định trung bình.</a:t>
            </a:r>
            <a:endParaRPr lang="en-US"/>
          </a:p>
        </p:txBody>
      </p:sp>
    </p:spTree>
    <p:extLst>
      <p:ext uri="{BB962C8B-B14F-4D97-AF65-F5344CB8AC3E}">
        <p14:creationId xmlns:p14="http://schemas.microsoft.com/office/powerpoint/2010/main" val="32497709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Ví</a:t>
            </a:r>
            <a:r>
              <a:rPr lang="en-US" dirty="0" smtClean="0">
                <a:solidFill>
                  <a:srgbClr val="0000CC"/>
                </a:solidFill>
              </a:rPr>
              <a:t> </a:t>
            </a:r>
            <a:r>
              <a:rPr lang="en-US" dirty="0" err="1" smtClean="0">
                <a:solidFill>
                  <a:srgbClr val="0000CC"/>
                </a:solidFill>
              </a:rPr>
              <a:t>dụ</a:t>
            </a:r>
            <a:endParaRPr lang="en-US" dirty="0">
              <a:solidFill>
                <a:srgbClr val="0000CC"/>
              </a:solidFill>
            </a:endParaRPr>
          </a:p>
        </p:txBody>
      </p:sp>
      <p:sp>
        <p:nvSpPr>
          <p:cNvPr id="3" name="Content Placeholder 2"/>
          <p:cNvSpPr>
            <a:spLocks noGrp="1"/>
          </p:cNvSpPr>
          <p:nvPr>
            <p:ph sz="quarter" idx="1"/>
          </p:nvPr>
        </p:nvSpPr>
        <p:spPr/>
        <p:txBody>
          <a:bodyPr/>
          <a:lstStyle/>
          <a:p>
            <a:r>
              <a:rPr lang="en-US" smtClean="0"/>
              <a:t>So sánh giữa hai thành phố Hà Nội và Hồ Chí Minh về số nhân khẩu trung bình của hộ gia đình</a:t>
            </a:r>
          </a:p>
          <a:p>
            <a:pPr marL="896112" lvl="1" indent="-457200"/>
            <a:r>
              <a:rPr lang="en-US" smtClean="0"/>
              <a:t>Biến định lượng : sonk</a:t>
            </a:r>
          </a:p>
          <a:p>
            <a:pPr marL="896112" lvl="1" indent="-457200"/>
            <a:r>
              <a:rPr lang="en-US" smtClean="0"/>
              <a:t>Biến định tính : tp</a:t>
            </a:r>
          </a:p>
          <a:p>
            <a:pPr marL="896112" lvl="1" indent="-457200"/>
            <a:r>
              <a:rPr lang="en-US" smtClean="0"/>
              <a:t>Sử dụng thông tin của hai mẫu độc lập ( Tp Hà Nội và Hồ Chí Minh )</a:t>
            </a:r>
          </a:p>
          <a:p>
            <a:pPr marL="521208" indent="-457200"/>
            <a:r>
              <a:rPr lang="en-US" smtClean="0"/>
              <a:t>Giả thuyết :</a:t>
            </a:r>
          </a:p>
          <a:p>
            <a:pPr marL="438912" lvl="1" indent="0">
              <a:buNone/>
            </a:pPr>
            <a:r>
              <a:rPr lang="en-US" smtClean="0"/>
              <a:t>H : Quy mô gia đình TB tại hai thành phố là như nhau</a:t>
            </a:r>
            <a:endParaRPr lang="en-US"/>
          </a:p>
        </p:txBody>
      </p:sp>
    </p:spTree>
    <p:extLst>
      <p:ext uri="{BB962C8B-B14F-4D97-AF65-F5344CB8AC3E}">
        <p14:creationId xmlns:p14="http://schemas.microsoft.com/office/powerpoint/2010/main" val="329674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p>
            <a:fld id="{1504B7F6-1B1A-44B7-9B76-153B9E432E8D}" type="slidenum">
              <a:rPr lang="en-US"/>
              <a:pPr/>
              <a:t>12</a:t>
            </a:fld>
            <a:endParaRPr lang="en-US"/>
          </a:p>
        </p:txBody>
      </p:sp>
      <p:sp>
        <p:nvSpPr>
          <p:cNvPr id="14339" name="Rectangle 9"/>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
        <p:nvSpPr>
          <p:cNvPr id="14340" name="AutoShape 105"/>
          <p:cNvSpPr>
            <a:spLocks noChangeArrowheads="1"/>
          </p:cNvSpPr>
          <p:nvPr/>
        </p:nvSpPr>
        <p:spPr bwMode="auto">
          <a:xfrm>
            <a:off x="857224" y="1285860"/>
            <a:ext cx="5861050" cy="2601912"/>
          </a:xfrm>
          <a:prstGeom prst="roundRect">
            <a:avLst>
              <a:gd name="adj" fmla="val 16667"/>
            </a:avLst>
          </a:prstGeom>
          <a:noFill/>
          <a:ln w="9525" algn="ctr">
            <a:solidFill>
              <a:schemeClr val="tx1"/>
            </a:solidFill>
            <a:round/>
            <a:headEnd/>
            <a:tailEnd/>
          </a:ln>
        </p:spPr>
        <p:txBody>
          <a:bodyPr wrap="none" anchor="ctr"/>
          <a:lstStyle/>
          <a:p>
            <a:pPr marL="1143000" indent="-228600" algn="ctr">
              <a:lnSpc>
                <a:spcPct val="120000"/>
              </a:lnSpc>
              <a:spcAft>
                <a:spcPct val="20000"/>
              </a:spcAft>
            </a:pPr>
            <a:r>
              <a:rPr lang="en-US" sz="4400" b="1" dirty="0" err="1" smtClean="0">
                <a:solidFill>
                  <a:srgbClr val="660066"/>
                </a:solidFill>
              </a:rPr>
              <a:t>Khái</a:t>
            </a:r>
            <a:r>
              <a:rPr lang="en-US" sz="4400" b="1" dirty="0" smtClean="0">
                <a:solidFill>
                  <a:srgbClr val="660066"/>
                </a:solidFill>
              </a:rPr>
              <a:t> </a:t>
            </a:r>
            <a:r>
              <a:rPr lang="en-US" sz="4400" b="1" dirty="0" err="1">
                <a:solidFill>
                  <a:srgbClr val="660066"/>
                </a:solidFill>
              </a:rPr>
              <a:t>niệm</a:t>
            </a:r>
            <a:r>
              <a:rPr lang="en-US" sz="4400" b="1" dirty="0">
                <a:solidFill>
                  <a:srgbClr val="660066"/>
                </a:solidFill>
              </a:rPr>
              <a:t> </a:t>
            </a:r>
            <a:r>
              <a:rPr lang="en-US" sz="4400" b="1" dirty="0" err="1">
                <a:solidFill>
                  <a:srgbClr val="660066"/>
                </a:solidFill>
              </a:rPr>
              <a:t>về</a:t>
            </a:r>
            <a:r>
              <a:rPr lang="en-US" sz="4400" b="1" dirty="0">
                <a:solidFill>
                  <a:srgbClr val="660066"/>
                </a:solidFill>
              </a:rPr>
              <a:t> </a:t>
            </a:r>
            <a:br>
              <a:rPr lang="en-US" sz="4400" b="1" dirty="0">
                <a:solidFill>
                  <a:srgbClr val="660066"/>
                </a:solidFill>
              </a:rPr>
            </a:br>
            <a:r>
              <a:rPr lang="en-US" sz="4400" b="1" dirty="0" err="1">
                <a:solidFill>
                  <a:srgbClr val="660066"/>
                </a:solidFill>
              </a:rPr>
              <a:t>phương</a:t>
            </a:r>
            <a:r>
              <a:rPr lang="en-US" sz="4400" b="1" dirty="0">
                <a:solidFill>
                  <a:srgbClr val="660066"/>
                </a:solidFill>
              </a:rPr>
              <a:t> </a:t>
            </a:r>
            <a:r>
              <a:rPr lang="en-US" sz="4400" b="1" dirty="0" err="1">
                <a:solidFill>
                  <a:srgbClr val="660066"/>
                </a:solidFill>
              </a:rPr>
              <a:t>pháp</a:t>
            </a:r>
            <a:r>
              <a:rPr lang="en-US" sz="4400" b="1" dirty="0">
                <a:solidFill>
                  <a:srgbClr val="660066"/>
                </a:solidFill>
              </a:rPr>
              <a:t> </a:t>
            </a:r>
            <a:br>
              <a:rPr lang="en-US" sz="4400" b="1" dirty="0">
                <a:solidFill>
                  <a:srgbClr val="660066"/>
                </a:solidFill>
              </a:rPr>
            </a:br>
            <a:r>
              <a:rPr lang="en-US" sz="4400" b="1" dirty="0" err="1">
                <a:solidFill>
                  <a:srgbClr val="660066"/>
                </a:solidFill>
              </a:rPr>
              <a:t>xử</a:t>
            </a:r>
            <a:r>
              <a:rPr lang="en-US" sz="4400" b="1" dirty="0">
                <a:solidFill>
                  <a:srgbClr val="660066"/>
                </a:solidFill>
              </a:rPr>
              <a:t> </a:t>
            </a:r>
            <a:r>
              <a:rPr lang="en-US" sz="4400" b="1" dirty="0" err="1">
                <a:solidFill>
                  <a:srgbClr val="660066"/>
                </a:solidFill>
              </a:rPr>
              <a:t>lý</a:t>
            </a:r>
            <a:r>
              <a:rPr lang="en-US" sz="4400" b="1" dirty="0">
                <a:solidFill>
                  <a:srgbClr val="660066"/>
                </a:solidFill>
              </a:rPr>
              <a:t> </a:t>
            </a:r>
            <a:r>
              <a:rPr lang="en-US" sz="4400" b="1" dirty="0" err="1">
                <a:solidFill>
                  <a:srgbClr val="660066"/>
                </a:solidFill>
              </a:rPr>
              <a:t>dữ</a:t>
            </a:r>
            <a:r>
              <a:rPr lang="en-US" sz="4400" b="1" dirty="0">
                <a:solidFill>
                  <a:srgbClr val="660066"/>
                </a:solidFill>
              </a:rPr>
              <a:t> </a:t>
            </a:r>
            <a:r>
              <a:rPr lang="en-US" sz="4400" b="1" dirty="0" err="1">
                <a:solidFill>
                  <a:srgbClr val="660066"/>
                </a:solidFill>
              </a:rPr>
              <a:t>liệu</a:t>
            </a:r>
            <a:endParaRPr lang="en-US" sz="4400" b="1" dirty="0">
              <a:solidFill>
                <a:srgbClr val="660066"/>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r>
              <a:rPr lang="en-US" dirty="0" smtClean="0">
                <a:solidFill>
                  <a:srgbClr val="0000CC"/>
                </a:solidFill>
              </a:rPr>
              <a:t>			</a:t>
            </a:r>
            <a:endParaRPr lang="en-US" dirty="0">
              <a:solidFill>
                <a:srgbClr val="0000CC"/>
              </a:solidFill>
            </a:endParaRPr>
          </a:p>
        </p:txBody>
      </p:sp>
      <p:sp>
        <p:nvSpPr>
          <p:cNvPr id="3" name="Content Placeholder 2"/>
          <p:cNvSpPr>
            <a:spLocks noGrp="1"/>
          </p:cNvSpPr>
          <p:nvPr>
            <p:ph sz="quarter" idx="1"/>
          </p:nvPr>
        </p:nvSpPr>
        <p:spPr/>
        <p:txBody>
          <a:bodyPr>
            <a:normAutofit fontScale="92500"/>
          </a:bodyPr>
          <a:lstStyle/>
          <a:p>
            <a:r>
              <a:rPr lang="en-US" smtClean="0"/>
              <a:t>Analyze/ Compare Means/ Independent Sample T-test</a:t>
            </a:r>
          </a:p>
          <a:p>
            <a:pPr lvl="1"/>
            <a:r>
              <a:rPr lang="en-US" smtClean="0"/>
              <a:t>Xuất hiện hộp thoại </a:t>
            </a:r>
            <a:r>
              <a:rPr lang="en-US"/>
              <a:t>Independent Sample T-test</a:t>
            </a:r>
          </a:p>
          <a:p>
            <a:pPr lvl="1"/>
            <a:r>
              <a:rPr lang="en-US" smtClean="0"/>
              <a:t>Chọn biến định lượng muốn kiểm định trung bình vào ô Test variable (sonk) </a:t>
            </a:r>
          </a:p>
          <a:p>
            <a:pPr lvl="1"/>
            <a:r>
              <a:rPr lang="en-US" smtClean="0"/>
              <a:t>Chọn biến định tính chia số quan sát thành hai nhóm mẫu để so sánh vào ô Grouping variable ( biến tp)</a:t>
            </a:r>
          </a:p>
          <a:p>
            <a:pPr lvl="1"/>
            <a:r>
              <a:rPr lang="en-US" smtClean="0"/>
              <a:t>Nhấn hộp thoại Define Group</a:t>
            </a:r>
          </a:p>
          <a:p>
            <a:pPr lvl="1"/>
            <a:r>
              <a:rPr lang="en-US" smtClean="0"/>
              <a:t>Nhập vào Group 1 mã số của Hà Nội (1) và Group 2 mã số của Tp HCM (2) hoặc ngược lại</a:t>
            </a:r>
          </a:p>
          <a:p>
            <a:pPr lvl="1"/>
            <a:r>
              <a:rPr lang="en-US" smtClean="0"/>
              <a:t>Nhấn Continue để trở về hộp thoại chính và nhấn OK </a:t>
            </a:r>
            <a:endParaRPr lang="en-US"/>
          </a:p>
        </p:txBody>
      </p:sp>
    </p:spTree>
    <p:extLst>
      <p:ext uri="{BB962C8B-B14F-4D97-AF65-F5344CB8AC3E}">
        <p14:creationId xmlns:p14="http://schemas.microsoft.com/office/powerpoint/2010/main" val="845075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F7AC"/>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1" y="895513"/>
            <a:ext cx="3810000" cy="2628572"/>
          </a:xfrm>
        </p:spPr>
      </p:pic>
      <p:pic>
        <p:nvPicPr>
          <p:cNvPr id="5" name="Snagit_PPT1C6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129034"/>
            <a:ext cx="2542857" cy="1695238"/>
          </a:xfrm>
          <a:prstGeom prst="rect">
            <a:avLst/>
          </a:prstGeom>
        </p:spPr>
      </p:pic>
      <p:sp>
        <p:nvSpPr>
          <p:cNvPr id="8" name="Right Arrow 7"/>
          <p:cNvSpPr/>
          <p:nvPr/>
        </p:nvSpPr>
        <p:spPr>
          <a:xfrm>
            <a:off x="4267200" y="2209799"/>
            <a:ext cx="914400" cy="3904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nagit_PPT50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3886199" cy="4810019"/>
          </a:xfrm>
          <a:prstGeom prst="rect">
            <a:avLst/>
          </a:prstGeom>
        </p:spPr>
      </p:pic>
      <p:sp>
        <p:nvSpPr>
          <p:cNvPr id="10" name="Curved Left Arrow 9"/>
          <p:cNvSpPr/>
          <p:nvPr/>
        </p:nvSpPr>
        <p:spPr>
          <a:xfrm>
            <a:off x="6629400" y="3729478"/>
            <a:ext cx="609600" cy="10668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49909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Output</a:t>
            </a:r>
            <a:endParaRPr lang="en-US" dirty="0">
              <a:solidFill>
                <a:srgbClr val="0000CC"/>
              </a:solidFill>
            </a:endParaRPr>
          </a:p>
        </p:txBody>
      </p:sp>
      <p:pic>
        <p:nvPicPr>
          <p:cNvPr id="4" name="Snagit_PPTB3F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7" y="3810000"/>
            <a:ext cx="9144000" cy="2590800"/>
          </a:xfrm>
          <a:prstGeom prst="rect">
            <a:avLst/>
          </a:prstGeom>
        </p:spPr>
      </p:pic>
      <p:pic>
        <p:nvPicPr>
          <p:cNvPr id="5" name="Snagit_PPT66A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87" y="1524000"/>
            <a:ext cx="8153399" cy="1762482"/>
          </a:xfrm>
          <a:prstGeom prst="rect">
            <a:avLst/>
          </a:prstGeom>
        </p:spPr>
      </p:pic>
    </p:spTree>
    <p:extLst>
      <p:ext uri="{BB962C8B-B14F-4D97-AF65-F5344CB8AC3E}">
        <p14:creationId xmlns:p14="http://schemas.microsoft.com/office/powerpoint/2010/main" val="27083685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Giải</a:t>
            </a:r>
            <a:r>
              <a:rPr lang="en-US" dirty="0" smtClean="0">
                <a:solidFill>
                  <a:srgbClr val="0000CC"/>
                </a:solidFill>
              </a:rPr>
              <a:t> </a:t>
            </a:r>
            <a:r>
              <a:rPr lang="en-US" dirty="0" err="1" smtClean="0">
                <a:solidFill>
                  <a:srgbClr val="0000CC"/>
                </a:solidFill>
              </a:rPr>
              <a:t>thích</a:t>
            </a:r>
            <a:r>
              <a:rPr lang="en-US" dirty="0" smtClean="0">
                <a:solidFill>
                  <a:srgbClr val="0000CC"/>
                </a:solidFill>
              </a:rPr>
              <a:t> </a:t>
            </a:r>
            <a:r>
              <a:rPr lang="en-US" dirty="0" err="1" smtClean="0">
                <a:solidFill>
                  <a:srgbClr val="0000CC"/>
                </a:solidFill>
              </a:rPr>
              <a:t>kết</a:t>
            </a:r>
            <a:r>
              <a:rPr lang="en-US" dirty="0" smtClean="0">
                <a:solidFill>
                  <a:srgbClr val="0000CC"/>
                </a:solidFill>
              </a:rPr>
              <a:t> </a:t>
            </a:r>
            <a:r>
              <a:rPr lang="en-US" dirty="0" err="1" smtClean="0">
                <a:solidFill>
                  <a:srgbClr val="0000CC"/>
                </a:solidFill>
              </a:rPr>
              <a:t>quả</a:t>
            </a:r>
            <a:r>
              <a:rPr lang="en-US" dirty="0" smtClean="0">
                <a:solidFill>
                  <a:srgbClr val="0000CC"/>
                </a:solidFill>
              </a:rPr>
              <a:t> Output</a:t>
            </a:r>
            <a:endParaRPr lang="en-US" dirty="0">
              <a:solidFill>
                <a:srgbClr val="0000CC"/>
              </a:solidFill>
            </a:endParaRPr>
          </a:p>
        </p:txBody>
      </p:sp>
      <p:sp>
        <p:nvSpPr>
          <p:cNvPr id="3" name="Content Placeholder 2"/>
          <p:cNvSpPr>
            <a:spLocks noGrp="1"/>
          </p:cNvSpPr>
          <p:nvPr>
            <p:ph sz="quarter" idx="1"/>
          </p:nvPr>
        </p:nvSpPr>
        <p:spPr/>
        <p:txBody>
          <a:bodyPr>
            <a:normAutofit fontScale="85000" lnSpcReduction="20000"/>
          </a:bodyPr>
          <a:lstStyle/>
          <a:p>
            <a:pPr algn="just"/>
            <a:r>
              <a:rPr lang="en-US" smtClean="0"/>
              <a:t>Dựa vào kết quả kiểm định sự bằng nhau của hai phương sai </a:t>
            </a:r>
            <a:r>
              <a:rPr lang="en-US"/>
              <a:t> </a:t>
            </a:r>
            <a:r>
              <a:rPr lang="en-US" smtClean="0"/>
              <a:t>    ( Kiểm định Levene’s test ) để xem xét kiểm định t</a:t>
            </a:r>
          </a:p>
          <a:p>
            <a:pPr algn="just"/>
            <a:r>
              <a:rPr lang="en-US" smtClean="0"/>
              <a:t>Nếu giá trị Sig. trong kiểm định Levene &lt; 0.05 thì phương sai giữa hai thành phố là khác nhau, ta sẽ sử dụng kết quả kiểm định t ở phần Equal variancesc not assumed</a:t>
            </a:r>
          </a:p>
          <a:p>
            <a:pPr algn="just"/>
            <a:r>
              <a:rPr lang="en-US" smtClean="0"/>
              <a:t>Ngược lại nếu giá trị Sig. ≥ 0.05 thì phương sai giữa hai thành phố không khác nhau, ta sử dụng kết quả kiểm định ở phần Equal variances assumed</a:t>
            </a:r>
          </a:p>
          <a:p>
            <a:pPr algn="just"/>
            <a:r>
              <a:rPr lang="en-US" smtClean="0"/>
              <a:t>Theo VD trên, kết quả kiểm định Levene là bác bỏ giả thuyết phương sai bằng nhau, sử dụng kết quả tại phần Equal variances not assumed cho kiểm định t</a:t>
            </a:r>
          </a:p>
          <a:p>
            <a:pPr algn="just"/>
            <a:r>
              <a:rPr lang="en-US" smtClean="0"/>
              <a:t>Ta có : Sig. trong kiểm định t &lt; 0.05 </a:t>
            </a:r>
            <a:r>
              <a:rPr lang="en-US" smtClean="0">
                <a:sym typeface="Wingdings" pitchFamily="2" charset="2"/>
              </a:rPr>
              <a:t> bác bỏ H</a:t>
            </a:r>
          </a:p>
          <a:p>
            <a:pPr algn="just"/>
            <a:r>
              <a:rPr lang="en-US" smtClean="0">
                <a:sym typeface="Wingdings" pitchFamily="2" charset="2"/>
              </a:rPr>
              <a:t>KL  : số nhân khẩu trung bình trong một gia đình ở Hà Nội thấp hơn Tp. Hồ Chí Minh.</a:t>
            </a:r>
            <a:endParaRPr lang="en-US"/>
          </a:p>
        </p:txBody>
      </p:sp>
    </p:spTree>
    <p:extLst>
      <p:ext uri="{BB962C8B-B14F-4D97-AF65-F5344CB8AC3E}">
        <p14:creationId xmlns:p14="http://schemas.microsoft.com/office/powerpoint/2010/main" val="14597328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solidFill>
                  <a:srgbClr val="0000CC"/>
                </a:solidFill>
              </a:rPr>
              <a:t>IV- </a:t>
            </a:r>
            <a:r>
              <a:rPr lang="en-US" sz="3800" dirty="0" err="1" smtClean="0">
                <a:solidFill>
                  <a:srgbClr val="0000CC"/>
                </a:solidFill>
              </a:rPr>
              <a:t>Kiểm</a:t>
            </a:r>
            <a:r>
              <a:rPr lang="en-US" sz="3800" dirty="0" smtClean="0">
                <a:solidFill>
                  <a:srgbClr val="0000CC"/>
                </a:solidFill>
              </a:rPr>
              <a:t> </a:t>
            </a:r>
            <a:r>
              <a:rPr lang="en-US" sz="3800" dirty="0" err="1" smtClean="0">
                <a:solidFill>
                  <a:srgbClr val="0000CC"/>
                </a:solidFill>
              </a:rPr>
              <a:t>định</a:t>
            </a:r>
            <a:r>
              <a:rPr lang="en-US" sz="3800" dirty="0" smtClean="0">
                <a:solidFill>
                  <a:srgbClr val="0000CC"/>
                </a:solidFill>
              </a:rPr>
              <a:t> </a:t>
            </a:r>
            <a:r>
              <a:rPr lang="en-US" sz="3800" dirty="0" err="1" smtClean="0">
                <a:solidFill>
                  <a:srgbClr val="0000CC"/>
                </a:solidFill>
              </a:rPr>
              <a:t>Paire</a:t>
            </a:r>
            <a:r>
              <a:rPr lang="en-US" sz="3800" dirty="0" smtClean="0">
                <a:solidFill>
                  <a:srgbClr val="0000CC"/>
                </a:solidFill>
              </a:rPr>
              <a:t> Sample T-test</a:t>
            </a:r>
            <a:endParaRPr lang="en-US" sz="3800" dirty="0">
              <a:solidFill>
                <a:srgbClr val="0000CC"/>
              </a:solidFill>
            </a:endParaRPr>
          </a:p>
        </p:txBody>
      </p:sp>
      <p:sp>
        <p:nvSpPr>
          <p:cNvPr id="3" name="Content Placeholder 2"/>
          <p:cNvSpPr>
            <a:spLocks noGrp="1"/>
          </p:cNvSpPr>
          <p:nvPr>
            <p:ph sz="quarter" idx="1"/>
          </p:nvPr>
        </p:nvSpPr>
        <p:spPr>
          <a:xfrm>
            <a:off x="457200" y="1524000"/>
            <a:ext cx="8229600" cy="5105400"/>
          </a:xfrm>
        </p:spPr>
        <p:txBody>
          <a:bodyPr>
            <a:normAutofit fontScale="92500" lnSpcReduction="20000"/>
          </a:bodyPr>
          <a:lstStyle/>
          <a:p>
            <a:r>
              <a:rPr lang="en-US" smtClean="0"/>
              <a:t>Đây là dạng kiểm định dùng cho 2 nhóm tổng thể có liên hệ với nhau. Dữ liệu mẫu thu thập được ở dạng thang đo khoảng cách hoặc tỷ lệ. Quá trình kiểm định sẽ bắt đầu với việc tính toán chênh lệch giá trị trên từng cặp quan sát bằng phép trừ, sau đó kiểm nghiệm xem chêch lệch trung bình của tổng thể có khác không 0, nếu không tức là không có khác biệt.</a:t>
            </a:r>
          </a:p>
          <a:p>
            <a:r>
              <a:rPr lang="en-US" smtClean="0"/>
              <a:t>Lợi thế của phép kiểm định mẫu phối hợp từng cặp là nó loại trừ được những yếu tố tác động bên ngoài nhóm thử</a:t>
            </a:r>
          </a:p>
          <a:p>
            <a:r>
              <a:rPr lang="en-US" smtClean="0"/>
              <a:t>Phương pháp này thích hợp với dạng thử nghiệm trước và sau.</a:t>
            </a:r>
          </a:p>
          <a:p>
            <a:r>
              <a:rPr lang="en-US" smtClean="0"/>
              <a:t>Điều kiện để áp dụng Paire sample T-test</a:t>
            </a:r>
          </a:p>
          <a:p>
            <a:pPr lvl="1"/>
            <a:r>
              <a:rPr lang="en-US" smtClean="0"/>
              <a:t>Kích cỡ hai mẫu so sánh phải bằng nhau</a:t>
            </a:r>
          </a:p>
          <a:p>
            <a:pPr lvl="1"/>
            <a:r>
              <a:rPr lang="en-US" smtClean="0"/>
              <a:t>Chênh lệch giá trị giữa các giá trị của hai mẫu phải có phân phối chuẩn</a:t>
            </a:r>
            <a:endParaRPr lang="en-US"/>
          </a:p>
        </p:txBody>
      </p:sp>
    </p:spTree>
    <p:extLst>
      <p:ext uri="{BB962C8B-B14F-4D97-AF65-F5344CB8AC3E}">
        <p14:creationId xmlns:p14="http://schemas.microsoft.com/office/powerpoint/2010/main" val="7236085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30136" y="1676400"/>
            <a:ext cx="990600" cy="2895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X</a:t>
            </a:r>
            <a:r>
              <a:rPr lang="en-US" baseline="-25000" smtClean="0">
                <a:solidFill>
                  <a:schemeClr val="bg1"/>
                </a:solidFill>
              </a:rPr>
              <a:t>1</a:t>
            </a:r>
          </a:p>
          <a:p>
            <a:pPr algn="ctr"/>
            <a:r>
              <a:rPr lang="en-US" smtClean="0">
                <a:solidFill>
                  <a:schemeClr val="bg1"/>
                </a:solidFill>
              </a:rPr>
              <a:t>X</a:t>
            </a:r>
            <a:r>
              <a:rPr lang="en-US" baseline="-25000" smtClean="0">
                <a:solidFill>
                  <a:schemeClr val="bg1"/>
                </a:solidFill>
              </a:rPr>
              <a:t>2</a:t>
            </a:r>
          </a:p>
          <a:p>
            <a:pPr algn="ctr"/>
            <a:r>
              <a:rPr lang="en-US" smtClean="0">
                <a:solidFill>
                  <a:schemeClr val="bg1"/>
                </a:solidFill>
              </a:rPr>
              <a:t>.</a:t>
            </a:r>
          </a:p>
          <a:p>
            <a:pPr algn="ctr"/>
            <a:r>
              <a:rPr lang="en-US" smtClean="0">
                <a:solidFill>
                  <a:schemeClr val="bg1"/>
                </a:solidFill>
              </a:rPr>
              <a:t>.</a:t>
            </a:r>
          </a:p>
          <a:p>
            <a:pPr algn="ctr"/>
            <a:r>
              <a:rPr lang="en-US" smtClean="0">
                <a:solidFill>
                  <a:schemeClr val="bg1"/>
                </a:solidFill>
              </a:rPr>
              <a:t>.</a:t>
            </a:r>
          </a:p>
          <a:p>
            <a:pPr algn="ctr"/>
            <a:r>
              <a:rPr lang="en-US" smtClean="0">
                <a:solidFill>
                  <a:schemeClr val="bg1"/>
                </a:solidFill>
              </a:rPr>
              <a:t>X</a:t>
            </a:r>
            <a:r>
              <a:rPr lang="en-US" baseline="-25000" smtClean="0">
                <a:solidFill>
                  <a:schemeClr val="bg1"/>
                </a:solidFill>
              </a:rPr>
              <a:t>n</a:t>
            </a:r>
          </a:p>
        </p:txBody>
      </p:sp>
      <p:sp>
        <p:nvSpPr>
          <p:cNvPr id="6" name="Oval 5"/>
          <p:cNvSpPr/>
          <p:nvPr/>
        </p:nvSpPr>
        <p:spPr>
          <a:xfrm>
            <a:off x="6400800" y="1676400"/>
            <a:ext cx="1066800" cy="2971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Y</a:t>
            </a:r>
            <a:r>
              <a:rPr lang="en-US" baseline="-25000" smtClean="0">
                <a:solidFill>
                  <a:schemeClr val="bg1"/>
                </a:solidFill>
              </a:rPr>
              <a:t>1</a:t>
            </a:r>
          </a:p>
          <a:p>
            <a:pPr algn="ctr"/>
            <a:r>
              <a:rPr lang="en-US" smtClean="0">
                <a:solidFill>
                  <a:schemeClr val="bg1"/>
                </a:solidFill>
              </a:rPr>
              <a:t>Y</a:t>
            </a:r>
            <a:r>
              <a:rPr lang="en-US" baseline="-25000" smtClean="0">
                <a:solidFill>
                  <a:schemeClr val="bg1"/>
                </a:solidFill>
              </a:rPr>
              <a:t>2</a:t>
            </a:r>
          </a:p>
          <a:p>
            <a:pPr algn="ctr"/>
            <a:r>
              <a:rPr lang="en-US" smtClean="0">
                <a:solidFill>
                  <a:schemeClr val="bg1"/>
                </a:solidFill>
              </a:rPr>
              <a:t>.</a:t>
            </a:r>
          </a:p>
          <a:p>
            <a:pPr algn="ctr"/>
            <a:r>
              <a:rPr lang="en-US" smtClean="0">
                <a:solidFill>
                  <a:schemeClr val="bg1"/>
                </a:solidFill>
              </a:rPr>
              <a:t>.</a:t>
            </a:r>
          </a:p>
          <a:p>
            <a:pPr algn="ctr"/>
            <a:r>
              <a:rPr lang="en-US" smtClean="0">
                <a:solidFill>
                  <a:schemeClr val="bg1"/>
                </a:solidFill>
              </a:rPr>
              <a:t>.</a:t>
            </a:r>
          </a:p>
          <a:p>
            <a:pPr algn="ctr"/>
            <a:r>
              <a:rPr lang="en-US" smtClean="0">
                <a:solidFill>
                  <a:schemeClr val="bg1"/>
                </a:solidFill>
              </a:rPr>
              <a:t>Y</a:t>
            </a:r>
            <a:r>
              <a:rPr lang="en-US" baseline="-25000" smtClean="0">
                <a:solidFill>
                  <a:schemeClr val="bg1"/>
                </a:solidFill>
              </a:rPr>
              <a:t>n</a:t>
            </a:r>
          </a:p>
          <a:p>
            <a:pPr algn="ctr"/>
            <a:endParaRPr lang="en-US"/>
          </a:p>
        </p:txBody>
      </p:sp>
      <p:sp>
        <p:nvSpPr>
          <p:cNvPr id="7" name="Oval 6"/>
          <p:cNvSpPr/>
          <p:nvPr/>
        </p:nvSpPr>
        <p:spPr>
          <a:xfrm>
            <a:off x="3351068" y="5181600"/>
            <a:ext cx="2899064"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d</a:t>
            </a:r>
            <a:r>
              <a:rPr lang="en-US" baseline="-25000" smtClean="0">
                <a:solidFill>
                  <a:schemeClr val="bg1"/>
                </a:solidFill>
              </a:rPr>
              <a:t>1</a:t>
            </a:r>
            <a:r>
              <a:rPr lang="en-US" smtClean="0">
                <a:solidFill>
                  <a:schemeClr val="bg1"/>
                </a:solidFill>
              </a:rPr>
              <a:t>=y</a:t>
            </a:r>
            <a:r>
              <a:rPr lang="en-US" baseline="-25000" smtClean="0">
                <a:solidFill>
                  <a:schemeClr val="bg1"/>
                </a:solidFill>
              </a:rPr>
              <a:t>1</a:t>
            </a:r>
            <a:r>
              <a:rPr lang="en-US" smtClean="0">
                <a:solidFill>
                  <a:schemeClr val="bg1"/>
                </a:solidFill>
              </a:rPr>
              <a:t>-x</a:t>
            </a:r>
            <a:r>
              <a:rPr lang="en-US" baseline="-25000" smtClean="0">
                <a:solidFill>
                  <a:schemeClr val="bg1"/>
                </a:solidFill>
              </a:rPr>
              <a:t>1</a:t>
            </a:r>
          </a:p>
          <a:p>
            <a:pPr algn="ctr"/>
            <a:r>
              <a:rPr lang="en-US">
                <a:solidFill>
                  <a:schemeClr val="bg1"/>
                </a:solidFill>
              </a:rPr>
              <a:t>d</a:t>
            </a:r>
            <a:r>
              <a:rPr lang="en-US" baseline="-25000" smtClean="0">
                <a:solidFill>
                  <a:schemeClr val="bg1"/>
                </a:solidFill>
              </a:rPr>
              <a:t>2</a:t>
            </a:r>
            <a:r>
              <a:rPr lang="en-US" smtClean="0">
                <a:solidFill>
                  <a:schemeClr val="bg1"/>
                </a:solidFill>
              </a:rPr>
              <a:t>=y</a:t>
            </a:r>
            <a:r>
              <a:rPr lang="en-US" baseline="-25000" smtClean="0">
                <a:solidFill>
                  <a:schemeClr val="bg1"/>
                </a:solidFill>
              </a:rPr>
              <a:t>2</a:t>
            </a:r>
            <a:r>
              <a:rPr lang="en-US" smtClean="0">
                <a:solidFill>
                  <a:schemeClr val="bg1"/>
                </a:solidFill>
              </a:rPr>
              <a:t>-x</a:t>
            </a:r>
            <a:r>
              <a:rPr lang="en-US" baseline="-25000" smtClean="0">
                <a:solidFill>
                  <a:schemeClr val="bg1"/>
                </a:solidFill>
              </a:rPr>
              <a:t>2</a:t>
            </a:r>
          </a:p>
          <a:p>
            <a:pPr algn="ctr"/>
            <a:r>
              <a:rPr lang="en-US" smtClean="0">
                <a:solidFill>
                  <a:schemeClr val="bg1"/>
                </a:solidFill>
              </a:rPr>
              <a:t>.</a:t>
            </a:r>
          </a:p>
          <a:p>
            <a:pPr algn="ctr"/>
            <a:r>
              <a:rPr lang="en-US" smtClean="0">
                <a:solidFill>
                  <a:schemeClr val="bg1"/>
                </a:solidFill>
              </a:rPr>
              <a:t>.</a:t>
            </a:r>
          </a:p>
          <a:p>
            <a:pPr algn="ctr"/>
            <a:r>
              <a:rPr lang="en-US">
                <a:solidFill>
                  <a:schemeClr val="bg1"/>
                </a:solidFill>
              </a:rPr>
              <a:t>d</a:t>
            </a:r>
            <a:r>
              <a:rPr lang="en-US" baseline="-25000" smtClean="0">
                <a:solidFill>
                  <a:schemeClr val="bg1"/>
                </a:solidFill>
              </a:rPr>
              <a:t>n</a:t>
            </a:r>
            <a:r>
              <a:rPr lang="en-US" smtClean="0">
                <a:solidFill>
                  <a:schemeClr val="bg1"/>
                </a:solidFill>
              </a:rPr>
              <a:t>=y</a:t>
            </a:r>
            <a:r>
              <a:rPr lang="en-US" baseline="-25000" smtClean="0">
                <a:solidFill>
                  <a:schemeClr val="bg1"/>
                </a:solidFill>
              </a:rPr>
              <a:t>n</a:t>
            </a:r>
            <a:r>
              <a:rPr lang="en-US" smtClean="0">
                <a:solidFill>
                  <a:schemeClr val="bg1"/>
                </a:solidFill>
              </a:rPr>
              <a:t>-x</a:t>
            </a:r>
            <a:r>
              <a:rPr lang="en-US" baseline="-25000" smtClean="0">
                <a:solidFill>
                  <a:schemeClr val="bg1"/>
                </a:solidFill>
              </a:rPr>
              <a:t>n</a:t>
            </a:r>
            <a:endParaRPr lang="en-US" baseline="-25000">
              <a:solidFill>
                <a:schemeClr val="bg1"/>
              </a:solidFill>
            </a:endParaRPr>
          </a:p>
        </p:txBody>
      </p:sp>
      <p:cxnSp>
        <p:nvCxnSpPr>
          <p:cNvPr id="9" name="Straight Arrow Connector 8"/>
          <p:cNvCxnSpPr/>
          <p:nvPr/>
        </p:nvCxnSpPr>
        <p:spPr>
          <a:xfrm>
            <a:off x="4800600" y="4210050"/>
            <a:ext cx="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8719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Ví</a:t>
            </a:r>
            <a:r>
              <a:rPr lang="en-US" dirty="0" smtClean="0">
                <a:solidFill>
                  <a:srgbClr val="0000CC"/>
                </a:solidFill>
              </a:rPr>
              <a:t> </a:t>
            </a:r>
            <a:r>
              <a:rPr lang="en-US" dirty="0" err="1" smtClean="0">
                <a:solidFill>
                  <a:srgbClr val="0000CC"/>
                </a:solidFill>
              </a:rPr>
              <a:t>dụ</a:t>
            </a:r>
            <a:endParaRPr lang="en-US" dirty="0">
              <a:solidFill>
                <a:srgbClr val="0000CC"/>
              </a:solidFill>
            </a:endParaRPr>
          </a:p>
        </p:txBody>
      </p:sp>
      <p:sp>
        <p:nvSpPr>
          <p:cNvPr id="3" name="Content Placeholder 2"/>
          <p:cNvSpPr>
            <a:spLocks noGrp="1"/>
          </p:cNvSpPr>
          <p:nvPr>
            <p:ph sz="quarter" idx="1"/>
          </p:nvPr>
        </p:nvSpPr>
        <p:spPr/>
        <p:txBody>
          <a:bodyPr>
            <a:normAutofit lnSpcReduction="10000"/>
          </a:bodyPr>
          <a:lstStyle/>
          <a:p>
            <a:r>
              <a:rPr lang="en-US" dirty="0" err="1" smtClean="0"/>
              <a:t>Công</a:t>
            </a:r>
            <a:r>
              <a:rPr lang="en-US" dirty="0" smtClean="0"/>
              <a:t> </a:t>
            </a:r>
            <a:r>
              <a:rPr lang="en-US" dirty="0" err="1" smtClean="0"/>
              <a:t>ty</a:t>
            </a:r>
            <a:r>
              <a:rPr lang="en-US" dirty="0" smtClean="0"/>
              <a:t> </a:t>
            </a:r>
            <a:r>
              <a:rPr lang="en-US" dirty="0" err="1" smtClean="0"/>
              <a:t>chế</a:t>
            </a:r>
            <a:r>
              <a:rPr lang="en-US" dirty="0" smtClean="0"/>
              <a:t> </a:t>
            </a:r>
            <a:r>
              <a:rPr lang="en-US" dirty="0" err="1" smtClean="0"/>
              <a:t>biến</a:t>
            </a:r>
            <a:r>
              <a:rPr lang="en-US" dirty="0" smtClean="0"/>
              <a:t> </a:t>
            </a:r>
            <a:r>
              <a:rPr lang="en-US" dirty="0" err="1" smtClean="0"/>
              <a:t>thực</a:t>
            </a:r>
            <a:r>
              <a:rPr lang="en-US" dirty="0" smtClean="0"/>
              <a:t> </a:t>
            </a:r>
            <a:r>
              <a:rPr lang="en-US" dirty="0" err="1" smtClean="0"/>
              <a:t>phẩm</a:t>
            </a:r>
            <a:r>
              <a:rPr lang="en-US" dirty="0" smtClean="0"/>
              <a:t> </a:t>
            </a:r>
            <a:r>
              <a:rPr lang="en-US" dirty="0" err="1" smtClean="0"/>
              <a:t>khảo</a:t>
            </a:r>
            <a:r>
              <a:rPr lang="en-US" dirty="0" smtClean="0"/>
              <a:t> </a:t>
            </a:r>
            <a:r>
              <a:rPr lang="en-US" dirty="0" err="1" smtClean="0"/>
              <a:t>sát</a:t>
            </a:r>
            <a:r>
              <a:rPr lang="en-US" dirty="0" smtClean="0"/>
              <a:t> </a:t>
            </a:r>
            <a:r>
              <a:rPr lang="en-US" dirty="0" err="1" smtClean="0"/>
              <a:t>sự</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tiêu</a:t>
            </a:r>
            <a:r>
              <a:rPr lang="en-US" dirty="0" smtClean="0"/>
              <a:t> </a:t>
            </a:r>
            <a:r>
              <a:rPr lang="en-US" dirty="0" err="1" smtClean="0"/>
              <a:t>dùng</a:t>
            </a:r>
            <a:r>
              <a:rPr lang="en-US" dirty="0" smtClean="0"/>
              <a:t> </a:t>
            </a:r>
            <a:r>
              <a:rPr lang="en-US" dirty="0" err="1" smtClean="0"/>
              <a:t>về</a:t>
            </a:r>
            <a:r>
              <a:rPr lang="en-US" dirty="0" smtClean="0"/>
              <a:t> </a:t>
            </a:r>
            <a:r>
              <a:rPr lang="en-US" dirty="0" err="1" smtClean="0"/>
              <a:t>loại</a:t>
            </a:r>
            <a:r>
              <a:rPr lang="en-US" dirty="0" smtClean="0"/>
              <a:t> </a:t>
            </a:r>
            <a:r>
              <a:rPr lang="en-US" dirty="0" err="1" smtClean="0"/>
              <a:t>đậu</a:t>
            </a:r>
            <a:r>
              <a:rPr lang="en-US" dirty="0" smtClean="0"/>
              <a:t> </a:t>
            </a:r>
            <a:r>
              <a:rPr lang="en-US" dirty="0" err="1" smtClean="0"/>
              <a:t>phộng</a:t>
            </a:r>
            <a:r>
              <a:rPr lang="en-US" dirty="0" smtClean="0"/>
              <a:t> </a:t>
            </a:r>
            <a:r>
              <a:rPr lang="en-US" dirty="0" err="1" smtClean="0"/>
              <a:t>chế</a:t>
            </a:r>
            <a:r>
              <a:rPr lang="en-US" dirty="0" smtClean="0"/>
              <a:t> </a:t>
            </a:r>
            <a:r>
              <a:rPr lang="en-US" dirty="0" err="1" smtClean="0"/>
              <a:t>biến</a:t>
            </a:r>
            <a:r>
              <a:rPr lang="en-US" dirty="0" smtClean="0"/>
              <a:t> </a:t>
            </a:r>
            <a:r>
              <a:rPr lang="en-US" dirty="0" err="1" smtClean="0"/>
              <a:t>sẵn</a:t>
            </a:r>
            <a:r>
              <a:rPr lang="en-US" dirty="0" smtClean="0"/>
              <a:t> </a:t>
            </a:r>
            <a:r>
              <a:rPr lang="en-US" dirty="0" err="1" smtClean="0"/>
              <a:t>vừa</a:t>
            </a:r>
            <a:r>
              <a:rPr lang="en-US" dirty="0" smtClean="0"/>
              <a:t> </a:t>
            </a:r>
            <a:r>
              <a:rPr lang="en-US" dirty="0" err="1" smtClean="0"/>
              <a:t>được</a:t>
            </a:r>
            <a:r>
              <a:rPr lang="en-US" dirty="0" smtClean="0"/>
              <a:t> </a:t>
            </a:r>
            <a:r>
              <a:rPr lang="en-US" dirty="0" err="1" smtClean="0"/>
              <a:t>cải</a:t>
            </a:r>
            <a:r>
              <a:rPr lang="en-US" dirty="0" smtClean="0"/>
              <a:t> </a:t>
            </a:r>
            <a:r>
              <a:rPr lang="en-US" dirty="0" err="1" smtClean="0"/>
              <a:t>tiến</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nước</a:t>
            </a:r>
            <a:r>
              <a:rPr lang="en-US" dirty="0" smtClean="0"/>
              <a:t> </a:t>
            </a:r>
            <a:r>
              <a:rPr lang="en-US" dirty="0" err="1" smtClean="0"/>
              <a:t>bột</a:t>
            </a:r>
            <a:r>
              <a:rPr lang="en-US" dirty="0" smtClean="0"/>
              <a:t> </a:t>
            </a:r>
            <a:r>
              <a:rPr lang="en-US" dirty="0" err="1" smtClean="0"/>
              <a:t>áo</a:t>
            </a:r>
            <a:r>
              <a:rPr lang="en-US" dirty="0" smtClean="0"/>
              <a:t>. </a:t>
            </a:r>
            <a:r>
              <a:rPr lang="en-US" dirty="0" err="1" smtClean="0"/>
              <a:t>Bạn</a:t>
            </a:r>
            <a:r>
              <a:rPr lang="en-US" dirty="0" smtClean="0"/>
              <a:t> </a:t>
            </a:r>
            <a:r>
              <a:rPr lang="en-US" dirty="0" err="1" smtClean="0"/>
              <a:t>phải</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cho</a:t>
            </a:r>
            <a:r>
              <a:rPr lang="en-US" dirty="0" smtClean="0"/>
              <a:t> </a:t>
            </a:r>
            <a:r>
              <a:rPr lang="en-US" dirty="0" err="1" smtClean="0"/>
              <a:t>dùng</a:t>
            </a:r>
            <a:r>
              <a:rPr lang="en-US" dirty="0" smtClean="0"/>
              <a:t> </a:t>
            </a:r>
            <a:r>
              <a:rPr lang="en-US" dirty="0" err="1" smtClean="0"/>
              <a:t>thử</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trên</a:t>
            </a:r>
            <a:r>
              <a:rPr lang="en-US" dirty="0" smtClean="0"/>
              <a:t> </a:t>
            </a:r>
            <a:r>
              <a:rPr lang="en-US" dirty="0" err="1" smtClean="0"/>
              <a:t>một</a:t>
            </a:r>
            <a:r>
              <a:rPr lang="en-US" dirty="0" smtClean="0"/>
              <a:t> </a:t>
            </a:r>
            <a:r>
              <a:rPr lang="en-US" dirty="0" err="1" smtClean="0"/>
              <a:t>nhóm</a:t>
            </a:r>
            <a:r>
              <a:rPr lang="en-US" dirty="0" smtClean="0"/>
              <a:t> </a:t>
            </a:r>
            <a:r>
              <a:rPr lang="en-US" dirty="0" err="1" smtClean="0"/>
              <a:t>người</a:t>
            </a:r>
            <a:r>
              <a:rPr lang="en-US" dirty="0" smtClean="0"/>
              <a:t>. </a:t>
            </a:r>
            <a:r>
              <a:rPr lang="en-US" dirty="0" err="1" smtClean="0"/>
              <a:t>Cần</a:t>
            </a:r>
            <a:r>
              <a:rPr lang="en-US" dirty="0" smtClean="0"/>
              <a:t> </a:t>
            </a:r>
            <a:r>
              <a:rPr lang="en-US" dirty="0" err="1" smtClean="0"/>
              <a:t>yêu</a:t>
            </a:r>
            <a:r>
              <a:rPr lang="en-US" dirty="0" smtClean="0"/>
              <a:t> </a:t>
            </a:r>
            <a:r>
              <a:rPr lang="en-US" dirty="0" err="1" smtClean="0"/>
              <a:t>cầu</a:t>
            </a:r>
            <a:r>
              <a:rPr lang="en-US" dirty="0" smtClean="0"/>
              <a:t> </a:t>
            </a:r>
            <a:r>
              <a:rPr lang="en-US" dirty="0" err="1" smtClean="0"/>
              <a:t>những</a:t>
            </a:r>
            <a:r>
              <a:rPr lang="en-US" dirty="0" smtClean="0"/>
              <a:t> </a:t>
            </a:r>
            <a:r>
              <a:rPr lang="en-US" dirty="0" err="1" smtClean="0"/>
              <a:t>người</a:t>
            </a:r>
            <a:r>
              <a:rPr lang="en-US" dirty="0" smtClean="0"/>
              <a:t> </a:t>
            </a:r>
            <a:r>
              <a:rPr lang="en-US" dirty="0" err="1" smtClean="0"/>
              <a:t>dùng</a:t>
            </a:r>
            <a:r>
              <a:rPr lang="en-US" dirty="0" smtClean="0"/>
              <a:t> </a:t>
            </a:r>
            <a:r>
              <a:rPr lang="en-US" dirty="0" err="1" smtClean="0"/>
              <a:t>thử</a:t>
            </a:r>
            <a:r>
              <a:rPr lang="en-US" dirty="0" smtClean="0"/>
              <a:t> </a:t>
            </a:r>
            <a:r>
              <a:rPr lang="en-US" dirty="0" err="1" smtClean="0"/>
              <a:t>cho</a:t>
            </a:r>
            <a:r>
              <a:rPr lang="en-US" dirty="0" smtClean="0"/>
              <a:t> </a:t>
            </a:r>
            <a:r>
              <a:rPr lang="en-US" dirty="0" err="1" smtClean="0"/>
              <a:t>điểm</a:t>
            </a:r>
            <a:r>
              <a:rPr lang="en-US" dirty="0" smtClean="0"/>
              <a:t> </a:t>
            </a:r>
            <a:r>
              <a:rPr lang="en-US" dirty="0" err="1" smtClean="0"/>
              <a:t>từng</a:t>
            </a:r>
            <a:r>
              <a:rPr lang="en-US" dirty="0" smtClean="0"/>
              <a:t> </a:t>
            </a:r>
            <a:r>
              <a:rPr lang="en-US" dirty="0" err="1" smtClean="0"/>
              <a:t>loại</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họ</a:t>
            </a:r>
            <a:r>
              <a:rPr lang="en-US" dirty="0" smtClean="0"/>
              <a:t> </a:t>
            </a:r>
            <a:r>
              <a:rPr lang="en-US" dirty="0" err="1" smtClean="0"/>
              <a:t>đã</a:t>
            </a:r>
            <a:r>
              <a:rPr lang="en-US" dirty="0" smtClean="0"/>
              <a:t> </a:t>
            </a:r>
            <a:r>
              <a:rPr lang="en-US" dirty="0" err="1" smtClean="0"/>
              <a:t>thử</a:t>
            </a:r>
            <a:r>
              <a:rPr lang="en-US" dirty="0" smtClean="0"/>
              <a:t> (</a:t>
            </a:r>
            <a:r>
              <a:rPr lang="en-US" dirty="0" err="1" smtClean="0"/>
              <a:t>thang</a:t>
            </a:r>
            <a:r>
              <a:rPr lang="en-US" dirty="0" smtClean="0"/>
              <a:t> </a:t>
            </a:r>
            <a:r>
              <a:rPr lang="en-US" dirty="0" err="1" smtClean="0"/>
              <a:t>điểm</a:t>
            </a:r>
            <a:r>
              <a:rPr lang="en-US" dirty="0" smtClean="0"/>
              <a:t> 10 )</a:t>
            </a:r>
          </a:p>
          <a:p>
            <a:r>
              <a:rPr lang="en-US" dirty="0" err="1" smtClean="0"/>
              <a:t>Hai</a:t>
            </a:r>
            <a:r>
              <a:rPr lang="en-US" dirty="0" smtClean="0"/>
              <a:t> </a:t>
            </a:r>
            <a:r>
              <a:rPr lang="en-US" dirty="0" err="1" smtClean="0"/>
              <a:t>mẫu</a:t>
            </a:r>
            <a:r>
              <a:rPr lang="en-US" dirty="0" smtClean="0"/>
              <a:t> </a:t>
            </a:r>
            <a:r>
              <a:rPr lang="en-US" dirty="0" err="1" smtClean="0"/>
              <a:t>thử</a:t>
            </a:r>
            <a:r>
              <a:rPr lang="en-US" dirty="0" smtClean="0"/>
              <a:t> </a:t>
            </a:r>
            <a:r>
              <a:rPr lang="en-US" dirty="0" err="1" smtClean="0"/>
              <a:t>được</a:t>
            </a:r>
            <a:r>
              <a:rPr lang="en-US" dirty="0" smtClean="0"/>
              <a:t> </a:t>
            </a:r>
            <a:r>
              <a:rPr lang="en-US" dirty="0" err="1" smtClean="0"/>
              <a:t>lưu</a:t>
            </a:r>
            <a:r>
              <a:rPr lang="en-US" dirty="0" smtClean="0"/>
              <a:t> </a:t>
            </a:r>
            <a:r>
              <a:rPr lang="en-US" dirty="0" err="1" smtClean="0"/>
              <a:t>trữ</a:t>
            </a:r>
            <a:r>
              <a:rPr lang="en-US" dirty="0" smtClean="0"/>
              <a:t> </a:t>
            </a:r>
            <a:r>
              <a:rPr lang="en-US" dirty="0" err="1" smtClean="0"/>
              <a:t>trong</a:t>
            </a:r>
            <a:r>
              <a:rPr lang="en-US" dirty="0" smtClean="0"/>
              <a:t> </a:t>
            </a:r>
            <a:r>
              <a:rPr lang="en-US" dirty="0" err="1" smtClean="0"/>
              <a:t>hai</a:t>
            </a:r>
            <a:r>
              <a:rPr lang="en-US" dirty="0" smtClean="0"/>
              <a:t> </a:t>
            </a:r>
            <a:r>
              <a:rPr lang="en-US" dirty="0" err="1" smtClean="0"/>
              <a:t>biến</a:t>
            </a:r>
            <a:r>
              <a:rPr lang="en-US" dirty="0" smtClean="0"/>
              <a:t> </a:t>
            </a:r>
            <a:r>
              <a:rPr lang="en-US" dirty="0" err="1" smtClean="0"/>
              <a:t>có</a:t>
            </a:r>
            <a:r>
              <a:rPr lang="en-US" dirty="0" smtClean="0"/>
              <a:t> </a:t>
            </a:r>
            <a:r>
              <a:rPr lang="en-US" dirty="0" err="1" smtClean="0"/>
              <a:t>tên</a:t>
            </a:r>
            <a:r>
              <a:rPr lang="en-US" dirty="0" smtClean="0"/>
              <a:t> </a:t>
            </a:r>
            <a:r>
              <a:rPr lang="en-US" dirty="0" err="1" smtClean="0"/>
              <a:t>là</a:t>
            </a:r>
            <a:r>
              <a:rPr lang="en-US" dirty="0" smtClean="0"/>
              <a:t> </a:t>
            </a:r>
            <a:r>
              <a:rPr lang="en-US" i="1" dirty="0" err="1" smtClean="0"/>
              <a:t>spban</a:t>
            </a:r>
            <a:r>
              <a:rPr lang="en-US" dirty="0" smtClean="0"/>
              <a:t> </a:t>
            </a:r>
            <a:r>
              <a:rPr lang="en-US" dirty="0" err="1" smtClean="0"/>
              <a:t>và</a:t>
            </a:r>
            <a:r>
              <a:rPr lang="en-US" dirty="0" smtClean="0"/>
              <a:t> </a:t>
            </a:r>
            <a:r>
              <a:rPr lang="en-US" i="1" dirty="0" err="1" smtClean="0"/>
              <a:t>spthu</a:t>
            </a:r>
            <a:r>
              <a:rPr lang="en-US" i="1" dirty="0" smtClean="0"/>
              <a:t>. </a:t>
            </a:r>
            <a:r>
              <a:rPr lang="en-US" dirty="0" err="1" smtClean="0"/>
              <a:t>Cột</a:t>
            </a:r>
            <a:r>
              <a:rPr lang="en-US" dirty="0" smtClean="0"/>
              <a:t> </a:t>
            </a:r>
            <a:r>
              <a:rPr lang="en-US" dirty="0" err="1" smtClean="0"/>
              <a:t>thứ</a:t>
            </a:r>
            <a:r>
              <a:rPr lang="en-US" dirty="0" smtClean="0"/>
              <a:t> </a:t>
            </a:r>
            <a:r>
              <a:rPr lang="en-US" dirty="0" err="1" smtClean="0"/>
              <a:t>nhất</a:t>
            </a:r>
            <a:r>
              <a:rPr lang="en-US" dirty="0" smtClean="0"/>
              <a:t> </a:t>
            </a:r>
            <a:r>
              <a:rPr lang="en-US" dirty="0" err="1" smtClean="0"/>
              <a:t>chứa</a:t>
            </a:r>
            <a:r>
              <a:rPr lang="en-US" dirty="0" smtClean="0"/>
              <a:t> </a:t>
            </a:r>
            <a:r>
              <a:rPr lang="en-US" dirty="0" err="1" smtClean="0"/>
              <a:t>điểm</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về</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trước</a:t>
            </a:r>
            <a:r>
              <a:rPr lang="en-US" dirty="0" smtClean="0"/>
              <a:t> </a:t>
            </a:r>
            <a:r>
              <a:rPr lang="en-US" dirty="0" err="1" smtClean="0"/>
              <a:t>cải</a:t>
            </a:r>
            <a:r>
              <a:rPr lang="en-US" dirty="0" smtClean="0"/>
              <a:t> </a:t>
            </a:r>
            <a:r>
              <a:rPr lang="en-US" dirty="0" err="1" smtClean="0"/>
              <a:t>tiến</a:t>
            </a:r>
            <a:r>
              <a:rPr lang="en-US" dirty="0" smtClean="0"/>
              <a:t> </a:t>
            </a:r>
            <a:r>
              <a:rPr lang="en-US" dirty="0" err="1" smtClean="0"/>
              <a:t>trong</a:t>
            </a:r>
            <a:r>
              <a:rPr lang="en-US" dirty="0" smtClean="0"/>
              <a:t> </a:t>
            </a:r>
            <a:r>
              <a:rPr lang="en-US" dirty="0" err="1" smtClean="0"/>
              <a:t>biến</a:t>
            </a:r>
            <a:r>
              <a:rPr lang="en-US" dirty="0" smtClean="0"/>
              <a:t> </a:t>
            </a:r>
            <a:r>
              <a:rPr lang="en-US" i="1" dirty="0" err="1" smtClean="0"/>
              <a:t>spban</a:t>
            </a:r>
            <a:r>
              <a:rPr lang="en-US" i="1" dirty="0" smtClean="0"/>
              <a:t>. </a:t>
            </a:r>
            <a:r>
              <a:rPr lang="en-US" dirty="0" err="1" smtClean="0"/>
              <a:t>Cột</a:t>
            </a:r>
            <a:r>
              <a:rPr lang="en-US" dirty="0" smtClean="0"/>
              <a:t> </a:t>
            </a:r>
            <a:r>
              <a:rPr lang="en-US" dirty="0" err="1" smtClean="0"/>
              <a:t>thứ</a:t>
            </a:r>
            <a:r>
              <a:rPr lang="en-US" dirty="0" smtClean="0"/>
              <a:t> </a:t>
            </a:r>
            <a:r>
              <a:rPr lang="en-US" dirty="0" err="1" smtClean="0"/>
              <a:t>hai</a:t>
            </a:r>
            <a:r>
              <a:rPr lang="en-US" dirty="0" smtClean="0"/>
              <a:t> </a:t>
            </a:r>
            <a:r>
              <a:rPr lang="en-US" dirty="0" err="1" smtClean="0"/>
              <a:t>chứa</a:t>
            </a:r>
            <a:r>
              <a:rPr lang="en-US" dirty="0" smtClean="0"/>
              <a:t> </a:t>
            </a:r>
            <a:r>
              <a:rPr lang="en-US" dirty="0" err="1" smtClean="0"/>
              <a:t>điểm</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về</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sau</a:t>
            </a:r>
            <a:r>
              <a:rPr lang="en-US" dirty="0" smtClean="0"/>
              <a:t> </a:t>
            </a:r>
            <a:r>
              <a:rPr lang="en-US" dirty="0" err="1" smtClean="0"/>
              <a:t>cải</a:t>
            </a:r>
            <a:r>
              <a:rPr lang="en-US" dirty="0" smtClean="0"/>
              <a:t> </a:t>
            </a:r>
            <a:r>
              <a:rPr lang="en-US" dirty="0" err="1" smtClean="0"/>
              <a:t>tiến</a:t>
            </a:r>
            <a:r>
              <a:rPr lang="en-US" dirty="0" smtClean="0"/>
              <a:t> </a:t>
            </a:r>
            <a:r>
              <a:rPr lang="en-US" dirty="0" err="1" smtClean="0"/>
              <a:t>trong</a:t>
            </a:r>
            <a:r>
              <a:rPr lang="en-US" dirty="0" smtClean="0"/>
              <a:t> </a:t>
            </a:r>
            <a:r>
              <a:rPr lang="en-US" dirty="0" err="1" smtClean="0"/>
              <a:t>biến</a:t>
            </a:r>
            <a:r>
              <a:rPr lang="en-US" dirty="0" smtClean="0"/>
              <a:t> </a:t>
            </a:r>
            <a:r>
              <a:rPr lang="en-US" i="1" dirty="0" err="1" smtClean="0"/>
              <a:t>spthu</a:t>
            </a:r>
            <a:r>
              <a:rPr lang="en-US" dirty="0" smtClean="0"/>
              <a:t> </a:t>
            </a:r>
            <a:endParaRPr lang="en-US" i="1" dirty="0"/>
          </a:p>
        </p:txBody>
      </p:sp>
    </p:spTree>
    <p:extLst>
      <p:ext uri="{BB962C8B-B14F-4D97-AF65-F5344CB8AC3E}">
        <p14:creationId xmlns:p14="http://schemas.microsoft.com/office/powerpoint/2010/main" val="26941458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r>
              <a:rPr lang="en-US" dirty="0" smtClean="0">
                <a:solidFill>
                  <a:srgbClr val="0000CC"/>
                </a:solidFill>
              </a:rPr>
              <a:t>  </a:t>
            </a:r>
            <a:endParaRPr lang="en-US" dirty="0">
              <a:solidFill>
                <a:srgbClr val="0000CC"/>
              </a:solidFill>
            </a:endParaRPr>
          </a:p>
        </p:txBody>
      </p:sp>
      <p:sp>
        <p:nvSpPr>
          <p:cNvPr id="3" name="Content Placeholder 2"/>
          <p:cNvSpPr>
            <a:spLocks noGrp="1"/>
          </p:cNvSpPr>
          <p:nvPr>
            <p:ph sz="quarter" idx="1"/>
          </p:nvPr>
        </p:nvSpPr>
        <p:spPr>
          <a:xfrm>
            <a:off x="457200" y="1828800"/>
            <a:ext cx="8229600" cy="4572000"/>
          </a:xfrm>
        </p:spPr>
        <p:txBody>
          <a:bodyPr/>
          <a:lstStyle/>
          <a:p>
            <a:r>
              <a:rPr lang="en-US" smtClean="0"/>
              <a:t>Analyze/ Compare Means/ Paire Samples T-test</a:t>
            </a:r>
          </a:p>
          <a:p>
            <a:pPr marL="896112" lvl="1" indent="-457200"/>
            <a:r>
              <a:rPr lang="en-US" smtClean="0"/>
              <a:t>Chọn hai biến chứa các giá trị của hai mẫu quan sát trong danh sách đưa vào khung Paired variable</a:t>
            </a:r>
          </a:p>
          <a:p>
            <a:pPr marL="896112" lvl="1" indent="-457200"/>
            <a:r>
              <a:rPr lang="en-US" smtClean="0"/>
              <a:t>Nhấn Options để chọn lại mức ý nghĩa (nếu cần)</a:t>
            </a:r>
          </a:p>
          <a:p>
            <a:pPr marL="896112" lvl="1" indent="-457200"/>
            <a:r>
              <a:rPr lang="en-US" smtClean="0"/>
              <a:t>Nhấn OK.</a:t>
            </a:r>
          </a:p>
          <a:p>
            <a:endParaRPr lang="en-US"/>
          </a:p>
        </p:txBody>
      </p:sp>
    </p:spTree>
    <p:extLst>
      <p:ext uri="{BB962C8B-B14F-4D97-AF65-F5344CB8AC3E}">
        <p14:creationId xmlns:p14="http://schemas.microsoft.com/office/powerpoint/2010/main" val="36803987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E48F"/>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7475" y="0"/>
            <a:ext cx="4728148" cy="4606131"/>
          </a:xfrm>
        </p:spPr>
      </p:pic>
      <p:pic>
        <p:nvPicPr>
          <p:cNvPr id="6" name="Snagit_PPT1F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762" y="3896095"/>
            <a:ext cx="5695238" cy="2961905"/>
          </a:xfrm>
          <a:prstGeom prst="rect">
            <a:avLst/>
          </a:prstGeom>
        </p:spPr>
      </p:pic>
      <p:sp>
        <p:nvSpPr>
          <p:cNvPr id="7" name="Curved Left Arrow 6"/>
          <p:cNvSpPr/>
          <p:nvPr/>
        </p:nvSpPr>
        <p:spPr>
          <a:xfrm>
            <a:off x="5410200" y="1630082"/>
            <a:ext cx="2057400" cy="22860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58649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Output</a:t>
            </a:r>
            <a:endParaRPr lang="en-US" dirty="0">
              <a:solidFill>
                <a:srgbClr val="0000CC"/>
              </a:solidFill>
            </a:endParaRPr>
          </a:p>
        </p:txBody>
      </p:sp>
      <p:pic>
        <p:nvPicPr>
          <p:cNvPr id="6" name="Snagit_PPT680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1524000"/>
            <a:ext cx="7848600" cy="1676400"/>
          </a:xfrm>
        </p:spPr>
      </p:pic>
      <p:pic>
        <p:nvPicPr>
          <p:cNvPr id="7" name="Snagit_PPT956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28999"/>
            <a:ext cx="7391400" cy="1371601"/>
          </a:xfrm>
          <a:prstGeom prst="rect">
            <a:avLst/>
          </a:prstGeom>
        </p:spPr>
      </p:pic>
      <p:pic>
        <p:nvPicPr>
          <p:cNvPr id="8" name="Snagit_PPT60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953000"/>
            <a:ext cx="8839199" cy="1752600"/>
          </a:xfrm>
          <a:prstGeom prst="rect">
            <a:avLst/>
          </a:prstGeom>
        </p:spPr>
      </p:pic>
    </p:spTree>
    <p:extLst>
      <p:ext uri="{BB962C8B-B14F-4D97-AF65-F5344CB8AC3E}">
        <p14:creationId xmlns:p14="http://schemas.microsoft.com/office/powerpoint/2010/main" val="125995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4"/>
          <p:cNvSpPr>
            <a:spLocks noGrp="1"/>
          </p:cNvSpPr>
          <p:nvPr>
            <p:ph type="sldNum" sz="quarter" idx="12"/>
          </p:nvPr>
        </p:nvSpPr>
        <p:spPr>
          <a:noFill/>
        </p:spPr>
        <p:txBody>
          <a:bodyPr/>
          <a:lstStyle/>
          <a:p>
            <a:fld id="{B391C579-9D9F-452E-9A5C-4C19C2D35219}" type="slidenum">
              <a:rPr lang="en-US"/>
              <a:pPr/>
              <a:t>13</a:t>
            </a:fld>
            <a:endParaRPr lang="en-US"/>
          </a:p>
        </p:txBody>
      </p:sp>
      <p:sp>
        <p:nvSpPr>
          <p:cNvPr id="1030" name="Rectangle 4"/>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grpSp>
        <p:nvGrpSpPr>
          <p:cNvPr id="2" name="Group 5"/>
          <p:cNvGrpSpPr>
            <a:grpSpLocks/>
          </p:cNvGrpSpPr>
          <p:nvPr/>
        </p:nvGrpSpPr>
        <p:grpSpPr bwMode="auto">
          <a:xfrm>
            <a:off x="695325" y="588963"/>
            <a:ext cx="7848600" cy="5008562"/>
            <a:chOff x="442" y="1686"/>
            <a:chExt cx="5126" cy="2610"/>
          </a:xfrm>
        </p:grpSpPr>
        <p:graphicFrame>
          <p:nvGraphicFramePr>
            <p:cNvPr id="1026" name="Object 6"/>
            <p:cNvGraphicFramePr>
              <a:graphicFrameLocks noChangeAspect="1"/>
            </p:cNvGraphicFramePr>
            <p:nvPr/>
          </p:nvGraphicFramePr>
          <p:xfrm>
            <a:off x="644" y="1686"/>
            <a:ext cx="1018" cy="1086"/>
          </p:xfrm>
          <a:graphic>
            <a:graphicData uri="http://schemas.openxmlformats.org/presentationml/2006/ole">
              <mc:AlternateContent xmlns:mc="http://schemas.openxmlformats.org/markup-compatibility/2006">
                <mc:Choice xmlns:v="urn:schemas-microsoft-com:vml" Requires="v">
                  <p:oleObj spid="_x0000_s2053" name="Clip" r:id="rId3" imgW="944280" imgH="1180440" progId="">
                    <p:embed/>
                  </p:oleObj>
                </mc:Choice>
                <mc:Fallback>
                  <p:oleObj name="Clip" r:id="rId3" imgW="944280" imgH="11804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 y="1686"/>
                          <a:ext cx="1018" cy="10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AutoShape 7"/>
            <p:cNvSpPr>
              <a:spLocks noChangeArrowheads="1"/>
            </p:cNvSpPr>
            <p:nvPr/>
          </p:nvSpPr>
          <p:spPr bwMode="auto">
            <a:xfrm>
              <a:off x="1758" y="3028"/>
              <a:ext cx="576" cy="238"/>
            </a:xfrm>
            <a:prstGeom prst="rightArrow">
              <a:avLst>
                <a:gd name="adj1" fmla="val 50000"/>
                <a:gd name="adj2" fmla="val 60527"/>
              </a:avLst>
            </a:prstGeom>
            <a:solidFill>
              <a:schemeClr val="tx2"/>
            </a:solidFill>
            <a:ln w="12700">
              <a:solidFill>
                <a:schemeClr val="tx1"/>
              </a:solidFill>
              <a:miter lim="800000"/>
              <a:headEnd/>
              <a:tailEnd/>
            </a:ln>
          </p:spPr>
          <p:txBody>
            <a:bodyPr wrap="none" anchor="ctr"/>
            <a:lstStyle/>
            <a:p>
              <a:endParaRPr lang="en-US"/>
            </a:p>
          </p:txBody>
        </p:sp>
        <p:grpSp>
          <p:nvGrpSpPr>
            <p:cNvPr id="3" name="Group 8"/>
            <p:cNvGrpSpPr>
              <a:grpSpLocks/>
            </p:cNvGrpSpPr>
            <p:nvPr/>
          </p:nvGrpSpPr>
          <p:grpSpPr bwMode="auto">
            <a:xfrm>
              <a:off x="2334" y="2261"/>
              <a:ext cx="1615" cy="1248"/>
              <a:chOff x="1824" y="1968"/>
              <a:chExt cx="2064" cy="1968"/>
            </a:xfrm>
          </p:grpSpPr>
          <p:grpSp>
            <p:nvGrpSpPr>
              <p:cNvPr id="4" name="Group 9"/>
              <p:cNvGrpSpPr>
                <a:grpSpLocks/>
              </p:cNvGrpSpPr>
              <p:nvPr/>
            </p:nvGrpSpPr>
            <p:grpSpPr bwMode="auto">
              <a:xfrm>
                <a:off x="1824" y="2112"/>
                <a:ext cx="2064" cy="1488"/>
                <a:chOff x="1900" y="2081"/>
                <a:chExt cx="1630" cy="1152"/>
              </a:xfrm>
            </p:grpSpPr>
            <p:sp>
              <p:nvSpPr>
                <p:cNvPr id="1088" name="Freeform 10"/>
                <p:cNvSpPr>
                  <a:spLocks/>
                </p:cNvSpPr>
                <p:nvPr/>
              </p:nvSpPr>
              <p:spPr bwMode="auto">
                <a:xfrm>
                  <a:off x="2241" y="2091"/>
                  <a:ext cx="1038" cy="1125"/>
                </a:xfrm>
                <a:custGeom>
                  <a:avLst/>
                  <a:gdLst>
                    <a:gd name="T0" fmla="*/ 47 w 1038"/>
                    <a:gd name="T1" fmla="*/ 263 h 1125"/>
                    <a:gd name="T2" fmla="*/ 89 w 1038"/>
                    <a:gd name="T3" fmla="*/ 224 h 1125"/>
                    <a:gd name="T4" fmla="*/ 142 w 1038"/>
                    <a:gd name="T5" fmla="*/ 182 h 1125"/>
                    <a:gd name="T6" fmla="*/ 197 w 1038"/>
                    <a:gd name="T7" fmla="*/ 141 h 1125"/>
                    <a:gd name="T8" fmla="*/ 251 w 1038"/>
                    <a:gd name="T9" fmla="*/ 104 h 1125"/>
                    <a:gd name="T10" fmla="*/ 300 w 1038"/>
                    <a:gd name="T11" fmla="*/ 72 h 1125"/>
                    <a:gd name="T12" fmla="*/ 339 w 1038"/>
                    <a:gd name="T13" fmla="*/ 49 h 1125"/>
                    <a:gd name="T14" fmla="*/ 360 w 1038"/>
                    <a:gd name="T15" fmla="*/ 35 h 1125"/>
                    <a:gd name="T16" fmla="*/ 373 w 1038"/>
                    <a:gd name="T17" fmla="*/ 30 h 1125"/>
                    <a:gd name="T18" fmla="*/ 410 w 1038"/>
                    <a:gd name="T19" fmla="*/ 24 h 1125"/>
                    <a:gd name="T20" fmla="*/ 464 w 1038"/>
                    <a:gd name="T21" fmla="*/ 15 h 1125"/>
                    <a:gd name="T22" fmla="*/ 532 w 1038"/>
                    <a:gd name="T23" fmla="*/ 8 h 1125"/>
                    <a:gd name="T24" fmla="*/ 608 w 1038"/>
                    <a:gd name="T25" fmla="*/ 2 h 1125"/>
                    <a:gd name="T26" fmla="*/ 682 w 1038"/>
                    <a:gd name="T27" fmla="*/ 0 h 1125"/>
                    <a:gd name="T28" fmla="*/ 753 w 1038"/>
                    <a:gd name="T29" fmla="*/ 3 h 1125"/>
                    <a:gd name="T30" fmla="*/ 813 w 1038"/>
                    <a:gd name="T31" fmla="*/ 12 h 1125"/>
                    <a:gd name="T32" fmla="*/ 852 w 1038"/>
                    <a:gd name="T33" fmla="*/ 52 h 1125"/>
                    <a:gd name="T34" fmla="*/ 898 w 1038"/>
                    <a:gd name="T35" fmla="*/ 182 h 1125"/>
                    <a:gd name="T36" fmla="*/ 948 w 1038"/>
                    <a:gd name="T37" fmla="*/ 347 h 1125"/>
                    <a:gd name="T38" fmla="*/ 981 w 1038"/>
                    <a:gd name="T39" fmla="*/ 489 h 1125"/>
                    <a:gd name="T40" fmla="*/ 975 w 1038"/>
                    <a:gd name="T41" fmla="*/ 563 h 1125"/>
                    <a:gd name="T42" fmla="*/ 954 w 1038"/>
                    <a:gd name="T43" fmla="*/ 645 h 1125"/>
                    <a:gd name="T44" fmla="*/ 959 w 1038"/>
                    <a:gd name="T45" fmla="*/ 691 h 1125"/>
                    <a:gd name="T46" fmla="*/ 996 w 1038"/>
                    <a:gd name="T47" fmla="*/ 698 h 1125"/>
                    <a:gd name="T48" fmla="*/ 1024 w 1038"/>
                    <a:gd name="T49" fmla="*/ 704 h 1125"/>
                    <a:gd name="T50" fmla="*/ 1038 w 1038"/>
                    <a:gd name="T51" fmla="*/ 711 h 1125"/>
                    <a:gd name="T52" fmla="*/ 1028 w 1038"/>
                    <a:gd name="T53" fmla="*/ 741 h 1125"/>
                    <a:gd name="T54" fmla="*/ 999 w 1038"/>
                    <a:gd name="T55" fmla="*/ 822 h 1125"/>
                    <a:gd name="T56" fmla="*/ 960 w 1038"/>
                    <a:gd name="T57" fmla="*/ 922 h 1125"/>
                    <a:gd name="T58" fmla="*/ 908 w 1038"/>
                    <a:gd name="T59" fmla="*/ 1014 h 1125"/>
                    <a:gd name="T60" fmla="*/ 849 w 1038"/>
                    <a:gd name="T61" fmla="*/ 1063 h 1125"/>
                    <a:gd name="T62" fmla="*/ 758 w 1038"/>
                    <a:gd name="T63" fmla="*/ 1083 h 1125"/>
                    <a:gd name="T64" fmla="*/ 633 w 1038"/>
                    <a:gd name="T65" fmla="*/ 1100 h 1125"/>
                    <a:gd name="T66" fmla="*/ 488 w 1038"/>
                    <a:gd name="T67" fmla="*/ 1114 h 1125"/>
                    <a:gd name="T68" fmla="*/ 339 w 1038"/>
                    <a:gd name="T69" fmla="*/ 1122 h 1125"/>
                    <a:gd name="T70" fmla="*/ 201 w 1038"/>
                    <a:gd name="T71" fmla="*/ 1125 h 1125"/>
                    <a:gd name="T72" fmla="*/ 88 w 1038"/>
                    <a:gd name="T73" fmla="*/ 1124 h 1125"/>
                    <a:gd name="T74" fmla="*/ 15 w 1038"/>
                    <a:gd name="T75" fmla="*/ 1117 h 1125"/>
                    <a:gd name="T76" fmla="*/ 8 w 1038"/>
                    <a:gd name="T77" fmla="*/ 1082 h 1125"/>
                    <a:gd name="T78" fmla="*/ 47 w 1038"/>
                    <a:gd name="T79" fmla="*/ 1024 h 1125"/>
                    <a:gd name="T80" fmla="*/ 98 w 1038"/>
                    <a:gd name="T81" fmla="*/ 972 h 1125"/>
                    <a:gd name="T82" fmla="*/ 145 w 1038"/>
                    <a:gd name="T83" fmla="*/ 918 h 1125"/>
                    <a:gd name="T84" fmla="*/ 120 w 1038"/>
                    <a:gd name="T85" fmla="*/ 839 h 1125"/>
                    <a:gd name="T86" fmla="*/ 49 w 1038"/>
                    <a:gd name="T87" fmla="*/ 681 h 1125"/>
                    <a:gd name="T88" fmla="*/ 5 w 1038"/>
                    <a:gd name="T89" fmla="*/ 494 h 1125"/>
                    <a:gd name="T90" fmla="*/ 8 w 1038"/>
                    <a:gd name="T91" fmla="*/ 334 h 1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8"/>
                    <a:gd name="T139" fmla="*/ 0 h 1125"/>
                    <a:gd name="T140" fmla="*/ 1038 w 1038"/>
                    <a:gd name="T141" fmla="*/ 1125 h 1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8" h="1125">
                      <a:moveTo>
                        <a:pt x="32" y="281"/>
                      </a:moveTo>
                      <a:lnTo>
                        <a:pt x="47" y="263"/>
                      </a:lnTo>
                      <a:lnTo>
                        <a:pt x="68" y="244"/>
                      </a:lnTo>
                      <a:lnTo>
                        <a:pt x="89" y="224"/>
                      </a:lnTo>
                      <a:lnTo>
                        <a:pt x="115" y="202"/>
                      </a:lnTo>
                      <a:lnTo>
                        <a:pt x="142" y="182"/>
                      </a:lnTo>
                      <a:lnTo>
                        <a:pt x="169" y="162"/>
                      </a:lnTo>
                      <a:lnTo>
                        <a:pt x="197" y="141"/>
                      </a:lnTo>
                      <a:lnTo>
                        <a:pt x="224" y="121"/>
                      </a:lnTo>
                      <a:lnTo>
                        <a:pt x="251" y="104"/>
                      </a:lnTo>
                      <a:lnTo>
                        <a:pt x="277" y="88"/>
                      </a:lnTo>
                      <a:lnTo>
                        <a:pt x="300" y="72"/>
                      </a:lnTo>
                      <a:lnTo>
                        <a:pt x="321" y="59"/>
                      </a:lnTo>
                      <a:lnTo>
                        <a:pt x="339" y="49"/>
                      </a:lnTo>
                      <a:lnTo>
                        <a:pt x="351" y="40"/>
                      </a:lnTo>
                      <a:lnTo>
                        <a:pt x="360" y="35"/>
                      </a:lnTo>
                      <a:lnTo>
                        <a:pt x="363" y="34"/>
                      </a:lnTo>
                      <a:lnTo>
                        <a:pt x="373" y="30"/>
                      </a:lnTo>
                      <a:lnTo>
                        <a:pt x="388" y="27"/>
                      </a:lnTo>
                      <a:lnTo>
                        <a:pt x="410" y="24"/>
                      </a:lnTo>
                      <a:lnTo>
                        <a:pt x="435" y="20"/>
                      </a:lnTo>
                      <a:lnTo>
                        <a:pt x="464" y="15"/>
                      </a:lnTo>
                      <a:lnTo>
                        <a:pt x="498" y="12"/>
                      </a:lnTo>
                      <a:lnTo>
                        <a:pt x="532" y="8"/>
                      </a:lnTo>
                      <a:lnTo>
                        <a:pt x="569" y="5"/>
                      </a:lnTo>
                      <a:lnTo>
                        <a:pt x="608" y="2"/>
                      </a:lnTo>
                      <a:lnTo>
                        <a:pt x="645" y="0"/>
                      </a:lnTo>
                      <a:lnTo>
                        <a:pt x="682" y="0"/>
                      </a:lnTo>
                      <a:lnTo>
                        <a:pt x="719" y="0"/>
                      </a:lnTo>
                      <a:lnTo>
                        <a:pt x="753" y="3"/>
                      </a:lnTo>
                      <a:lnTo>
                        <a:pt x="785" y="7"/>
                      </a:lnTo>
                      <a:lnTo>
                        <a:pt x="813" y="12"/>
                      </a:lnTo>
                      <a:lnTo>
                        <a:pt x="839" y="20"/>
                      </a:lnTo>
                      <a:lnTo>
                        <a:pt x="852" y="52"/>
                      </a:lnTo>
                      <a:lnTo>
                        <a:pt x="873" y="109"/>
                      </a:lnTo>
                      <a:lnTo>
                        <a:pt x="898" y="182"/>
                      </a:lnTo>
                      <a:lnTo>
                        <a:pt x="925" y="263"/>
                      </a:lnTo>
                      <a:lnTo>
                        <a:pt x="948" y="347"/>
                      </a:lnTo>
                      <a:lnTo>
                        <a:pt x="969" y="425"/>
                      </a:lnTo>
                      <a:lnTo>
                        <a:pt x="981" y="489"/>
                      </a:lnTo>
                      <a:lnTo>
                        <a:pt x="982" y="531"/>
                      </a:lnTo>
                      <a:lnTo>
                        <a:pt x="975" y="563"/>
                      </a:lnTo>
                      <a:lnTo>
                        <a:pt x="965" y="601"/>
                      </a:lnTo>
                      <a:lnTo>
                        <a:pt x="954" y="645"/>
                      </a:lnTo>
                      <a:lnTo>
                        <a:pt x="938" y="689"/>
                      </a:lnTo>
                      <a:lnTo>
                        <a:pt x="959" y="691"/>
                      </a:lnTo>
                      <a:lnTo>
                        <a:pt x="979" y="694"/>
                      </a:lnTo>
                      <a:lnTo>
                        <a:pt x="996" y="698"/>
                      </a:lnTo>
                      <a:lnTo>
                        <a:pt x="1011" y="699"/>
                      </a:lnTo>
                      <a:lnTo>
                        <a:pt x="1024" y="704"/>
                      </a:lnTo>
                      <a:lnTo>
                        <a:pt x="1033" y="708"/>
                      </a:lnTo>
                      <a:lnTo>
                        <a:pt x="1038" y="711"/>
                      </a:lnTo>
                      <a:lnTo>
                        <a:pt x="1038" y="716"/>
                      </a:lnTo>
                      <a:lnTo>
                        <a:pt x="1028" y="741"/>
                      </a:lnTo>
                      <a:lnTo>
                        <a:pt x="1014" y="778"/>
                      </a:lnTo>
                      <a:lnTo>
                        <a:pt x="999" y="822"/>
                      </a:lnTo>
                      <a:lnTo>
                        <a:pt x="982" y="871"/>
                      </a:lnTo>
                      <a:lnTo>
                        <a:pt x="960" y="922"/>
                      </a:lnTo>
                      <a:lnTo>
                        <a:pt x="937" y="970"/>
                      </a:lnTo>
                      <a:lnTo>
                        <a:pt x="908" y="1014"/>
                      </a:lnTo>
                      <a:lnTo>
                        <a:pt x="876" y="1051"/>
                      </a:lnTo>
                      <a:lnTo>
                        <a:pt x="849" y="1063"/>
                      </a:lnTo>
                      <a:lnTo>
                        <a:pt x="808" y="1073"/>
                      </a:lnTo>
                      <a:lnTo>
                        <a:pt x="758" y="1083"/>
                      </a:lnTo>
                      <a:lnTo>
                        <a:pt x="699" y="1092"/>
                      </a:lnTo>
                      <a:lnTo>
                        <a:pt x="633" y="1100"/>
                      </a:lnTo>
                      <a:lnTo>
                        <a:pt x="562" y="1107"/>
                      </a:lnTo>
                      <a:lnTo>
                        <a:pt x="488" y="1114"/>
                      </a:lnTo>
                      <a:lnTo>
                        <a:pt x="414" y="1117"/>
                      </a:lnTo>
                      <a:lnTo>
                        <a:pt x="339" y="1122"/>
                      </a:lnTo>
                      <a:lnTo>
                        <a:pt x="267" y="1124"/>
                      </a:lnTo>
                      <a:lnTo>
                        <a:pt x="201" y="1125"/>
                      </a:lnTo>
                      <a:lnTo>
                        <a:pt x="140" y="1125"/>
                      </a:lnTo>
                      <a:lnTo>
                        <a:pt x="88" y="1124"/>
                      </a:lnTo>
                      <a:lnTo>
                        <a:pt x="46" y="1120"/>
                      </a:lnTo>
                      <a:lnTo>
                        <a:pt x="15" y="1117"/>
                      </a:lnTo>
                      <a:lnTo>
                        <a:pt x="0" y="1112"/>
                      </a:lnTo>
                      <a:lnTo>
                        <a:pt x="8" y="1082"/>
                      </a:lnTo>
                      <a:lnTo>
                        <a:pt x="25" y="1051"/>
                      </a:lnTo>
                      <a:lnTo>
                        <a:pt x="47" y="1024"/>
                      </a:lnTo>
                      <a:lnTo>
                        <a:pt x="73" y="997"/>
                      </a:lnTo>
                      <a:lnTo>
                        <a:pt x="98" y="972"/>
                      </a:lnTo>
                      <a:lnTo>
                        <a:pt x="123" y="945"/>
                      </a:lnTo>
                      <a:lnTo>
                        <a:pt x="145" y="918"/>
                      </a:lnTo>
                      <a:lnTo>
                        <a:pt x="162" y="890"/>
                      </a:lnTo>
                      <a:lnTo>
                        <a:pt x="120" y="839"/>
                      </a:lnTo>
                      <a:lnTo>
                        <a:pt x="83" y="767"/>
                      </a:lnTo>
                      <a:lnTo>
                        <a:pt x="49" y="681"/>
                      </a:lnTo>
                      <a:lnTo>
                        <a:pt x="22" y="588"/>
                      </a:lnTo>
                      <a:lnTo>
                        <a:pt x="5" y="494"/>
                      </a:lnTo>
                      <a:lnTo>
                        <a:pt x="0" y="406"/>
                      </a:lnTo>
                      <a:lnTo>
                        <a:pt x="8" y="334"/>
                      </a:lnTo>
                      <a:lnTo>
                        <a:pt x="32" y="281"/>
                      </a:lnTo>
                      <a:close/>
                    </a:path>
                  </a:pathLst>
                </a:custGeom>
                <a:solidFill>
                  <a:srgbClr val="7FC6FF"/>
                </a:solidFill>
                <a:ln w="9525">
                  <a:noFill/>
                  <a:round/>
                  <a:headEnd/>
                  <a:tailEnd/>
                </a:ln>
              </p:spPr>
              <p:txBody>
                <a:bodyPr/>
                <a:lstStyle/>
                <a:p>
                  <a:endParaRPr lang="en-US"/>
                </a:p>
              </p:txBody>
            </p:sp>
            <p:sp>
              <p:nvSpPr>
                <p:cNvPr id="1089" name="Freeform 11"/>
                <p:cNvSpPr>
                  <a:spLocks/>
                </p:cNvSpPr>
                <p:nvPr/>
              </p:nvSpPr>
              <p:spPr bwMode="auto">
                <a:xfrm>
                  <a:off x="2241" y="2303"/>
                  <a:ext cx="886" cy="678"/>
                </a:xfrm>
                <a:custGeom>
                  <a:avLst/>
                  <a:gdLst>
                    <a:gd name="T0" fmla="*/ 32 w 886"/>
                    <a:gd name="T1" fmla="*/ 69 h 678"/>
                    <a:gd name="T2" fmla="*/ 8 w 886"/>
                    <a:gd name="T3" fmla="*/ 122 h 678"/>
                    <a:gd name="T4" fmla="*/ 0 w 886"/>
                    <a:gd name="T5" fmla="*/ 194 h 678"/>
                    <a:gd name="T6" fmla="*/ 5 w 886"/>
                    <a:gd name="T7" fmla="*/ 282 h 678"/>
                    <a:gd name="T8" fmla="*/ 22 w 886"/>
                    <a:gd name="T9" fmla="*/ 376 h 678"/>
                    <a:gd name="T10" fmla="*/ 49 w 886"/>
                    <a:gd name="T11" fmla="*/ 469 h 678"/>
                    <a:gd name="T12" fmla="*/ 83 w 886"/>
                    <a:gd name="T13" fmla="*/ 555 h 678"/>
                    <a:gd name="T14" fmla="*/ 120 w 886"/>
                    <a:gd name="T15" fmla="*/ 627 h 678"/>
                    <a:gd name="T16" fmla="*/ 162 w 886"/>
                    <a:gd name="T17" fmla="*/ 678 h 678"/>
                    <a:gd name="T18" fmla="*/ 196 w 886"/>
                    <a:gd name="T19" fmla="*/ 676 h 678"/>
                    <a:gd name="T20" fmla="*/ 233 w 886"/>
                    <a:gd name="T21" fmla="*/ 674 h 678"/>
                    <a:gd name="T22" fmla="*/ 275 w 886"/>
                    <a:gd name="T23" fmla="*/ 671 h 678"/>
                    <a:gd name="T24" fmla="*/ 322 w 886"/>
                    <a:gd name="T25" fmla="*/ 667 h 678"/>
                    <a:gd name="T26" fmla="*/ 370 w 886"/>
                    <a:gd name="T27" fmla="*/ 664 h 678"/>
                    <a:gd name="T28" fmla="*/ 420 w 886"/>
                    <a:gd name="T29" fmla="*/ 659 h 678"/>
                    <a:gd name="T30" fmla="*/ 473 w 886"/>
                    <a:gd name="T31" fmla="*/ 654 h 678"/>
                    <a:gd name="T32" fmla="*/ 523 w 886"/>
                    <a:gd name="T33" fmla="*/ 649 h 678"/>
                    <a:gd name="T34" fmla="*/ 576 w 886"/>
                    <a:gd name="T35" fmla="*/ 642 h 678"/>
                    <a:gd name="T36" fmla="*/ 624 w 886"/>
                    <a:gd name="T37" fmla="*/ 635 h 678"/>
                    <a:gd name="T38" fmla="*/ 673 w 886"/>
                    <a:gd name="T39" fmla="*/ 627 h 678"/>
                    <a:gd name="T40" fmla="*/ 717 w 886"/>
                    <a:gd name="T41" fmla="*/ 617 h 678"/>
                    <a:gd name="T42" fmla="*/ 759 w 886"/>
                    <a:gd name="T43" fmla="*/ 607 h 678"/>
                    <a:gd name="T44" fmla="*/ 797 w 886"/>
                    <a:gd name="T45" fmla="*/ 597 h 678"/>
                    <a:gd name="T46" fmla="*/ 829 w 886"/>
                    <a:gd name="T47" fmla="*/ 585 h 678"/>
                    <a:gd name="T48" fmla="*/ 854 w 886"/>
                    <a:gd name="T49" fmla="*/ 571 h 678"/>
                    <a:gd name="T50" fmla="*/ 869 w 886"/>
                    <a:gd name="T51" fmla="*/ 516 h 678"/>
                    <a:gd name="T52" fmla="*/ 879 w 886"/>
                    <a:gd name="T53" fmla="*/ 443 h 678"/>
                    <a:gd name="T54" fmla="*/ 886 w 886"/>
                    <a:gd name="T55" fmla="*/ 363 h 678"/>
                    <a:gd name="T56" fmla="*/ 884 w 886"/>
                    <a:gd name="T57" fmla="*/ 277 h 678"/>
                    <a:gd name="T58" fmla="*/ 871 w 886"/>
                    <a:gd name="T59" fmla="*/ 194 h 678"/>
                    <a:gd name="T60" fmla="*/ 847 w 886"/>
                    <a:gd name="T61" fmla="*/ 118 h 678"/>
                    <a:gd name="T62" fmla="*/ 810 w 886"/>
                    <a:gd name="T63" fmla="*/ 58 h 678"/>
                    <a:gd name="T64" fmla="*/ 756 w 886"/>
                    <a:gd name="T65" fmla="*/ 17 h 678"/>
                    <a:gd name="T66" fmla="*/ 724 w 886"/>
                    <a:gd name="T67" fmla="*/ 10 h 678"/>
                    <a:gd name="T68" fmla="*/ 687 w 886"/>
                    <a:gd name="T69" fmla="*/ 5 h 678"/>
                    <a:gd name="T70" fmla="*/ 645 w 886"/>
                    <a:gd name="T71" fmla="*/ 2 h 678"/>
                    <a:gd name="T72" fmla="*/ 599 w 886"/>
                    <a:gd name="T73" fmla="*/ 0 h 678"/>
                    <a:gd name="T74" fmla="*/ 549 w 886"/>
                    <a:gd name="T75" fmla="*/ 0 h 678"/>
                    <a:gd name="T76" fmla="*/ 498 w 886"/>
                    <a:gd name="T77" fmla="*/ 4 h 678"/>
                    <a:gd name="T78" fmla="*/ 444 w 886"/>
                    <a:gd name="T79" fmla="*/ 5 h 678"/>
                    <a:gd name="T80" fmla="*/ 390 w 886"/>
                    <a:gd name="T81" fmla="*/ 10 h 678"/>
                    <a:gd name="T82" fmla="*/ 334 w 886"/>
                    <a:gd name="T83" fmla="*/ 15 h 678"/>
                    <a:gd name="T84" fmla="*/ 282 w 886"/>
                    <a:gd name="T85" fmla="*/ 22 h 678"/>
                    <a:gd name="T86" fmla="*/ 230 w 886"/>
                    <a:gd name="T87" fmla="*/ 29 h 678"/>
                    <a:gd name="T88" fmla="*/ 182 w 886"/>
                    <a:gd name="T89" fmla="*/ 37 h 678"/>
                    <a:gd name="T90" fmla="*/ 137 w 886"/>
                    <a:gd name="T91" fmla="*/ 44 h 678"/>
                    <a:gd name="T92" fmla="*/ 96 w 886"/>
                    <a:gd name="T93" fmla="*/ 52 h 678"/>
                    <a:gd name="T94" fmla="*/ 61 w 886"/>
                    <a:gd name="T95" fmla="*/ 61 h 678"/>
                    <a:gd name="T96" fmla="*/ 32 w 886"/>
                    <a:gd name="T97" fmla="*/ 69 h 6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6"/>
                    <a:gd name="T148" fmla="*/ 0 h 678"/>
                    <a:gd name="T149" fmla="*/ 886 w 886"/>
                    <a:gd name="T150" fmla="*/ 678 h 6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6" h="678">
                      <a:moveTo>
                        <a:pt x="32" y="69"/>
                      </a:moveTo>
                      <a:lnTo>
                        <a:pt x="8" y="122"/>
                      </a:lnTo>
                      <a:lnTo>
                        <a:pt x="0" y="194"/>
                      </a:lnTo>
                      <a:lnTo>
                        <a:pt x="5" y="282"/>
                      </a:lnTo>
                      <a:lnTo>
                        <a:pt x="22" y="376"/>
                      </a:lnTo>
                      <a:lnTo>
                        <a:pt x="49" y="469"/>
                      </a:lnTo>
                      <a:lnTo>
                        <a:pt x="83" y="555"/>
                      </a:lnTo>
                      <a:lnTo>
                        <a:pt x="120" y="627"/>
                      </a:lnTo>
                      <a:lnTo>
                        <a:pt x="162" y="678"/>
                      </a:lnTo>
                      <a:lnTo>
                        <a:pt x="196" y="676"/>
                      </a:lnTo>
                      <a:lnTo>
                        <a:pt x="233" y="674"/>
                      </a:lnTo>
                      <a:lnTo>
                        <a:pt x="275" y="671"/>
                      </a:lnTo>
                      <a:lnTo>
                        <a:pt x="322" y="667"/>
                      </a:lnTo>
                      <a:lnTo>
                        <a:pt x="370" y="664"/>
                      </a:lnTo>
                      <a:lnTo>
                        <a:pt x="420" y="659"/>
                      </a:lnTo>
                      <a:lnTo>
                        <a:pt x="473" y="654"/>
                      </a:lnTo>
                      <a:lnTo>
                        <a:pt x="523" y="649"/>
                      </a:lnTo>
                      <a:lnTo>
                        <a:pt x="576" y="642"/>
                      </a:lnTo>
                      <a:lnTo>
                        <a:pt x="624" y="635"/>
                      </a:lnTo>
                      <a:lnTo>
                        <a:pt x="673" y="627"/>
                      </a:lnTo>
                      <a:lnTo>
                        <a:pt x="717" y="617"/>
                      </a:lnTo>
                      <a:lnTo>
                        <a:pt x="759" y="607"/>
                      </a:lnTo>
                      <a:lnTo>
                        <a:pt x="797" y="597"/>
                      </a:lnTo>
                      <a:lnTo>
                        <a:pt x="829" y="585"/>
                      </a:lnTo>
                      <a:lnTo>
                        <a:pt x="854" y="571"/>
                      </a:lnTo>
                      <a:lnTo>
                        <a:pt x="869" y="516"/>
                      </a:lnTo>
                      <a:lnTo>
                        <a:pt x="879" y="443"/>
                      </a:lnTo>
                      <a:lnTo>
                        <a:pt x="886" y="363"/>
                      </a:lnTo>
                      <a:lnTo>
                        <a:pt x="884" y="277"/>
                      </a:lnTo>
                      <a:lnTo>
                        <a:pt x="871" y="194"/>
                      </a:lnTo>
                      <a:lnTo>
                        <a:pt x="847" y="118"/>
                      </a:lnTo>
                      <a:lnTo>
                        <a:pt x="810" y="58"/>
                      </a:lnTo>
                      <a:lnTo>
                        <a:pt x="756" y="17"/>
                      </a:lnTo>
                      <a:lnTo>
                        <a:pt x="724" y="10"/>
                      </a:lnTo>
                      <a:lnTo>
                        <a:pt x="687" y="5"/>
                      </a:lnTo>
                      <a:lnTo>
                        <a:pt x="645" y="2"/>
                      </a:lnTo>
                      <a:lnTo>
                        <a:pt x="599" y="0"/>
                      </a:lnTo>
                      <a:lnTo>
                        <a:pt x="549" y="0"/>
                      </a:lnTo>
                      <a:lnTo>
                        <a:pt x="498" y="4"/>
                      </a:lnTo>
                      <a:lnTo>
                        <a:pt x="444" y="5"/>
                      </a:lnTo>
                      <a:lnTo>
                        <a:pt x="390" y="10"/>
                      </a:lnTo>
                      <a:lnTo>
                        <a:pt x="334" y="15"/>
                      </a:lnTo>
                      <a:lnTo>
                        <a:pt x="282" y="22"/>
                      </a:lnTo>
                      <a:lnTo>
                        <a:pt x="230" y="29"/>
                      </a:lnTo>
                      <a:lnTo>
                        <a:pt x="182" y="37"/>
                      </a:lnTo>
                      <a:lnTo>
                        <a:pt x="137" y="44"/>
                      </a:lnTo>
                      <a:lnTo>
                        <a:pt x="96" y="52"/>
                      </a:lnTo>
                      <a:lnTo>
                        <a:pt x="61" y="61"/>
                      </a:lnTo>
                      <a:lnTo>
                        <a:pt x="32" y="69"/>
                      </a:lnTo>
                      <a:close/>
                    </a:path>
                  </a:pathLst>
                </a:custGeom>
                <a:solidFill>
                  <a:srgbClr val="FFFFFF"/>
                </a:solidFill>
                <a:ln w="9525">
                  <a:noFill/>
                  <a:round/>
                  <a:headEnd/>
                  <a:tailEnd/>
                </a:ln>
              </p:spPr>
              <p:txBody>
                <a:bodyPr/>
                <a:lstStyle/>
                <a:p>
                  <a:endParaRPr lang="en-US"/>
                </a:p>
              </p:txBody>
            </p:sp>
            <p:sp>
              <p:nvSpPr>
                <p:cNvPr id="1090" name="Freeform 12"/>
                <p:cNvSpPr>
                  <a:spLocks/>
                </p:cNvSpPr>
                <p:nvPr/>
              </p:nvSpPr>
              <p:spPr bwMode="auto">
                <a:xfrm>
                  <a:off x="2229" y="2364"/>
                  <a:ext cx="874" cy="654"/>
                </a:xfrm>
                <a:custGeom>
                  <a:avLst/>
                  <a:gdLst>
                    <a:gd name="T0" fmla="*/ 29 w 874"/>
                    <a:gd name="T1" fmla="*/ 49 h 654"/>
                    <a:gd name="T2" fmla="*/ 9 w 874"/>
                    <a:gd name="T3" fmla="*/ 98 h 654"/>
                    <a:gd name="T4" fmla="*/ 0 w 874"/>
                    <a:gd name="T5" fmla="*/ 170 h 654"/>
                    <a:gd name="T6" fmla="*/ 2 w 874"/>
                    <a:gd name="T7" fmla="*/ 256 h 654"/>
                    <a:gd name="T8" fmla="*/ 12 w 874"/>
                    <a:gd name="T9" fmla="*/ 350 h 654"/>
                    <a:gd name="T10" fmla="*/ 31 w 874"/>
                    <a:gd name="T11" fmla="*/ 445 h 654"/>
                    <a:gd name="T12" fmla="*/ 58 w 874"/>
                    <a:gd name="T13" fmla="*/ 531 h 654"/>
                    <a:gd name="T14" fmla="*/ 91 w 874"/>
                    <a:gd name="T15" fmla="*/ 603 h 654"/>
                    <a:gd name="T16" fmla="*/ 130 w 874"/>
                    <a:gd name="T17" fmla="*/ 654 h 654"/>
                    <a:gd name="T18" fmla="*/ 164 w 874"/>
                    <a:gd name="T19" fmla="*/ 652 h 654"/>
                    <a:gd name="T20" fmla="*/ 203 w 874"/>
                    <a:gd name="T21" fmla="*/ 650 h 654"/>
                    <a:gd name="T22" fmla="*/ 247 w 874"/>
                    <a:gd name="T23" fmla="*/ 650 h 654"/>
                    <a:gd name="T24" fmla="*/ 292 w 874"/>
                    <a:gd name="T25" fmla="*/ 649 h 654"/>
                    <a:gd name="T26" fmla="*/ 343 w 874"/>
                    <a:gd name="T27" fmla="*/ 647 h 654"/>
                    <a:gd name="T28" fmla="*/ 395 w 874"/>
                    <a:gd name="T29" fmla="*/ 645 h 654"/>
                    <a:gd name="T30" fmla="*/ 449 w 874"/>
                    <a:gd name="T31" fmla="*/ 642 h 654"/>
                    <a:gd name="T32" fmla="*/ 501 w 874"/>
                    <a:gd name="T33" fmla="*/ 640 h 654"/>
                    <a:gd name="T34" fmla="*/ 555 w 874"/>
                    <a:gd name="T35" fmla="*/ 635 h 654"/>
                    <a:gd name="T36" fmla="*/ 608 w 874"/>
                    <a:gd name="T37" fmla="*/ 632 h 654"/>
                    <a:gd name="T38" fmla="*/ 657 w 874"/>
                    <a:gd name="T39" fmla="*/ 625 h 654"/>
                    <a:gd name="T40" fmla="*/ 704 w 874"/>
                    <a:gd name="T41" fmla="*/ 618 h 654"/>
                    <a:gd name="T42" fmla="*/ 746 w 874"/>
                    <a:gd name="T43" fmla="*/ 610 h 654"/>
                    <a:gd name="T44" fmla="*/ 783 w 874"/>
                    <a:gd name="T45" fmla="*/ 600 h 654"/>
                    <a:gd name="T46" fmla="*/ 817 w 874"/>
                    <a:gd name="T47" fmla="*/ 590 h 654"/>
                    <a:gd name="T48" fmla="*/ 842 w 874"/>
                    <a:gd name="T49" fmla="*/ 576 h 654"/>
                    <a:gd name="T50" fmla="*/ 858 w 874"/>
                    <a:gd name="T51" fmla="*/ 521 h 654"/>
                    <a:gd name="T52" fmla="*/ 868 w 874"/>
                    <a:gd name="T53" fmla="*/ 450 h 654"/>
                    <a:gd name="T54" fmla="*/ 874 w 874"/>
                    <a:gd name="T55" fmla="*/ 367 h 654"/>
                    <a:gd name="T56" fmla="*/ 873 w 874"/>
                    <a:gd name="T57" fmla="*/ 281 h 654"/>
                    <a:gd name="T58" fmla="*/ 859 w 874"/>
                    <a:gd name="T59" fmla="*/ 199 h 654"/>
                    <a:gd name="T60" fmla="*/ 836 w 874"/>
                    <a:gd name="T61" fmla="*/ 123 h 654"/>
                    <a:gd name="T62" fmla="*/ 798 w 874"/>
                    <a:gd name="T63" fmla="*/ 62 h 654"/>
                    <a:gd name="T64" fmla="*/ 744 w 874"/>
                    <a:gd name="T65" fmla="*/ 22 h 654"/>
                    <a:gd name="T66" fmla="*/ 712 w 874"/>
                    <a:gd name="T67" fmla="*/ 15 h 654"/>
                    <a:gd name="T68" fmla="*/ 675 w 874"/>
                    <a:gd name="T69" fmla="*/ 8 h 654"/>
                    <a:gd name="T70" fmla="*/ 633 w 874"/>
                    <a:gd name="T71" fmla="*/ 5 h 654"/>
                    <a:gd name="T72" fmla="*/ 588 w 874"/>
                    <a:gd name="T73" fmla="*/ 2 h 654"/>
                    <a:gd name="T74" fmla="*/ 539 w 874"/>
                    <a:gd name="T75" fmla="*/ 0 h 654"/>
                    <a:gd name="T76" fmla="*/ 486 w 874"/>
                    <a:gd name="T77" fmla="*/ 0 h 654"/>
                    <a:gd name="T78" fmla="*/ 434 w 874"/>
                    <a:gd name="T79" fmla="*/ 0 h 654"/>
                    <a:gd name="T80" fmla="*/ 380 w 874"/>
                    <a:gd name="T81" fmla="*/ 2 h 654"/>
                    <a:gd name="T82" fmla="*/ 328 w 874"/>
                    <a:gd name="T83" fmla="*/ 5 h 654"/>
                    <a:gd name="T84" fmla="*/ 275 w 874"/>
                    <a:gd name="T85" fmla="*/ 10 h 654"/>
                    <a:gd name="T86" fmla="*/ 225 w 874"/>
                    <a:gd name="T87" fmla="*/ 15 h 654"/>
                    <a:gd name="T88" fmla="*/ 176 w 874"/>
                    <a:gd name="T89" fmla="*/ 20 h 654"/>
                    <a:gd name="T90" fmla="*/ 132 w 874"/>
                    <a:gd name="T91" fmla="*/ 27 h 654"/>
                    <a:gd name="T92" fmla="*/ 91 w 874"/>
                    <a:gd name="T93" fmla="*/ 34 h 654"/>
                    <a:gd name="T94" fmla="*/ 58 w 874"/>
                    <a:gd name="T95" fmla="*/ 40 h 654"/>
                    <a:gd name="T96" fmla="*/ 29 w 874"/>
                    <a:gd name="T97" fmla="*/ 49 h 6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4"/>
                    <a:gd name="T148" fmla="*/ 0 h 654"/>
                    <a:gd name="T149" fmla="*/ 874 w 874"/>
                    <a:gd name="T150" fmla="*/ 654 h 6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4" h="654">
                      <a:moveTo>
                        <a:pt x="29" y="49"/>
                      </a:moveTo>
                      <a:lnTo>
                        <a:pt x="9" y="98"/>
                      </a:lnTo>
                      <a:lnTo>
                        <a:pt x="0" y="170"/>
                      </a:lnTo>
                      <a:lnTo>
                        <a:pt x="2" y="256"/>
                      </a:lnTo>
                      <a:lnTo>
                        <a:pt x="12" y="350"/>
                      </a:lnTo>
                      <a:lnTo>
                        <a:pt x="31" y="445"/>
                      </a:lnTo>
                      <a:lnTo>
                        <a:pt x="58" y="531"/>
                      </a:lnTo>
                      <a:lnTo>
                        <a:pt x="91" y="603"/>
                      </a:lnTo>
                      <a:lnTo>
                        <a:pt x="130" y="654"/>
                      </a:lnTo>
                      <a:lnTo>
                        <a:pt x="164" y="652"/>
                      </a:lnTo>
                      <a:lnTo>
                        <a:pt x="203" y="650"/>
                      </a:lnTo>
                      <a:lnTo>
                        <a:pt x="247" y="650"/>
                      </a:lnTo>
                      <a:lnTo>
                        <a:pt x="292" y="649"/>
                      </a:lnTo>
                      <a:lnTo>
                        <a:pt x="343" y="647"/>
                      </a:lnTo>
                      <a:lnTo>
                        <a:pt x="395" y="645"/>
                      </a:lnTo>
                      <a:lnTo>
                        <a:pt x="449" y="642"/>
                      </a:lnTo>
                      <a:lnTo>
                        <a:pt x="501" y="640"/>
                      </a:lnTo>
                      <a:lnTo>
                        <a:pt x="555" y="635"/>
                      </a:lnTo>
                      <a:lnTo>
                        <a:pt x="608" y="632"/>
                      </a:lnTo>
                      <a:lnTo>
                        <a:pt x="657" y="625"/>
                      </a:lnTo>
                      <a:lnTo>
                        <a:pt x="704" y="618"/>
                      </a:lnTo>
                      <a:lnTo>
                        <a:pt x="746" y="610"/>
                      </a:lnTo>
                      <a:lnTo>
                        <a:pt x="783" y="600"/>
                      </a:lnTo>
                      <a:lnTo>
                        <a:pt x="817" y="590"/>
                      </a:lnTo>
                      <a:lnTo>
                        <a:pt x="842" y="576"/>
                      </a:lnTo>
                      <a:lnTo>
                        <a:pt x="858" y="521"/>
                      </a:lnTo>
                      <a:lnTo>
                        <a:pt x="868" y="450"/>
                      </a:lnTo>
                      <a:lnTo>
                        <a:pt x="874" y="367"/>
                      </a:lnTo>
                      <a:lnTo>
                        <a:pt x="873" y="281"/>
                      </a:lnTo>
                      <a:lnTo>
                        <a:pt x="859" y="199"/>
                      </a:lnTo>
                      <a:lnTo>
                        <a:pt x="836" y="123"/>
                      </a:lnTo>
                      <a:lnTo>
                        <a:pt x="798" y="62"/>
                      </a:lnTo>
                      <a:lnTo>
                        <a:pt x="744" y="22"/>
                      </a:lnTo>
                      <a:lnTo>
                        <a:pt x="712" y="15"/>
                      </a:lnTo>
                      <a:lnTo>
                        <a:pt x="675" y="8"/>
                      </a:lnTo>
                      <a:lnTo>
                        <a:pt x="633" y="5"/>
                      </a:lnTo>
                      <a:lnTo>
                        <a:pt x="588" y="2"/>
                      </a:lnTo>
                      <a:lnTo>
                        <a:pt x="539" y="0"/>
                      </a:lnTo>
                      <a:lnTo>
                        <a:pt x="486" y="0"/>
                      </a:lnTo>
                      <a:lnTo>
                        <a:pt x="434" y="0"/>
                      </a:lnTo>
                      <a:lnTo>
                        <a:pt x="380" y="2"/>
                      </a:lnTo>
                      <a:lnTo>
                        <a:pt x="328" y="5"/>
                      </a:lnTo>
                      <a:lnTo>
                        <a:pt x="275" y="10"/>
                      </a:lnTo>
                      <a:lnTo>
                        <a:pt x="225" y="15"/>
                      </a:lnTo>
                      <a:lnTo>
                        <a:pt x="176" y="20"/>
                      </a:lnTo>
                      <a:lnTo>
                        <a:pt x="132" y="27"/>
                      </a:lnTo>
                      <a:lnTo>
                        <a:pt x="91" y="34"/>
                      </a:lnTo>
                      <a:lnTo>
                        <a:pt x="58" y="40"/>
                      </a:lnTo>
                      <a:lnTo>
                        <a:pt x="29" y="49"/>
                      </a:lnTo>
                      <a:close/>
                    </a:path>
                  </a:pathLst>
                </a:custGeom>
                <a:solidFill>
                  <a:srgbClr val="C9E8FF"/>
                </a:solidFill>
                <a:ln w="9525">
                  <a:noFill/>
                  <a:round/>
                  <a:headEnd/>
                  <a:tailEnd/>
                </a:ln>
              </p:spPr>
              <p:txBody>
                <a:bodyPr/>
                <a:lstStyle/>
                <a:p>
                  <a:endParaRPr lang="en-US"/>
                </a:p>
              </p:txBody>
            </p:sp>
            <p:sp>
              <p:nvSpPr>
                <p:cNvPr id="1091" name="Freeform 13"/>
                <p:cNvSpPr>
                  <a:spLocks/>
                </p:cNvSpPr>
                <p:nvPr/>
              </p:nvSpPr>
              <p:spPr bwMode="auto">
                <a:xfrm>
                  <a:off x="2359" y="2428"/>
                  <a:ext cx="638" cy="436"/>
                </a:xfrm>
                <a:custGeom>
                  <a:avLst/>
                  <a:gdLst>
                    <a:gd name="T0" fmla="*/ 12 w 638"/>
                    <a:gd name="T1" fmla="*/ 42 h 436"/>
                    <a:gd name="T2" fmla="*/ 4 w 638"/>
                    <a:gd name="T3" fmla="*/ 69 h 436"/>
                    <a:gd name="T4" fmla="*/ 0 w 638"/>
                    <a:gd name="T5" fmla="*/ 109 h 436"/>
                    <a:gd name="T6" fmla="*/ 2 w 638"/>
                    <a:gd name="T7" fmla="*/ 162 h 436"/>
                    <a:gd name="T8" fmla="*/ 9 w 638"/>
                    <a:gd name="T9" fmla="*/ 219 h 436"/>
                    <a:gd name="T10" fmla="*/ 17 w 638"/>
                    <a:gd name="T11" fmla="*/ 278 h 436"/>
                    <a:gd name="T12" fmla="*/ 31 w 638"/>
                    <a:gd name="T13" fmla="*/ 330 h 436"/>
                    <a:gd name="T14" fmla="*/ 47 w 638"/>
                    <a:gd name="T15" fmla="*/ 374 h 436"/>
                    <a:gd name="T16" fmla="*/ 64 w 638"/>
                    <a:gd name="T17" fmla="*/ 403 h 436"/>
                    <a:gd name="T18" fmla="*/ 85 w 638"/>
                    <a:gd name="T19" fmla="*/ 413 h 436"/>
                    <a:gd name="T20" fmla="*/ 110 w 638"/>
                    <a:gd name="T21" fmla="*/ 421 h 436"/>
                    <a:gd name="T22" fmla="*/ 142 w 638"/>
                    <a:gd name="T23" fmla="*/ 428 h 436"/>
                    <a:gd name="T24" fmla="*/ 176 w 638"/>
                    <a:gd name="T25" fmla="*/ 433 h 436"/>
                    <a:gd name="T26" fmla="*/ 213 w 638"/>
                    <a:gd name="T27" fmla="*/ 435 h 436"/>
                    <a:gd name="T28" fmla="*/ 253 w 638"/>
                    <a:gd name="T29" fmla="*/ 436 h 436"/>
                    <a:gd name="T30" fmla="*/ 296 w 638"/>
                    <a:gd name="T31" fmla="*/ 436 h 436"/>
                    <a:gd name="T32" fmla="*/ 339 w 638"/>
                    <a:gd name="T33" fmla="*/ 435 h 436"/>
                    <a:gd name="T34" fmla="*/ 382 w 638"/>
                    <a:gd name="T35" fmla="*/ 431 h 436"/>
                    <a:gd name="T36" fmla="*/ 425 w 638"/>
                    <a:gd name="T37" fmla="*/ 428 h 436"/>
                    <a:gd name="T38" fmla="*/ 466 w 638"/>
                    <a:gd name="T39" fmla="*/ 423 h 436"/>
                    <a:gd name="T40" fmla="*/ 506 w 638"/>
                    <a:gd name="T41" fmla="*/ 418 h 436"/>
                    <a:gd name="T42" fmla="*/ 544 w 638"/>
                    <a:gd name="T43" fmla="*/ 413 h 436"/>
                    <a:gd name="T44" fmla="*/ 576 w 638"/>
                    <a:gd name="T45" fmla="*/ 406 h 436"/>
                    <a:gd name="T46" fmla="*/ 606 w 638"/>
                    <a:gd name="T47" fmla="*/ 399 h 436"/>
                    <a:gd name="T48" fmla="*/ 630 w 638"/>
                    <a:gd name="T49" fmla="*/ 393 h 436"/>
                    <a:gd name="T50" fmla="*/ 635 w 638"/>
                    <a:gd name="T51" fmla="*/ 355 h 436"/>
                    <a:gd name="T52" fmla="*/ 638 w 638"/>
                    <a:gd name="T53" fmla="*/ 305 h 436"/>
                    <a:gd name="T54" fmla="*/ 638 w 638"/>
                    <a:gd name="T55" fmla="*/ 246 h 436"/>
                    <a:gd name="T56" fmla="*/ 633 w 638"/>
                    <a:gd name="T57" fmla="*/ 182 h 436"/>
                    <a:gd name="T58" fmla="*/ 625 w 638"/>
                    <a:gd name="T59" fmla="*/ 121 h 436"/>
                    <a:gd name="T60" fmla="*/ 609 w 638"/>
                    <a:gd name="T61" fmla="*/ 69 h 436"/>
                    <a:gd name="T62" fmla="*/ 589 w 638"/>
                    <a:gd name="T63" fmla="*/ 30 h 436"/>
                    <a:gd name="T64" fmla="*/ 560 w 638"/>
                    <a:gd name="T65" fmla="*/ 10 h 436"/>
                    <a:gd name="T66" fmla="*/ 539 w 638"/>
                    <a:gd name="T67" fmla="*/ 8 h 436"/>
                    <a:gd name="T68" fmla="*/ 512 w 638"/>
                    <a:gd name="T69" fmla="*/ 8 h 436"/>
                    <a:gd name="T70" fmla="*/ 479 w 638"/>
                    <a:gd name="T71" fmla="*/ 7 h 436"/>
                    <a:gd name="T72" fmla="*/ 444 w 638"/>
                    <a:gd name="T73" fmla="*/ 3 h 436"/>
                    <a:gd name="T74" fmla="*/ 405 w 638"/>
                    <a:gd name="T75" fmla="*/ 2 h 436"/>
                    <a:gd name="T76" fmla="*/ 365 w 638"/>
                    <a:gd name="T77" fmla="*/ 2 h 436"/>
                    <a:gd name="T78" fmla="*/ 323 w 638"/>
                    <a:gd name="T79" fmla="*/ 0 h 436"/>
                    <a:gd name="T80" fmla="*/ 280 w 638"/>
                    <a:gd name="T81" fmla="*/ 0 h 436"/>
                    <a:gd name="T82" fmla="*/ 238 w 638"/>
                    <a:gd name="T83" fmla="*/ 0 h 436"/>
                    <a:gd name="T84" fmla="*/ 196 w 638"/>
                    <a:gd name="T85" fmla="*/ 2 h 436"/>
                    <a:gd name="T86" fmla="*/ 157 w 638"/>
                    <a:gd name="T87" fmla="*/ 3 h 436"/>
                    <a:gd name="T88" fmla="*/ 120 w 638"/>
                    <a:gd name="T89" fmla="*/ 8 h 436"/>
                    <a:gd name="T90" fmla="*/ 86 w 638"/>
                    <a:gd name="T91" fmla="*/ 13 h 436"/>
                    <a:gd name="T92" fmla="*/ 56 w 638"/>
                    <a:gd name="T93" fmla="*/ 22 h 436"/>
                    <a:gd name="T94" fmla="*/ 31 w 638"/>
                    <a:gd name="T95" fmla="*/ 30 h 436"/>
                    <a:gd name="T96" fmla="*/ 12 w 638"/>
                    <a:gd name="T97" fmla="*/ 42 h 4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8"/>
                    <a:gd name="T148" fmla="*/ 0 h 436"/>
                    <a:gd name="T149" fmla="*/ 638 w 638"/>
                    <a:gd name="T150" fmla="*/ 436 h 4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8" h="436">
                      <a:moveTo>
                        <a:pt x="12" y="42"/>
                      </a:moveTo>
                      <a:lnTo>
                        <a:pt x="4" y="69"/>
                      </a:lnTo>
                      <a:lnTo>
                        <a:pt x="0" y="109"/>
                      </a:lnTo>
                      <a:lnTo>
                        <a:pt x="2" y="162"/>
                      </a:lnTo>
                      <a:lnTo>
                        <a:pt x="9" y="219"/>
                      </a:lnTo>
                      <a:lnTo>
                        <a:pt x="17" y="278"/>
                      </a:lnTo>
                      <a:lnTo>
                        <a:pt x="31" y="330"/>
                      </a:lnTo>
                      <a:lnTo>
                        <a:pt x="47" y="374"/>
                      </a:lnTo>
                      <a:lnTo>
                        <a:pt x="64" y="403"/>
                      </a:lnTo>
                      <a:lnTo>
                        <a:pt x="85" y="413"/>
                      </a:lnTo>
                      <a:lnTo>
                        <a:pt x="110" y="421"/>
                      </a:lnTo>
                      <a:lnTo>
                        <a:pt x="142" y="428"/>
                      </a:lnTo>
                      <a:lnTo>
                        <a:pt x="176" y="433"/>
                      </a:lnTo>
                      <a:lnTo>
                        <a:pt x="213" y="435"/>
                      </a:lnTo>
                      <a:lnTo>
                        <a:pt x="253" y="436"/>
                      </a:lnTo>
                      <a:lnTo>
                        <a:pt x="296" y="436"/>
                      </a:lnTo>
                      <a:lnTo>
                        <a:pt x="339" y="435"/>
                      </a:lnTo>
                      <a:lnTo>
                        <a:pt x="382" y="431"/>
                      </a:lnTo>
                      <a:lnTo>
                        <a:pt x="425" y="428"/>
                      </a:lnTo>
                      <a:lnTo>
                        <a:pt x="466" y="423"/>
                      </a:lnTo>
                      <a:lnTo>
                        <a:pt x="506" y="418"/>
                      </a:lnTo>
                      <a:lnTo>
                        <a:pt x="544" y="413"/>
                      </a:lnTo>
                      <a:lnTo>
                        <a:pt x="576" y="406"/>
                      </a:lnTo>
                      <a:lnTo>
                        <a:pt x="606" y="399"/>
                      </a:lnTo>
                      <a:lnTo>
                        <a:pt x="630" y="393"/>
                      </a:lnTo>
                      <a:lnTo>
                        <a:pt x="635" y="355"/>
                      </a:lnTo>
                      <a:lnTo>
                        <a:pt x="638" y="305"/>
                      </a:lnTo>
                      <a:lnTo>
                        <a:pt x="638" y="246"/>
                      </a:lnTo>
                      <a:lnTo>
                        <a:pt x="633" y="182"/>
                      </a:lnTo>
                      <a:lnTo>
                        <a:pt x="625" y="121"/>
                      </a:lnTo>
                      <a:lnTo>
                        <a:pt x="609" y="69"/>
                      </a:lnTo>
                      <a:lnTo>
                        <a:pt x="589" y="30"/>
                      </a:lnTo>
                      <a:lnTo>
                        <a:pt x="560" y="10"/>
                      </a:lnTo>
                      <a:lnTo>
                        <a:pt x="539" y="8"/>
                      </a:lnTo>
                      <a:lnTo>
                        <a:pt x="512" y="8"/>
                      </a:lnTo>
                      <a:lnTo>
                        <a:pt x="479" y="7"/>
                      </a:lnTo>
                      <a:lnTo>
                        <a:pt x="444" y="3"/>
                      </a:lnTo>
                      <a:lnTo>
                        <a:pt x="405" y="2"/>
                      </a:lnTo>
                      <a:lnTo>
                        <a:pt x="365" y="2"/>
                      </a:lnTo>
                      <a:lnTo>
                        <a:pt x="323" y="0"/>
                      </a:lnTo>
                      <a:lnTo>
                        <a:pt x="280" y="0"/>
                      </a:lnTo>
                      <a:lnTo>
                        <a:pt x="238" y="0"/>
                      </a:lnTo>
                      <a:lnTo>
                        <a:pt x="196" y="2"/>
                      </a:lnTo>
                      <a:lnTo>
                        <a:pt x="157" y="3"/>
                      </a:lnTo>
                      <a:lnTo>
                        <a:pt x="120" y="8"/>
                      </a:lnTo>
                      <a:lnTo>
                        <a:pt x="86" y="13"/>
                      </a:lnTo>
                      <a:lnTo>
                        <a:pt x="56" y="22"/>
                      </a:lnTo>
                      <a:lnTo>
                        <a:pt x="31" y="30"/>
                      </a:lnTo>
                      <a:lnTo>
                        <a:pt x="12" y="42"/>
                      </a:lnTo>
                      <a:close/>
                    </a:path>
                  </a:pathLst>
                </a:custGeom>
                <a:solidFill>
                  <a:srgbClr val="FFFFFF"/>
                </a:solidFill>
                <a:ln w="9525">
                  <a:noFill/>
                  <a:round/>
                  <a:headEnd/>
                  <a:tailEnd/>
                </a:ln>
              </p:spPr>
              <p:txBody>
                <a:bodyPr/>
                <a:lstStyle/>
                <a:p>
                  <a:endParaRPr lang="en-US"/>
                </a:p>
              </p:txBody>
            </p:sp>
            <p:sp>
              <p:nvSpPr>
                <p:cNvPr id="1092" name="Freeform 14"/>
                <p:cNvSpPr>
                  <a:spLocks/>
                </p:cNvSpPr>
                <p:nvPr/>
              </p:nvSpPr>
              <p:spPr bwMode="auto">
                <a:xfrm>
                  <a:off x="2317" y="2470"/>
                  <a:ext cx="638" cy="436"/>
                </a:xfrm>
                <a:custGeom>
                  <a:avLst/>
                  <a:gdLst>
                    <a:gd name="T0" fmla="*/ 12 w 638"/>
                    <a:gd name="T1" fmla="*/ 42 h 436"/>
                    <a:gd name="T2" fmla="*/ 3 w 638"/>
                    <a:gd name="T3" fmla="*/ 69 h 436"/>
                    <a:gd name="T4" fmla="*/ 0 w 638"/>
                    <a:gd name="T5" fmla="*/ 111 h 436"/>
                    <a:gd name="T6" fmla="*/ 2 w 638"/>
                    <a:gd name="T7" fmla="*/ 164 h 436"/>
                    <a:gd name="T8" fmla="*/ 8 w 638"/>
                    <a:gd name="T9" fmla="*/ 221 h 436"/>
                    <a:gd name="T10" fmla="*/ 17 w 638"/>
                    <a:gd name="T11" fmla="*/ 278 h 436"/>
                    <a:gd name="T12" fmla="*/ 30 w 638"/>
                    <a:gd name="T13" fmla="*/ 332 h 436"/>
                    <a:gd name="T14" fmla="*/ 47 w 638"/>
                    <a:gd name="T15" fmla="*/ 374 h 436"/>
                    <a:gd name="T16" fmla="*/ 64 w 638"/>
                    <a:gd name="T17" fmla="*/ 403 h 436"/>
                    <a:gd name="T18" fmla="*/ 84 w 638"/>
                    <a:gd name="T19" fmla="*/ 413 h 436"/>
                    <a:gd name="T20" fmla="*/ 110 w 638"/>
                    <a:gd name="T21" fmla="*/ 421 h 436"/>
                    <a:gd name="T22" fmla="*/ 142 w 638"/>
                    <a:gd name="T23" fmla="*/ 428 h 436"/>
                    <a:gd name="T24" fmla="*/ 175 w 638"/>
                    <a:gd name="T25" fmla="*/ 433 h 436"/>
                    <a:gd name="T26" fmla="*/ 213 w 638"/>
                    <a:gd name="T27" fmla="*/ 435 h 436"/>
                    <a:gd name="T28" fmla="*/ 253 w 638"/>
                    <a:gd name="T29" fmla="*/ 436 h 436"/>
                    <a:gd name="T30" fmla="*/ 295 w 638"/>
                    <a:gd name="T31" fmla="*/ 436 h 436"/>
                    <a:gd name="T32" fmla="*/ 339 w 638"/>
                    <a:gd name="T33" fmla="*/ 435 h 436"/>
                    <a:gd name="T34" fmla="*/ 381 w 638"/>
                    <a:gd name="T35" fmla="*/ 431 h 436"/>
                    <a:gd name="T36" fmla="*/ 425 w 638"/>
                    <a:gd name="T37" fmla="*/ 428 h 436"/>
                    <a:gd name="T38" fmla="*/ 466 w 638"/>
                    <a:gd name="T39" fmla="*/ 423 h 436"/>
                    <a:gd name="T40" fmla="*/ 506 w 638"/>
                    <a:gd name="T41" fmla="*/ 418 h 436"/>
                    <a:gd name="T42" fmla="*/ 543 w 638"/>
                    <a:gd name="T43" fmla="*/ 413 h 436"/>
                    <a:gd name="T44" fmla="*/ 575 w 638"/>
                    <a:gd name="T45" fmla="*/ 406 h 436"/>
                    <a:gd name="T46" fmla="*/ 606 w 638"/>
                    <a:gd name="T47" fmla="*/ 399 h 436"/>
                    <a:gd name="T48" fmla="*/ 629 w 638"/>
                    <a:gd name="T49" fmla="*/ 393 h 436"/>
                    <a:gd name="T50" fmla="*/ 635 w 638"/>
                    <a:gd name="T51" fmla="*/ 356 h 436"/>
                    <a:gd name="T52" fmla="*/ 638 w 638"/>
                    <a:gd name="T53" fmla="*/ 305 h 436"/>
                    <a:gd name="T54" fmla="*/ 638 w 638"/>
                    <a:gd name="T55" fmla="*/ 246 h 436"/>
                    <a:gd name="T56" fmla="*/ 633 w 638"/>
                    <a:gd name="T57" fmla="*/ 182 h 436"/>
                    <a:gd name="T58" fmla="*/ 624 w 638"/>
                    <a:gd name="T59" fmla="*/ 121 h 436"/>
                    <a:gd name="T60" fmla="*/ 609 w 638"/>
                    <a:gd name="T61" fmla="*/ 69 h 436"/>
                    <a:gd name="T62" fmla="*/ 589 w 638"/>
                    <a:gd name="T63" fmla="*/ 30 h 436"/>
                    <a:gd name="T64" fmla="*/ 560 w 638"/>
                    <a:gd name="T65" fmla="*/ 10 h 436"/>
                    <a:gd name="T66" fmla="*/ 538 w 638"/>
                    <a:gd name="T67" fmla="*/ 10 h 436"/>
                    <a:gd name="T68" fmla="*/ 511 w 638"/>
                    <a:gd name="T69" fmla="*/ 8 h 436"/>
                    <a:gd name="T70" fmla="*/ 479 w 638"/>
                    <a:gd name="T71" fmla="*/ 7 h 436"/>
                    <a:gd name="T72" fmla="*/ 444 w 638"/>
                    <a:gd name="T73" fmla="*/ 5 h 436"/>
                    <a:gd name="T74" fmla="*/ 405 w 638"/>
                    <a:gd name="T75" fmla="*/ 3 h 436"/>
                    <a:gd name="T76" fmla="*/ 365 w 638"/>
                    <a:gd name="T77" fmla="*/ 2 h 436"/>
                    <a:gd name="T78" fmla="*/ 322 w 638"/>
                    <a:gd name="T79" fmla="*/ 0 h 436"/>
                    <a:gd name="T80" fmla="*/ 280 w 638"/>
                    <a:gd name="T81" fmla="*/ 0 h 436"/>
                    <a:gd name="T82" fmla="*/ 238 w 638"/>
                    <a:gd name="T83" fmla="*/ 0 h 436"/>
                    <a:gd name="T84" fmla="*/ 196 w 638"/>
                    <a:gd name="T85" fmla="*/ 2 h 436"/>
                    <a:gd name="T86" fmla="*/ 157 w 638"/>
                    <a:gd name="T87" fmla="*/ 5 h 436"/>
                    <a:gd name="T88" fmla="*/ 120 w 638"/>
                    <a:gd name="T89" fmla="*/ 8 h 436"/>
                    <a:gd name="T90" fmla="*/ 86 w 638"/>
                    <a:gd name="T91" fmla="*/ 14 h 436"/>
                    <a:gd name="T92" fmla="*/ 56 w 638"/>
                    <a:gd name="T93" fmla="*/ 22 h 436"/>
                    <a:gd name="T94" fmla="*/ 30 w 638"/>
                    <a:gd name="T95" fmla="*/ 30 h 436"/>
                    <a:gd name="T96" fmla="*/ 12 w 638"/>
                    <a:gd name="T97" fmla="*/ 42 h 4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8"/>
                    <a:gd name="T148" fmla="*/ 0 h 436"/>
                    <a:gd name="T149" fmla="*/ 638 w 638"/>
                    <a:gd name="T150" fmla="*/ 436 h 4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8" h="436">
                      <a:moveTo>
                        <a:pt x="12" y="42"/>
                      </a:moveTo>
                      <a:lnTo>
                        <a:pt x="3" y="69"/>
                      </a:lnTo>
                      <a:lnTo>
                        <a:pt x="0" y="111"/>
                      </a:lnTo>
                      <a:lnTo>
                        <a:pt x="2" y="164"/>
                      </a:lnTo>
                      <a:lnTo>
                        <a:pt x="8" y="221"/>
                      </a:lnTo>
                      <a:lnTo>
                        <a:pt x="17" y="278"/>
                      </a:lnTo>
                      <a:lnTo>
                        <a:pt x="30" y="332"/>
                      </a:lnTo>
                      <a:lnTo>
                        <a:pt x="47" y="374"/>
                      </a:lnTo>
                      <a:lnTo>
                        <a:pt x="64" y="403"/>
                      </a:lnTo>
                      <a:lnTo>
                        <a:pt x="84" y="413"/>
                      </a:lnTo>
                      <a:lnTo>
                        <a:pt x="110" y="421"/>
                      </a:lnTo>
                      <a:lnTo>
                        <a:pt x="142" y="428"/>
                      </a:lnTo>
                      <a:lnTo>
                        <a:pt x="175" y="433"/>
                      </a:lnTo>
                      <a:lnTo>
                        <a:pt x="213" y="435"/>
                      </a:lnTo>
                      <a:lnTo>
                        <a:pt x="253" y="436"/>
                      </a:lnTo>
                      <a:lnTo>
                        <a:pt x="295" y="436"/>
                      </a:lnTo>
                      <a:lnTo>
                        <a:pt x="339" y="435"/>
                      </a:lnTo>
                      <a:lnTo>
                        <a:pt x="381" y="431"/>
                      </a:lnTo>
                      <a:lnTo>
                        <a:pt x="425" y="428"/>
                      </a:lnTo>
                      <a:lnTo>
                        <a:pt x="466" y="423"/>
                      </a:lnTo>
                      <a:lnTo>
                        <a:pt x="506" y="418"/>
                      </a:lnTo>
                      <a:lnTo>
                        <a:pt x="543" y="413"/>
                      </a:lnTo>
                      <a:lnTo>
                        <a:pt x="575" y="406"/>
                      </a:lnTo>
                      <a:lnTo>
                        <a:pt x="606" y="399"/>
                      </a:lnTo>
                      <a:lnTo>
                        <a:pt x="629" y="393"/>
                      </a:lnTo>
                      <a:lnTo>
                        <a:pt x="635" y="356"/>
                      </a:lnTo>
                      <a:lnTo>
                        <a:pt x="638" y="305"/>
                      </a:lnTo>
                      <a:lnTo>
                        <a:pt x="638" y="246"/>
                      </a:lnTo>
                      <a:lnTo>
                        <a:pt x="633" y="182"/>
                      </a:lnTo>
                      <a:lnTo>
                        <a:pt x="624" y="121"/>
                      </a:lnTo>
                      <a:lnTo>
                        <a:pt x="609" y="69"/>
                      </a:lnTo>
                      <a:lnTo>
                        <a:pt x="589" y="30"/>
                      </a:lnTo>
                      <a:lnTo>
                        <a:pt x="560" y="10"/>
                      </a:lnTo>
                      <a:lnTo>
                        <a:pt x="538" y="10"/>
                      </a:lnTo>
                      <a:lnTo>
                        <a:pt x="511" y="8"/>
                      </a:lnTo>
                      <a:lnTo>
                        <a:pt x="479" y="7"/>
                      </a:lnTo>
                      <a:lnTo>
                        <a:pt x="444" y="5"/>
                      </a:lnTo>
                      <a:lnTo>
                        <a:pt x="405" y="3"/>
                      </a:lnTo>
                      <a:lnTo>
                        <a:pt x="365" y="2"/>
                      </a:lnTo>
                      <a:lnTo>
                        <a:pt x="322" y="0"/>
                      </a:lnTo>
                      <a:lnTo>
                        <a:pt x="280" y="0"/>
                      </a:lnTo>
                      <a:lnTo>
                        <a:pt x="238" y="0"/>
                      </a:lnTo>
                      <a:lnTo>
                        <a:pt x="196" y="2"/>
                      </a:lnTo>
                      <a:lnTo>
                        <a:pt x="157" y="5"/>
                      </a:lnTo>
                      <a:lnTo>
                        <a:pt x="120" y="8"/>
                      </a:lnTo>
                      <a:lnTo>
                        <a:pt x="86" y="14"/>
                      </a:lnTo>
                      <a:lnTo>
                        <a:pt x="56" y="22"/>
                      </a:lnTo>
                      <a:lnTo>
                        <a:pt x="30" y="30"/>
                      </a:lnTo>
                      <a:lnTo>
                        <a:pt x="12" y="42"/>
                      </a:lnTo>
                      <a:close/>
                    </a:path>
                  </a:pathLst>
                </a:custGeom>
                <a:solidFill>
                  <a:srgbClr val="006DC9"/>
                </a:solidFill>
                <a:ln w="9525">
                  <a:noFill/>
                  <a:round/>
                  <a:headEnd/>
                  <a:tailEnd/>
                </a:ln>
              </p:spPr>
              <p:txBody>
                <a:bodyPr/>
                <a:lstStyle/>
                <a:p>
                  <a:endParaRPr lang="en-US"/>
                </a:p>
              </p:txBody>
            </p:sp>
            <p:sp>
              <p:nvSpPr>
                <p:cNvPr id="1093" name="Freeform 15"/>
                <p:cNvSpPr>
                  <a:spLocks/>
                </p:cNvSpPr>
                <p:nvPr/>
              </p:nvSpPr>
              <p:spPr bwMode="auto">
                <a:xfrm>
                  <a:off x="2376" y="3040"/>
                  <a:ext cx="594" cy="106"/>
                </a:xfrm>
                <a:custGeom>
                  <a:avLst/>
                  <a:gdLst>
                    <a:gd name="T0" fmla="*/ 46 w 594"/>
                    <a:gd name="T1" fmla="*/ 11 h 106"/>
                    <a:gd name="T2" fmla="*/ 29 w 594"/>
                    <a:gd name="T3" fmla="*/ 28 h 106"/>
                    <a:gd name="T4" fmla="*/ 12 w 594"/>
                    <a:gd name="T5" fmla="*/ 48 h 106"/>
                    <a:gd name="T6" fmla="*/ 2 w 594"/>
                    <a:gd name="T7" fmla="*/ 64 h 106"/>
                    <a:gd name="T8" fmla="*/ 2 w 594"/>
                    <a:gd name="T9" fmla="*/ 86 h 106"/>
                    <a:gd name="T10" fmla="*/ 19 w 594"/>
                    <a:gd name="T11" fmla="*/ 101 h 106"/>
                    <a:gd name="T12" fmla="*/ 42 w 594"/>
                    <a:gd name="T13" fmla="*/ 106 h 106"/>
                    <a:gd name="T14" fmla="*/ 68 w 594"/>
                    <a:gd name="T15" fmla="*/ 104 h 106"/>
                    <a:gd name="T16" fmla="*/ 110 w 594"/>
                    <a:gd name="T17" fmla="*/ 99 h 106"/>
                    <a:gd name="T18" fmla="*/ 176 w 594"/>
                    <a:gd name="T19" fmla="*/ 89 h 106"/>
                    <a:gd name="T20" fmla="*/ 241 w 594"/>
                    <a:gd name="T21" fmla="*/ 79 h 106"/>
                    <a:gd name="T22" fmla="*/ 307 w 594"/>
                    <a:gd name="T23" fmla="*/ 69 h 106"/>
                    <a:gd name="T24" fmla="*/ 370 w 594"/>
                    <a:gd name="T25" fmla="*/ 60 h 106"/>
                    <a:gd name="T26" fmla="*/ 429 w 594"/>
                    <a:gd name="T27" fmla="*/ 55 h 106"/>
                    <a:gd name="T28" fmla="*/ 488 w 594"/>
                    <a:gd name="T29" fmla="*/ 52 h 106"/>
                    <a:gd name="T30" fmla="*/ 547 w 594"/>
                    <a:gd name="T31" fmla="*/ 48 h 106"/>
                    <a:gd name="T32" fmla="*/ 584 w 594"/>
                    <a:gd name="T33" fmla="*/ 43 h 106"/>
                    <a:gd name="T34" fmla="*/ 592 w 594"/>
                    <a:gd name="T35" fmla="*/ 37 h 106"/>
                    <a:gd name="T36" fmla="*/ 592 w 594"/>
                    <a:gd name="T37" fmla="*/ 25 h 106"/>
                    <a:gd name="T38" fmla="*/ 586 w 594"/>
                    <a:gd name="T39" fmla="*/ 16 h 106"/>
                    <a:gd name="T40" fmla="*/ 543 w 594"/>
                    <a:gd name="T41" fmla="*/ 15 h 106"/>
                    <a:gd name="T42" fmla="*/ 462 w 594"/>
                    <a:gd name="T43" fmla="*/ 16 h 106"/>
                    <a:gd name="T44" fmla="*/ 373 w 594"/>
                    <a:gd name="T45" fmla="*/ 23 h 106"/>
                    <a:gd name="T46" fmla="*/ 284 w 594"/>
                    <a:gd name="T47" fmla="*/ 32 h 106"/>
                    <a:gd name="T48" fmla="*/ 201 w 594"/>
                    <a:gd name="T49" fmla="*/ 42 h 106"/>
                    <a:gd name="T50" fmla="*/ 128 w 594"/>
                    <a:gd name="T51" fmla="*/ 50 h 106"/>
                    <a:gd name="T52" fmla="*/ 73 w 594"/>
                    <a:gd name="T53" fmla="*/ 59 h 106"/>
                    <a:gd name="T54" fmla="*/ 42 w 594"/>
                    <a:gd name="T55" fmla="*/ 64 h 106"/>
                    <a:gd name="T56" fmla="*/ 44 w 594"/>
                    <a:gd name="T57" fmla="*/ 53 h 106"/>
                    <a:gd name="T58" fmla="*/ 56 w 594"/>
                    <a:gd name="T59" fmla="*/ 33 h 106"/>
                    <a:gd name="T60" fmla="*/ 71 w 594"/>
                    <a:gd name="T61" fmla="*/ 13 h 106"/>
                    <a:gd name="T62" fmla="*/ 66 w 594"/>
                    <a:gd name="T63" fmla="*/ 0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4"/>
                    <a:gd name="T97" fmla="*/ 0 h 106"/>
                    <a:gd name="T98" fmla="*/ 594 w 594"/>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4" h="106">
                      <a:moveTo>
                        <a:pt x="54" y="5"/>
                      </a:moveTo>
                      <a:lnTo>
                        <a:pt x="46" y="11"/>
                      </a:lnTo>
                      <a:lnTo>
                        <a:pt x="37" y="20"/>
                      </a:lnTo>
                      <a:lnTo>
                        <a:pt x="29" y="28"/>
                      </a:lnTo>
                      <a:lnTo>
                        <a:pt x="20" y="38"/>
                      </a:lnTo>
                      <a:lnTo>
                        <a:pt x="12" y="48"/>
                      </a:lnTo>
                      <a:lnTo>
                        <a:pt x="5" y="57"/>
                      </a:lnTo>
                      <a:lnTo>
                        <a:pt x="2" y="64"/>
                      </a:lnTo>
                      <a:lnTo>
                        <a:pt x="0" y="70"/>
                      </a:lnTo>
                      <a:lnTo>
                        <a:pt x="2" y="86"/>
                      </a:lnTo>
                      <a:lnTo>
                        <a:pt x="8" y="94"/>
                      </a:lnTo>
                      <a:lnTo>
                        <a:pt x="19" y="101"/>
                      </a:lnTo>
                      <a:lnTo>
                        <a:pt x="30" y="104"/>
                      </a:lnTo>
                      <a:lnTo>
                        <a:pt x="42" y="106"/>
                      </a:lnTo>
                      <a:lnTo>
                        <a:pt x="56" y="104"/>
                      </a:lnTo>
                      <a:lnTo>
                        <a:pt x="68" y="104"/>
                      </a:lnTo>
                      <a:lnTo>
                        <a:pt x="78" y="102"/>
                      </a:lnTo>
                      <a:lnTo>
                        <a:pt x="110" y="99"/>
                      </a:lnTo>
                      <a:lnTo>
                        <a:pt x="143" y="94"/>
                      </a:lnTo>
                      <a:lnTo>
                        <a:pt x="176" y="89"/>
                      </a:lnTo>
                      <a:lnTo>
                        <a:pt x="209" y="84"/>
                      </a:lnTo>
                      <a:lnTo>
                        <a:pt x="241" y="79"/>
                      </a:lnTo>
                      <a:lnTo>
                        <a:pt x="273" y="74"/>
                      </a:lnTo>
                      <a:lnTo>
                        <a:pt x="307" y="69"/>
                      </a:lnTo>
                      <a:lnTo>
                        <a:pt x="339" y="64"/>
                      </a:lnTo>
                      <a:lnTo>
                        <a:pt x="370" y="60"/>
                      </a:lnTo>
                      <a:lnTo>
                        <a:pt x="398" y="57"/>
                      </a:lnTo>
                      <a:lnTo>
                        <a:pt x="429" y="55"/>
                      </a:lnTo>
                      <a:lnTo>
                        <a:pt x="459" y="53"/>
                      </a:lnTo>
                      <a:lnTo>
                        <a:pt x="488" y="52"/>
                      </a:lnTo>
                      <a:lnTo>
                        <a:pt x="518" y="50"/>
                      </a:lnTo>
                      <a:lnTo>
                        <a:pt x="547" y="48"/>
                      </a:lnTo>
                      <a:lnTo>
                        <a:pt x="577" y="45"/>
                      </a:lnTo>
                      <a:lnTo>
                        <a:pt x="584" y="43"/>
                      </a:lnTo>
                      <a:lnTo>
                        <a:pt x="589" y="40"/>
                      </a:lnTo>
                      <a:lnTo>
                        <a:pt x="592" y="37"/>
                      </a:lnTo>
                      <a:lnTo>
                        <a:pt x="594" y="32"/>
                      </a:lnTo>
                      <a:lnTo>
                        <a:pt x="592" y="25"/>
                      </a:lnTo>
                      <a:lnTo>
                        <a:pt x="589" y="20"/>
                      </a:lnTo>
                      <a:lnTo>
                        <a:pt x="586" y="16"/>
                      </a:lnTo>
                      <a:lnTo>
                        <a:pt x="579" y="15"/>
                      </a:lnTo>
                      <a:lnTo>
                        <a:pt x="543" y="15"/>
                      </a:lnTo>
                      <a:lnTo>
                        <a:pt x="505" y="15"/>
                      </a:lnTo>
                      <a:lnTo>
                        <a:pt x="462" y="16"/>
                      </a:lnTo>
                      <a:lnTo>
                        <a:pt x="419" y="20"/>
                      </a:lnTo>
                      <a:lnTo>
                        <a:pt x="373" y="23"/>
                      </a:lnTo>
                      <a:lnTo>
                        <a:pt x="329" y="27"/>
                      </a:lnTo>
                      <a:lnTo>
                        <a:pt x="284" y="32"/>
                      </a:lnTo>
                      <a:lnTo>
                        <a:pt x="241" y="37"/>
                      </a:lnTo>
                      <a:lnTo>
                        <a:pt x="201" y="42"/>
                      </a:lnTo>
                      <a:lnTo>
                        <a:pt x="162" y="47"/>
                      </a:lnTo>
                      <a:lnTo>
                        <a:pt x="128" y="50"/>
                      </a:lnTo>
                      <a:lnTo>
                        <a:pt x="98" y="55"/>
                      </a:lnTo>
                      <a:lnTo>
                        <a:pt x="73" y="59"/>
                      </a:lnTo>
                      <a:lnTo>
                        <a:pt x="54" y="62"/>
                      </a:lnTo>
                      <a:lnTo>
                        <a:pt x="42" y="64"/>
                      </a:lnTo>
                      <a:lnTo>
                        <a:pt x="39" y="64"/>
                      </a:lnTo>
                      <a:lnTo>
                        <a:pt x="44" y="53"/>
                      </a:lnTo>
                      <a:lnTo>
                        <a:pt x="51" y="43"/>
                      </a:lnTo>
                      <a:lnTo>
                        <a:pt x="56" y="33"/>
                      </a:lnTo>
                      <a:lnTo>
                        <a:pt x="64" y="23"/>
                      </a:lnTo>
                      <a:lnTo>
                        <a:pt x="71" y="13"/>
                      </a:lnTo>
                      <a:lnTo>
                        <a:pt x="71" y="3"/>
                      </a:lnTo>
                      <a:lnTo>
                        <a:pt x="66" y="0"/>
                      </a:lnTo>
                      <a:lnTo>
                        <a:pt x="54" y="5"/>
                      </a:lnTo>
                      <a:close/>
                    </a:path>
                  </a:pathLst>
                </a:custGeom>
                <a:solidFill>
                  <a:srgbClr val="FFFFFF"/>
                </a:solidFill>
                <a:ln w="9525">
                  <a:noFill/>
                  <a:round/>
                  <a:headEnd/>
                  <a:tailEnd/>
                </a:ln>
              </p:spPr>
              <p:txBody>
                <a:bodyPr/>
                <a:lstStyle/>
                <a:p>
                  <a:endParaRPr lang="en-US"/>
                </a:p>
              </p:txBody>
            </p:sp>
            <p:sp>
              <p:nvSpPr>
                <p:cNvPr id="1094" name="Freeform 16"/>
                <p:cNvSpPr>
                  <a:spLocks/>
                </p:cNvSpPr>
                <p:nvPr/>
              </p:nvSpPr>
              <p:spPr bwMode="auto">
                <a:xfrm>
                  <a:off x="2422" y="2765"/>
                  <a:ext cx="103" cy="72"/>
                </a:xfrm>
                <a:custGeom>
                  <a:avLst/>
                  <a:gdLst>
                    <a:gd name="T0" fmla="*/ 87 w 103"/>
                    <a:gd name="T1" fmla="*/ 71 h 72"/>
                    <a:gd name="T2" fmla="*/ 92 w 103"/>
                    <a:gd name="T3" fmla="*/ 72 h 72"/>
                    <a:gd name="T4" fmla="*/ 97 w 103"/>
                    <a:gd name="T5" fmla="*/ 71 h 72"/>
                    <a:gd name="T6" fmla="*/ 101 w 103"/>
                    <a:gd name="T7" fmla="*/ 69 h 72"/>
                    <a:gd name="T8" fmla="*/ 103 w 103"/>
                    <a:gd name="T9" fmla="*/ 64 h 72"/>
                    <a:gd name="T10" fmla="*/ 103 w 103"/>
                    <a:gd name="T11" fmla="*/ 61 h 72"/>
                    <a:gd name="T12" fmla="*/ 103 w 103"/>
                    <a:gd name="T13" fmla="*/ 56 h 72"/>
                    <a:gd name="T14" fmla="*/ 99 w 103"/>
                    <a:gd name="T15" fmla="*/ 52 h 72"/>
                    <a:gd name="T16" fmla="*/ 96 w 103"/>
                    <a:gd name="T17" fmla="*/ 50 h 72"/>
                    <a:gd name="T18" fmla="*/ 82 w 103"/>
                    <a:gd name="T19" fmla="*/ 44 h 72"/>
                    <a:gd name="T20" fmla="*/ 69 w 103"/>
                    <a:gd name="T21" fmla="*/ 34 h 72"/>
                    <a:gd name="T22" fmla="*/ 54 w 103"/>
                    <a:gd name="T23" fmla="*/ 25 h 72"/>
                    <a:gd name="T24" fmla="*/ 40 w 103"/>
                    <a:gd name="T25" fmla="*/ 15 h 72"/>
                    <a:gd name="T26" fmla="*/ 27 w 103"/>
                    <a:gd name="T27" fmla="*/ 7 h 72"/>
                    <a:gd name="T28" fmla="*/ 15 w 103"/>
                    <a:gd name="T29" fmla="*/ 2 h 72"/>
                    <a:gd name="T30" fmla="*/ 5 w 103"/>
                    <a:gd name="T31" fmla="*/ 0 h 72"/>
                    <a:gd name="T32" fmla="*/ 0 w 103"/>
                    <a:gd name="T33" fmla="*/ 2 h 72"/>
                    <a:gd name="T34" fmla="*/ 0 w 103"/>
                    <a:gd name="T35" fmla="*/ 7 h 72"/>
                    <a:gd name="T36" fmla="*/ 5 w 103"/>
                    <a:gd name="T37" fmla="*/ 15 h 72"/>
                    <a:gd name="T38" fmla="*/ 15 w 103"/>
                    <a:gd name="T39" fmla="*/ 24 h 72"/>
                    <a:gd name="T40" fmla="*/ 28 w 103"/>
                    <a:gd name="T41" fmla="*/ 34 h 72"/>
                    <a:gd name="T42" fmla="*/ 43 w 103"/>
                    <a:gd name="T43" fmla="*/ 44 h 72"/>
                    <a:gd name="T44" fmla="*/ 59 w 103"/>
                    <a:gd name="T45" fmla="*/ 54 h 72"/>
                    <a:gd name="T46" fmla="*/ 74 w 103"/>
                    <a:gd name="T47" fmla="*/ 64 h 72"/>
                    <a:gd name="T48" fmla="*/ 87 w 103"/>
                    <a:gd name="T49" fmla="*/ 71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72"/>
                    <a:gd name="T77" fmla="*/ 103 w 103"/>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72">
                      <a:moveTo>
                        <a:pt x="87" y="71"/>
                      </a:moveTo>
                      <a:lnTo>
                        <a:pt x="92" y="72"/>
                      </a:lnTo>
                      <a:lnTo>
                        <a:pt x="97" y="71"/>
                      </a:lnTo>
                      <a:lnTo>
                        <a:pt x="101" y="69"/>
                      </a:lnTo>
                      <a:lnTo>
                        <a:pt x="103" y="64"/>
                      </a:lnTo>
                      <a:lnTo>
                        <a:pt x="103" y="61"/>
                      </a:lnTo>
                      <a:lnTo>
                        <a:pt x="103" y="56"/>
                      </a:lnTo>
                      <a:lnTo>
                        <a:pt x="99" y="52"/>
                      </a:lnTo>
                      <a:lnTo>
                        <a:pt x="96" y="50"/>
                      </a:lnTo>
                      <a:lnTo>
                        <a:pt x="82" y="44"/>
                      </a:lnTo>
                      <a:lnTo>
                        <a:pt x="69" y="34"/>
                      </a:lnTo>
                      <a:lnTo>
                        <a:pt x="54" y="25"/>
                      </a:lnTo>
                      <a:lnTo>
                        <a:pt x="40" y="15"/>
                      </a:lnTo>
                      <a:lnTo>
                        <a:pt x="27" y="7"/>
                      </a:lnTo>
                      <a:lnTo>
                        <a:pt x="15" y="2"/>
                      </a:lnTo>
                      <a:lnTo>
                        <a:pt x="5" y="0"/>
                      </a:lnTo>
                      <a:lnTo>
                        <a:pt x="0" y="2"/>
                      </a:lnTo>
                      <a:lnTo>
                        <a:pt x="0" y="7"/>
                      </a:lnTo>
                      <a:lnTo>
                        <a:pt x="5" y="15"/>
                      </a:lnTo>
                      <a:lnTo>
                        <a:pt x="15" y="24"/>
                      </a:lnTo>
                      <a:lnTo>
                        <a:pt x="28" y="34"/>
                      </a:lnTo>
                      <a:lnTo>
                        <a:pt x="43" y="44"/>
                      </a:lnTo>
                      <a:lnTo>
                        <a:pt x="59" y="54"/>
                      </a:lnTo>
                      <a:lnTo>
                        <a:pt x="74" y="64"/>
                      </a:lnTo>
                      <a:lnTo>
                        <a:pt x="87" y="71"/>
                      </a:lnTo>
                      <a:close/>
                    </a:path>
                  </a:pathLst>
                </a:custGeom>
                <a:solidFill>
                  <a:srgbClr val="FFFFFF"/>
                </a:solidFill>
                <a:ln w="9525">
                  <a:noFill/>
                  <a:round/>
                  <a:headEnd/>
                  <a:tailEnd/>
                </a:ln>
              </p:spPr>
              <p:txBody>
                <a:bodyPr/>
                <a:lstStyle/>
                <a:p>
                  <a:endParaRPr lang="en-US"/>
                </a:p>
              </p:txBody>
            </p:sp>
            <p:sp>
              <p:nvSpPr>
                <p:cNvPr id="1095" name="Freeform 17"/>
                <p:cNvSpPr>
                  <a:spLocks/>
                </p:cNvSpPr>
                <p:nvPr/>
              </p:nvSpPr>
              <p:spPr bwMode="auto">
                <a:xfrm>
                  <a:off x="2482" y="2746"/>
                  <a:ext cx="112" cy="75"/>
                </a:xfrm>
                <a:custGeom>
                  <a:avLst/>
                  <a:gdLst>
                    <a:gd name="T0" fmla="*/ 98 w 112"/>
                    <a:gd name="T1" fmla="*/ 73 h 75"/>
                    <a:gd name="T2" fmla="*/ 102 w 112"/>
                    <a:gd name="T3" fmla="*/ 75 h 75"/>
                    <a:gd name="T4" fmla="*/ 105 w 112"/>
                    <a:gd name="T5" fmla="*/ 75 h 75"/>
                    <a:gd name="T6" fmla="*/ 108 w 112"/>
                    <a:gd name="T7" fmla="*/ 73 h 75"/>
                    <a:gd name="T8" fmla="*/ 110 w 112"/>
                    <a:gd name="T9" fmla="*/ 69 h 75"/>
                    <a:gd name="T10" fmla="*/ 112 w 112"/>
                    <a:gd name="T11" fmla="*/ 66 h 75"/>
                    <a:gd name="T12" fmla="*/ 112 w 112"/>
                    <a:gd name="T13" fmla="*/ 61 h 75"/>
                    <a:gd name="T14" fmla="*/ 110 w 112"/>
                    <a:gd name="T15" fmla="*/ 58 h 75"/>
                    <a:gd name="T16" fmla="*/ 107 w 112"/>
                    <a:gd name="T17" fmla="*/ 56 h 75"/>
                    <a:gd name="T18" fmla="*/ 93 w 112"/>
                    <a:gd name="T19" fmla="*/ 48 h 75"/>
                    <a:gd name="T20" fmla="*/ 76 w 112"/>
                    <a:gd name="T21" fmla="*/ 37 h 75"/>
                    <a:gd name="T22" fmla="*/ 61 w 112"/>
                    <a:gd name="T23" fmla="*/ 26 h 75"/>
                    <a:gd name="T24" fmla="*/ 44 w 112"/>
                    <a:gd name="T25" fmla="*/ 16 h 75"/>
                    <a:gd name="T26" fmla="*/ 29 w 112"/>
                    <a:gd name="T27" fmla="*/ 9 h 75"/>
                    <a:gd name="T28" fmla="*/ 16 w 112"/>
                    <a:gd name="T29" fmla="*/ 2 h 75"/>
                    <a:gd name="T30" fmla="*/ 5 w 112"/>
                    <a:gd name="T31" fmla="*/ 0 h 75"/>
                    <a:gd name="T32" fmla="*/ 0 w 112"/>
                    <a:gd name="T33" fmla="*/ 2 h 75"/>
                    <a:gd name="T34" fmla="*/ 0 w 112"/>
                    <a:gd name="T35" fmla="*/ 7 h 75"/>
                    <a:gd name="T36" fmla="*/ 7 w 112"/>
                    <a:gd name="T37" fmla="*/ 16 h 75"/>
                    <a:gd name="T38" fmla="*/ 17 w 112"/>
                    <a:gd name="T39" fmla="*/ 26 h 75"/>
                    <a:gd name="T40" fmla="*/ 32 w 112"/>
                    <a:gd name="T41" fmla="*/ 36 h 75"/>
                    <a:gd name="T42" fmla="*/ 48 w 112"/>
                    <a:gd name="T43" fmla="*/ 46 h 75"/>
                    <a:gd name="T44" fmla="*/ 66 w 112"/>
                    <a:gd name="T45" fmla="*/ 56 h 75"/>
                    <a:gd name="T46" fmla="*/ 83 w 112"/>
                    <a:gd name="T47" fmla="*/ 66 h 75"/>
                    <a:gd name="T48" fmla="*/ 98 w 112"/>
                    <a:gd name="T49" fmla="*/ 73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75"/>
                    <a:gd name="T77" fmla="*/ 112 w 112"/>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75">
                      <a:moveTo>
                        <a:pt x="98" y="73"/>
                      </a:moveTo>
                      <a:lnTo>
                        <a:pt x="102" y="75"/>
                      </a:lnTo>
                      <a:lnTo>
                        <a:pt x="105" y="75"/>
                      </a:lnTo>
                      <a:lnTo>
                        <a:pt x="108" y="73"/>
                      </a:lnTo>
                      <a:lnTo>
                        <a:pt x="110" y="69"/>
                      </a:lnTo>
                      <a:lnTo>
                        <a:pt x="112" y="66"/>
                      </a:lnTo>
                      <a:lnTo>
                        <a:pt x="112" y="61"/>
                      </a:lnTo>
                      <a:lnTo>
                        <a:pt x="110" y="58"/>
                      </a:lnTo>
                      <a:lnTo>
                        <a:pt x="107" y="56"/>
                      </a:lnTo>
                      <a:lnTo>
                        <a:pt x="93" y="48"/>
                      </a:lnTo>
                      <a:lnTo>
                        <a:pt x="76" y="37"/>
                      </a:lnTo>
                      <a:lnTo>
                        <a:pt x="61" y="26"/>
                      </a:lnTo>
                      <a:lnTo>
                        <a:pt x="44" y="16"/>
                      </a:lnTo>
                      <a:lnTo>
                        <a:pt x="29" y="9"/>
                      </a:lnTo>
                      <a:lnTo>
                        <a:pt x="16" y="2"/>
                      </a:lnTo>
                      <a:lnTo>
                        <a:pt x="5" y="0"/>
                      </a:lnTo>
                      <a:lnTo>
                        <a:pt x="0" y="2"/>
                      </a:lnTo>
                      <a:lnTo>
                        <a:pt x="0" y="7"/>
                      </a:lnTo>
                      <a:lnTo>
                        <a:pt x="7" y="16"/>
                      </a:lnTo>
                      <a:lnTo>
                        <a:pt x="17" y="26"/>
                      </a:lnTo>
                      <a:lnTo>
                        <a:pt x="32" y="36"/>
                      </a:lnTo>
                      <a:lnTo>
                        <a:pt x="48" y="46"/>
                      </a:lnTo>
                      <a:lnTo>
                        <a:pt x="66" y="56"/>
                      </a:lnTo>
                      <a:lnTo>
                        <a:pt x="83" y="66"/>
                      </a:lnTo>
                      <a:lnTo>
                        <a:pt x="98" y="73"/>
                      </a:lnTo>
                      <a:close/>
                    </a:path>
                  </a:pathLst>
                </a:custGeom>
                <a:solidFill>
                  <a:srgbClr val="FFFFFF"/>
                </a:solidFill>
                <a:ln w="9525">
                  <a:noFill/>
                  <a:round/>
                  <a:headEnd/>
                  <a:tailEnd/>
                </a:ln>
              </p:spPr>
              <p:txBody>
                <a:bodyPr/>
                <a:lstStyle/>
                <a:p>
                  <a:endParaRPr lang="en-US"/>
                </a:p>
              </p:txBody>
            </p:sp>
            <p:sp>
              <p:nvSpPr>
                <p:cNvPr id="1096" name="Freeform 18"/>
                <p:cNvSpPr>
                  <a:spLocks/>
                </p:cNvSpPr>
                <p:nvPr/>
              </p:nvSpPr>
              <p:spPr bwMode="auto">
                <a:xfrm>
                  <a:off x="2484" y="2642"/>
                  <a:ext cx="238" cy="199"/>
                </a:xfrm>
                <a:custGeom>
                  <a:avLst/>
                  <a:gdLst>
                    <a:gd name="T0" fmla="*/ 219 w 238"/>
                    <a:gd name="T1" fmla="*/ 194 h 199"/>
                    <a:gd name="T2" fmla="*/ 223 w 238"/>
                    <a:gd name="T3" fmla="*/ 197 h 199"/>
                    <a:gd name="T4" fmla="*/ 226 w 238"/>
                    <a:gd name="T5" fmla="*/ 199 h 199"/>
                    <a:gd name="T6" fmla="*/ 230 w 238"/>
                    <a:gd name="T7" fmla="*/ 199 h 199"/>
                    <a:gd name="T8" fmla="*/ 233 w 238"/>
                    <a:gd name="T9" fmla="*/ 197 h 199"/>
                    <a:gd name="T10" fmla="*/ 236 w 238"/>
                    <a:gd name="T11" fmla="*/ 194 h 199"/>
                    <a:gd name="T12" fmla="*/ 238 w 238"/>
                    <a:gd name="T13" fmla="*/ 190 h 199"/>
                    <a:gd name="T14" fmla="*/ 238 w 238"/>
                    <a:gd name="T15" fmla="*/ 185 h 199"/>
                    <a:gd name="T16" fmla="*/ 236 w 238"/>
                    <a:gd name="T17" fmla="*/ 182 h 199"/>
                    <a:gd name="T18" fmla="*/ 231 w 238"/>
                    <a:gd name="T19" fmla="*/ 170 h 199"/>
                    <a:gd name="T20" fmla="*/ 225 w 238"/>
                    <a:gd name="T21" fmla="*/ 160 h 199"/>
                    <a:gd name="T22" fmla="*/ 216 w 238"/>
                    <a:gd name="T23" fmla="*/ 150 h 199"/>
                    <a:gd name="T24" fmla="*/ 206 w 238"/>
                    <a:gd name="T25" fmla="*/ 141 h 199"/>
                    <a:gd name="T26" fmla="*/ 177 w 238"/>
                    <a:gd name="T27" fmla="*/ 121 h 199"/>
                    <a:gd name="T28" fmla="*/ 147 w 238"/>
                    <a:gd name="T29" fmla="*/ 98 h 199"/>
                    <a:gd name="T30" fmla="*/ 113 w 238"/>
                    <a:gd name="T31" fmla="*/ 72 h 199"/>
                    <a:gd name="T32" fmla="*/ 81 w 238"/>
                    <a:gd name="T33" fmla="*/ 49 h 199"/>
                    <a:gd name="T34" fmla="*/ 52 w 238"/>
                    <a:gd name="T35" fmla="*/ 27 h 199"/>
                    <a:gd name="T36" fmla="*/ 27 w 238"/>
                    <a:gd name="T37" fmla="*/ 12 h 199"/>
                    <a:gd name="T38" fmla="*/ 10 w 238"/>
                    <a:gd name="T39" fmla="*/ 2 h 199"/>
                    <a:gd name="T40" fmla="*/ 0 w 238"/>
                    <a:gd name="T41" fmla="*/ 0 h 199"/>
                    <a:gd name="T42" fmla="*/ 3 w 238"/>
                    <a:gd name="T43" fmla="*/ 8 h 199"/>
                    <a:gd name="T44" fmla="*/ 20 w 238"/>
                    <a:gd name="T45" fmla="*/ 25 h 199"/>
                    <a:gd name="T46" fmla="*/ 46 w 238"/>
                    <a:gd name="T47" fmla="*/ 47 h 199"/>
                    <a:gd name="T48" fmla="*/ 79 w 238"/>
                    <a:gd name="T49" fmla="*/ 74 h 199"/>
                    <a:gd name="T50" fmla="*/ 117 w 238"/>
                    <a:gd name="T51" fmla="*/ 104 h 199"/>
                    <a:gd name="T52" fmla="*/ 154 w 238"/>
                    <a:gd name="T53" fmla="*/ 136 h 199"/>
                    <a:gd name="T54" fmla="*/ 189 w 238"/>
                    <a:gd name="T55" fmla="*/ 167 h 199"/>
                    <a:gd name="T56" fmla="*/ 219 w 238"/>
                    <a:gd name="T57" fmla="*/ 194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199"/>
                    <a:gd name="T89" fmla="*/ 238 w 238"/>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199">
                      <a:moveTo>
                        <a:pt x="219" y="194"/>
                      </a:moveTo>
                      <a:lnTo>
                        <a:pt x="223" y="197"/>
                      </a:lnTo>
                      <a:lnTo>
                        <a:pt x="226" y="199"/>
                      </a:lnTo>
                      <a:lnTo>
                        <a:pt x="230" y="199"/>
                      </a:lnTo>
                      <a:lnTo>
                        <a:pt x="233" y="197"/>
                      </a:lnTo>
                      <a:lnTo>
                        <a:pt x="236" y="194"/>
                      </a:lnTo>
                      <a:lnTo>
                        <a:pt x="238" y="190"/>
                      </a:lnTo>
                      <a:lnTo>
                        <a:pt x="238" y="185"/>
                      </a:lnTo>
                      <a:lnTo>
                        <a:pt x="236" y="182"/>
                      </a:lnTo>
                      <a:lnTo>
                        <a:pt x="231" y="170"/>
                      </a:lnTo>
                      <a:lnTo>
                        <a:pt x="225" y="160"/>
                      </a:lnTo>
                      <a:lnTo>
                        <a:pt x="216" y="150"/>
                      </a:lnTo>
                      <a:lnTo>
                        <a:pt x="206" y="141"/>
                      </a:lnTo>
                      <a:lnTo>
                        <a:pt x="177" y="121"/>
                      </a:lnTo>
                      <a:lnTo>
                        <a:pt x="147" y="98"/>
                      </a:lnTo>
                      <a:lnTo>
                        <a:pt x="113" y="72"/>
                      </a:lnTo>
                      <a:lnTo>
                        <a:pt x="81" y="49"/>
                      </a:lnTo>
                      <a:lnTo>
                        <a:pt x="52" y="27"/>
                      </a:lnTo>
                      <a:lnTo>
                        <a:pt x="27" y="12"/>
                      </a:lnTo>
                      <a:lnTo>
                        <a:pt x="10" y="2"/>
                      </a:lnTo>
                      <a:lnTo>
                        <a:pt x="0" y="0"/>
                      </a:lnTo>
                      <a:lnTo>
                        <a:pt x="3" y="8"/>
                      </a:lnTo>
                      <a:lnTo>
                        <a:pt x="20" y="25"/>
                      </a:lnTo>
                      <a:lnTo>
                        <a:pt x="46" y="47"/>
                      </a:lnTo>
                      <a:lnTo>
                        <a:pt x="79" y="74"/>
                      </a:lnTo>
                      <a:lnTo>
                        <a:pt x="117" y="104"/>
                      </a:lnTo>
                      <a:lnTo>
                        <a:pt x="154" y="136"/>
                      </a:lnTo>
                      <a:lnTo>
                        <a:pt x="189" y="167"/>
                      </a:lnTo>
                      <a:lnTo>
                        <a:pt x="219" y="194"/>
                      </a:lnTo>
                      <a:close/>
                    </a:path>
                  </a:pathLst>
                </a:custGeom>
                <a:solidFill>
                  <a:srgbClr val="FFFFFF"/>
                </a:solidFill>
                <a:ln w="9525">
                  <a:noFill/>
                  <a:round/>
                  <a:headEnd/>
                  <a:tailEnd/>
                </a:ln>
              </p:spPr>
              <p:txBody>
                <a:bodyPr/>
                <a:lstStyle/>
                <a:p>
                  <a:endParaRPr lang="en-US"/>
                </a:p>
              </p:txBody>
            </p:sp>
            <p:sp>
              <p:nvSpPr>
                <p:cNvPr id="1097" name="Freeform 19"/>
                <p:cNvSpPr>
                  <a:spLocks/>
                </p:cNvSpPr>
                <p:nvPr/>
              </p:nvSpPr>
              <p:spPr bwMode="auto">
                <a:xfrm>
                  <a:off x="2415" y="3011"/>
                  <a:ext cx="592" cy="103"/>
                </a:xfrm>
                <a:custGeom>
                  <a:avLst/>
                  <a:gdLst>
                    <a:gd name="T0" fmla="*/ 47 w 592"/>
                    <a:gd name="T1" fmla="*/ 5 h 103"/>
                    <a:gd name="T2" fmla="*/ 30 w 592"/>
                    <a:gd name="T3" fmla="*/ 22 h 103"/>
                    <a:gd name="T4" fmla="*/ 13 w 592"/>
                    <a:gd name="T5" fmla="*/ 42 h 103"/>
                    <a:gd name="T6" fmla="*/ 2 w 592"/>
                    <a:gd name="T7" fmla="*/ 61 h 103"/>
                    <a:gd name="T8" fmla="*/ 2 w 592"/>
                    <a:gd name="T9" fmla="*/ 82 h 103"/>
                    <a:gd name="T10" fmla="*/ 18 w 592"/>
                    <a:gd name="T11" fmla="*/ 99 h 103"/>
                    <a:gd name="T12" fmla="*/ 42 w 592"/>
                    <a:gd name="T13" fmla="*/ 103 h 103"/>
                    <a:gd name="T14" fmla="*/ 67 w 592"/>
                    <a:gd name="T15" fmla="*/ 101 h 103"/>
                    <a:gd name="T16" fmla="*/ 110 w 592"/>
                    <a:gd name="T17" fmla="*/ 96 h 103"/>
                    <a:gd name="T18" fmla="*/ 175 w 592"/>
                    <a:gd name="T19" fmla="*/ 86 h 103"/>
                    <a:gd name="T20" fmla="*/ 241 w 592"/>
                    <a:gd name="T21" fmla="*/ 76 h 103"/>
                    <a:gd name="T22" fmla="*/ 307 w 592"/>
                    <a:gd name="T23" fmla="*/ 66 h 103"/>
                    <a:gd name="T24" fmla="*/ 369 w 592"/>
                    <a:gd name="T25" fmla="*/ 59 h 103"/>
                    <a:gd name="T26" fmla="*/ 429 w 592"/>
                    <a:gd name="T27" fmla="*/ 54 h 103"/>
                    <a:gd name="T28" fmla="*/ 488 w 592"/>
                    <a:gd name="T29" fmla="*/ 49 h 103"/>
                    <a:gd name="T30" fmla="*/ 547 w 592"/>
                    <a:gd name="T31" fmla="*/ 45 h 103"/>
                    <a:gd name="T32" fmla="*/ 584 w 592"/>
                    <a:gd name="T33" fmla="*/ 40 h 103"/>
                    <a:gd name="T34" fmla="*/ 591 w 592"/>
                    <a:gd name="T35" fmla="*/ 34 h 103"/>
                    <a:gd name="T36" fmla="*/ 591 w 592"/>
                    <a:gd name="T37" fmla="*/ 22 h 103"/>
                    <a:gd name="T38" fmla="*/ 584 w 592"/>
                    <a:gd name="T39" fmla="*/ 15 h 103"/>
                    <a:gd name="T40" fmla="*/ 545 w 592"/>
                    <a:gd name="T41" fmla="*/ 12 h 103"/>
                    <a:gd name="T42" fmla="*/ 477 w 592"/>
                    <a:gd name="T43" fmla="*/ 13 h 103"/>
                    <a:gd name="T44" fmla="*/ 410 w 592"/>
                    <a:gd name="T45" fmla="*/ 18 h 103"/>
                    <a:gd name="T46" fmla="*/ 342 w 592"/>
                    <a:gd name="T47" fmla="*/ 27 h 103"/>
                    <a:gd name="T48" fmla="*/ 275 w 592"/>
                    <a:gd name="T49" fmla="*/ 35 h 103"/>
                    <a:gd name="T50" fmla="*/ 209 w 592"/>
                    <a:gd name="T51" fmla="*/ 45 h 103"/>
                    <a:gd name="T52" fmla="*/ 142 w 592"/>
                    <a:gd name="T53" fmla="*/ 56 h 103"/>
                    <a:gd name="T54" fmla="*/ 76 w 592"/>
                    <a:gd name="T55" fmla="*/ 64 h 103"/>
                    <a:gd name="T56" fmla="*/ 39 w 592"/>
                    <a:gd name="T57" fmla="*/ 61 h 103"/>
                    <a:gd name="T58" fmla="*/ 50 w 592"/>
                    <a:gd name="T59" fmla="*/ 42 h 103"/>
                    <a:gd name="T60" fmla="*/ 64 w 592"/>
                    <a:gd name="T61" fmla="*/ 22 h 103"/>
                    <a:gd name="T62" fmla="*/ 67 w 592"/>
                    <a:gd name="T63" fmla="*/ 2 h 103"/>
                    <a:gd name="T64" fmla="*/ 54 w 592"/>
                    <a:gd name="T65" fmla="*/ 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2"/>
                    <a:gd name="T100" fmla="*/ 0 h 103"/>
                    <a:gd name="T101" fmla="*/ 592 w 592"/>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2" h="103">
                      <a:moveTo>
                        <a:pt x="54" y="2"/>
                      </a:moveTo>
                      <a:lnTo>
                        <a:pt x="47" y="5"/>
                      </a:lnTo>
                      <a:lnTo>
                        <a:pt x="40" y="13"/>
                      </a:lnTo>
                      <a:lnTo>
                        <a:pt x="30" y="22"/>
                      </a:lnTo>
                      <a:lnTo>
                        <a:pt x="22" y="32"/>
                      </a:lnTo>
                      <a:lnTo>
                        <a:pt x="13" y="42"/>
                      </a:lnTo>
                      <a:lnTo>
                        <a:pt x="7" y="52"/>
                      </a:lnTo>
                      <a:lnTo>
                        <a:pt x="2" y="61"/>
                      </a:lnTo>
                      <a:lnTo>
                        <a:pt x="0" y="67"/>
                      </a:lnTo>
                      <a:lnTo>
                        <a:pt x="2" y="82"/>
                      </a:lnTo>
                      <a:lnTo>
                        <a:pt x="8" y="93"/>
                      </a:lnTo>
                      <a:lnTo>
                        <a:pt x="18" y="99"/>
                      </a:lnTo>
                      <a:lnTo>
                        <a:pt x="29" y="101"/>
                      </a:lnTo>
                      <a:lnTo>
                        <a:pt x="42" y="103"/>
                      </a:lnTo>
                      <a:lnTo>
                        <a:pt x="54" y="101"/>
                      </a:lnTo>
                      <a:lnTo>
                        <a:pt x="67" y="101"/>
                      </a:lnTo>
                      <a:lnTo>
                        <a:pt x="77" y="99"/>
                      </a:lnTo>
                      <a:lnTo>
                        <a:pt x="110" y="96"/>
                      </a:lnTo>
                      <a:lnTo>
                        <a:pt x="143" y="91"/>
                      </a:lnTo>
                      <a:lnTo>
                        <a:pt x="175" y="86"/>
                      </a:lnTo>
                      <a:lnTo>
                        <a:pt x="209" y="81"/>
                      </a:lnTo>
                      <a:lnTo>
                        <a:pt x="241" y="76"/>
                      </a:lnTo>
                      <a:lnTo>
                        <a:pt x="273" y="71"/>
                      </a:lnTo>
                      <a:lnTo>
                        <a:pt x="307" y="66"/>
                      </a:lnTo>
                      <a:lnTo>
                        <a:pt x="339" y="62"/>
                      </a:lnTo>
                      <a:lnTo>
                        <a:pt x="369" y="59"/>
                      </a:lnTo>
                      <a:lnTo>
                        <a:pt x="398" y="56"/>
                      </a:lnTo>
                      <a:lnTo>
                        <a:pt x="429" y="54"/>
                      </a:lnTo>
                      <a:lnTo>
                        <a:pt x="459" y="52"/>
                      </a:lnTo>
                      <a:lnTo>
                        <a:pt x="488" y="49"/>
                      </a:lnTo>
                      <a:lnTo>
                        <a:pt x="518" y="47"/>
                      </a:lnTo>
                      <a:lnTo>
                        <a:pt x="547" y="45"/>
                      </a:lnTo>
                      <a:lnTo>
                        <a:pt x="577" y="42"/>
                      </a:lnTo>
                      <a:lnTo>
                        <a:pt x="584" y="40"/>
                      </a:lnTo>
                      <a:lnTo>
                        <a:pt x="587" y="39"/>
                      </a:lnTo>
                      <a:lnTo>
                        <a:pt x="591" y="34"/>
                      </a:lnTo>
                      <a:lnTo>
                        <a:pt x="592" y="29"/>
                      </a:lnTo>
                      <a:lnTo>
                        <a:pt x="591" y="22"/>
                      </a:lnTo>
                      <a:lnTo>
                        <a:pt x="589" y="18"/>
                      </a:lnTo>
                      <a:lnTo>
                        <a:pt x="584" y="15"/>
                      </a:lnTo>
                      <a:lnTo>
                        <a:pt x="579" y="13"/>
                      </a:lnTo>
                      <a:lnTo>
                        <a:pt x="545" y="12"/>
                      </a:lnTo>
                      <a:lnTo>
                        <a:pt x="511" y="13"/>
                      </a:lnTo>
                      <a:lnTo>
                        <a:pt x="477" y="13"/>
                      </a:lnTo>
                      <a:lnTo>
                        <a:pt x="444" y="15"/>
                      </a:lnTo>
                      <a:lnTo>
                        <a:pt x="410" y="18"/>
                      </a:lnTo>
                      <a:lnTo>
                        <a:pt x="376" y="22"/>
                      </a:lnTo>
                      <a:lnTo>
                        <a:pt x="342" y="27"/>
                      </a:lnTo>
                      <a:lnTo>
                        <a:pt x="309" y="30"/>
                      </a:lnTo>
                      <a:lnTo>
                        <a:pt x="275" y="35"/>
                      </a:lnTo>
                      <a:lnTo>
                        <a:pt x="243" y="40"/>
                      </a:lnTo>
                      <a:lnTo>
                        <a:pt x="209" y="45"/>
                      </a:lnTo>
                      <a:lnTo>
                        <a:pt x="175" y="50"/>
                      </a:lnTo>
                      <a:lnTo>
                        <a:pt x="142" y="56"/>
                      </a:lnTo>
                      <a:lnTo>
                        <a:pt x="110" y="61"/>
                      </a:lnTo>
                      <a:lnTo>
                        <a:pt x="76" y="64"/>
                      </a:lnTo>
                      <a:lnTo>
                        <a:pt x="42" y="67"/>
                      </a:lnTo>
                      <a:lnTo>
                        <a:pt x="39" y="61"/>
                      </a:lnTo>
                      <a:lnTo>
                        <a:pt x="44" y="50"/>
                      </a:lnTo>
                      <a:lnTo>
                        <a:pt x="50" y="42"/>
                      </a:lnTo>
                      <a:lnTo>
                        <a:pt x="56" y="34"/>
                      </a:lnTo>
                      <a:lnTo>
                        <a:pt x="64" y="22"/>
                      </a:lnTo>
                      <a:lnTo>
                        <a:pt x="69" y="10"/>
                      </a:lnTo>
                      <a:lnTo>
                        <a:pt x="67" y="2"/>
                      </a:lnTo>
                      <a:lnTo>
                        <a:pt x="62" y="0"/>
                      </a:lnTo>
                      <a:lnTo>
                        <a:pt x="54" y="2"/>
                      </a:lnTo>
                      <a:close/>
                    </a:path>
                  </a:pathLst>
                </a:custGeom>
                <a:solidFill>
                  <a:srgbClr val="000000"/>
                </a:solidFill>
                <a:ln w="9525">
                  <a:noFill/>
                  <a:round/>
                  <a:headEnd/>
                  <a:tailEnd/>
                </a:ln>
              </p:spPr>
              <p:txBody>
                <a:bodyPr/>
                <a:lstStyle/>
                <a:p>
                  <a:endParaRPr lang="en-US"/>
                </a:p>
              </p:txBody>
            </p:sp>
            <p:sp>
              <p:nvSpPr>
                <p:cNvPr id="1098" name="Freeform 20"/>
                <p:cNvSpPr>
                  <a:spLocks/>
                </p:cNvSpPr>
                <p:nvPr/>
              </p:nvSpPr>
              <p:spPr bwMode="auto">
                <a:xfrm>
                  <a:off x="2221" y="2773"/>
                  <a:ext cx="1080" cy="460"/>
                </a:xfrm>
                <a:custGeom>
                  <a:avLst/>
                  <a:gdLst>
                    <a:gd name="T0" fmla="*/ 0 w 1080"/>
                    <a:gd name="T1" fmla="*/ 422 h 460"/>
                    <a:gd name="T2" fmla="*/ 12 w 1080"/>
                    <a:gd name="T3" fmla="*/ 450 h 460"/>
                    <a:gd name="T4" fmla="*/ 35 w 1080"/>
                    <a:gd name="T5" fmla="*/ 459 h 460"/>
                    <a:gd name="T6" fmla="*/ 133 w 1080"/>
                    <a:gd name="T7" fmla="*/ 460 h 460"/>
                    <a:gd name="T8" fmla="*/ 231 w 1080"/>
                    <a:gd name="T9" fmla="*/ 457 h 460"/>
                    <a:gd name="T10" fmla="*/ 327 w 1080"/>
                    <a:gd name="T11" fmla="*/ 452 h 460"/>
                    <a:gd name="T12" fmla="*/ 423 w 1080"/>
                    <a:gd name="T13" fmla="*/ 443 h 460"/>
                    <a:gd name="T14" fmla="*/ 521 w 1080"/>
                    <a:gd name="T15" fmla="*/ 438 h 460"/>
                    <a:gd name="T16" fmla="*/ 616 w 1080"/>
                    <a:gd name="T17" fmla="*/ 433 h 460"/>
                    <a:gd name="T18" fmla="*/ 709 w 1080"/>
                    <a:gd name="T19" fmla="*/ 425 h 460"/>
                    <a:gd name="T20" fmla="*/ 801 w 1080"/>
                    <a:gd name="T21" fmla="*/ 411 h 460"/>
                    <a:gd name="T22" fmla="*/ 864 w 1080"/>
                    <a:gd name="T23" fmla="*/ 396 h 460"/>
                    <a:gd name="T24" fmla="*/ 920 w 1080"/>
                    <a:gd name="T25" fmla="*/ 369 h 460"/>
                    <a:gd name="T26" fmla="*/ 955 w 1080"/>
                    <a:gd name="T27" fmla="*/ 324 h 460"/>
                    <a:gd name="T28" fmla="*/ 1016 w 1080"/>
                    <a:gd name="T29" fmla="*/ 179 h 460"/>
                    <a:gd name="T30" fmla="*/ 1075 w 1080"/>
                    <a:gd name="T31" fmla="*/ 31 h 460"/>
                    <a:gd name="T32" fmla="*/ 1066 w 1080"/>
                    <a:gd name="T33" fmla="*/ 9 h 460"/>
                    <a:gd name="T34" fmla="*/ 1036 w 1080"/>
                    <a:gd name="T35" fmla="*/ 2 h 460"/>
                    <a:gd name="T36" fmla="*/ 1028 w 1080"/>
                    <a:gd name="T37" fmla="*/ 17 h 460"/>
                    <a:gd name="T38" fmla="*/ 1038 w 1080"/>
                    <a:gd name="T39" fmla="*/ 27 h 460"/>
                    <a:gd name="T40" fmla="*/ 1033 w 1080"/>
                    <a:gd name="T41" fmla="*/ 56 h 460"/>
                    <a:gd name="T42" fmla="*/ 985 w 1080"/>
                    <a:gd name="T43" fmla="*/ 176 h 460"/>
                    <a:gd name="T44" fmla="*/ 930 w 1080"/>
                    <a:gd name="T45" fmla="*/ 310 h 460"/>
                    <a:gd name="T46" fmla="*/ 904 w 1080"/>
                    <a:gd name="T47" fmla="*/ 344 h 460"/>
                    <a:gd name="T48" fmla="*/ 852 w 1080"/>
                    <a:gd name="T49" fmla="*/ 363 h 460"/>
                    <a:gd name="T50" fmla="*/ 779 w 1080"/>
                    <a:gd name="T51" fmla="*/ 378 h 460"/>
                    <a:gd name="T52" fmla="*/ 695 w 1080"/>
                    <a:gd name="T53" fmla="*/ 391 h 460"/>
                    <a:gd name="T54" fmla="*/ 611 w 1080"/>
                    <a:gd name="T55" fmla="*/ 401 h 460"/>
                    <a:gd name="T56" fmla="*/ 530 w 1080"/>
                    <a:gd name="T57" fmla="*/ 406 h 460"/>
                    <a:gd name="T58" fmla="*/ 437 w 1080"/>
                    <a:gd name="T59" fmla="*/ 415 h 460"/>
                    <a:gd name="T60" fmla="*/ 346 w 1080"/>
                    <a:gd name="T61" fmla="*/ 423 h 460"/>
                    <a:gd name="T62" fmla="*/ 253 w 1080"/>
                    <a:gd name="T63" fmla="*/ 430 h 460"/>
                    <a:gd name="T64" fmla="*/ 160 w 1080"/>
                    <a:gd name="T65" fmla="*/ 433 h 460"/>
                    <a:gd name="T66" fmla="*/ 66 w 1080"/>
                    <a:gd name="T67" fmla="*/ 433 h 460"/>
                    <a:gd name="T68" fmla="*/ 44 w 1080"/>
                    <a:gd name="T69" fmla="*/ 432 h 460"/>
                    <a:gd name="T70" fmla="*/ 27 w 1080"/>
                    <a:gd name="T71" fmla="*/ 415 h 460"/>
                    <a:gd name="T72" fmla="*/ 44 w 1080"/>
                    <a:gd name="T73" fmla="*/ 386 h 460"/>
                    <a:gd name="T74" fmla="*/ 69 w 1080"/>
                    <a:gd name="T75" fmla="*/ 359 h 460"/>
                    <a:gd name="T76" fmla="*/ 84 w 1080"/>
                    <a:gd name="T77" fmla="*/ 339 h 460"/>
                    <a:gd name="T78" fmla="*/ 101 w 1080"/>
                    <a:gd name="T79" fmla="*/ 314 h 460"/>
                    <a:gd name="T80" fmla="*/ 82 w 1080"/>
                    <a:gd name="T81" fmla="*/ 312 h 460"/>
                    <a:gd name="T82" fmla="*/ 54 w 1080"/>
                    <a:gd name="T83" fmla="*/ 346 h 460"/>
                    <a:gd name="T84" fmla="*/ 15 w 1080"/>
                    <a:gd name="T85" fmla="*/ 393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0"/>
                    <a:gd name="T130" fmla="*/ 0 h 460"/>
                    <a:gd name="T131" fmla="*/ 1080 w 1080"/>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0" h="460">
                      <a:moveTo>
                        <a:pt x="3" y="405"/>
                      </a:moveTo>
                      <a:lnTo>
                        <a:pt x="1" y="410"/>
                      </a:lnTo>
                      <a:lnTo>
                        <a:pt x="0" y="422"/>
                      </a:lnTo>
                      <a:lnTo>
                        <a:pt x="0" y="433"/>
                      </a:lnTo>
                      <a:lnTo>
                        <a:pt x="3" y="443"/>
                      </a:lnTo>
                      <a:lnTo>
                        <a:pt x="12" y="450"/>
                      </a:lnTo>
                      <a:lnTo>
                        <a:pt x="22" y="454"/>
                      </a:lnTo>
                      <a:lnTo>
                        <a:pt x="32" y="457"/>
                      </a:lnTo>
                      <a:lnTo>
                        <a:pt x="35" y="459"/>
                      </a:lnTo>
                      <a:lnTo>
                        <a:pt x="67" y="460"/>
                      </a:lnTo>
                      <a:lnTo>
                        <a:pt x="101" y="460"/>
                      </a:lnTo>
                      <a:lnTo>
                        <a:pt x="133" y="460"/>
                      </a:lnTo>
                      <a:lnTo>
                        <a:pt x="165" y="460"/>
                      </a:lnTo>
                      <a:lnTo>
                        <a:pt x="199" y="459"/>
                      </a:lnTo>
                      <a:lnTo>
                        <a:pt x="231" y="457"/>
                      </a:lnTo>
                      <a:lnTo>
                        <a:pt x="263" y="455"/>
                      </a:lnTo>
                      <a:lnTo>
                        <a:pt x="295" y="454"/>
                      </a:lnTo>
                      <a:lnTo>
                        <a:pt x="327" y="452"/>
                      </a:lnTo>
                      <a:lnTo>
                        <a:pt x="359" y="449"/>
                      </a:lnTo>
                      <a:lnTo>
                        <a:pt x="391" y="447"/>
                      </a:lnTo>
                      <a:lnTo>
                        <a:pt x="423" y="443"/>
                      </a:lnTo>
                      <a:lnTo>
                        <a:pt x="455" y="442"/>
                      </a:lnTo>
                      <a:lnTo>
                        <a:pt x="489" y="440"/>
                      </a:lnTo>
                      <a:lnTo>
                        <a:pt x="521" y="438"/>
                      </a:lnTo>
                      <a:lnTo>
                        <a:pt x="553" y="437"/>
                      </a:lnTo>
                      <a:lnTo>
                        <a:pt x="584" y="435"/>
                      </a:lnTo>
                      <a:lnTo>
                        <a:pt x="616" y="433"/>
                      </a:lnTo>
                      <a:lnTo>
                        <a:pt x="646" y="432"/>
                      </a:lnTo>
                      <a:lnTo>
                        <a:pt x="678" y="428"/>
                      </a:lnTo>
                      <a:lnTo>
                        <a:pt x="709" y="425"/>
                      </a:lnTo>
                      <a:lnTo>
                        <a:pt x="739" y="422"/>
                      </a:lnTo>
                      <a:lnTo>
                        <a:pt x="771" y="417"/>
                      </a:lnTo>
                      <a:lnTo>
                        <a:pt x="801" y="411"/>
                      </a:lnTo>
                      <a:lnTo>
                        <a:pt x="822" y="408"/>
                      </a:lnTo>
                      <a:lnTo>
                        <a:pt x="842" y="403"/>
                      </a:lnTo>
                      <a:lnTo>
                        <a:pt x="864" y="396"/>
                      </a:lnTo>
                      <a:lnTo>
                        <a:pt x="884" y="390"/>
                      </a:lnTo>
                      <a:lnTo>
                        <a:pt x="903" y="381"/>
                      </a:lnTo>
                      <a:lnTo>
                        <a:pt x="920" y="369"/>
                      </a:lnTo>
                      <a:lnTo>
                        <a:pt x="936" y="354"/>
                      </a:lnTo>
                      <a:lnTo>
                        <a:pt x="950" y="337"/>
                      </a:lnTo>
                      <a:lnTo>
                        <a:pt x="955" y="324"/>
                      </a:lnTo>
                      <a:lnTo>
                        <a:pt x="970" y="288"/>
                      </a:lnTo>
                      <a:lnTo>
                        <a:pt x="992" y="238"/>
                      </a:lnTo>
                      <a:lnTo>
                        <a:pt x="1016" y="179"/>
                      </a:lnTo>
                      <a:lnTo>
                        <a:pt x="1041" y="120"/>
                      </a:lnTo>
                      <a:lnTo>
                        <a:pt x="1061" y="69"/>
                      </a:lnTo>
                      <a:lnTo>
                        <a:pt x="1075" y="31"/>
                      </a:lnTo>
                      <a:lnTo>
                        <a:pt x="1080" y="16"/>
                      </a:lnTo>
                      <a:lnTo>
                        <a:pt x="1076" y="14"/>
                      </a:lnTo>
                      <a:lnTo>
                        <a:pt x="1066" y="9"/>
                      </a:lnTo>
                      <a:lnTo>
                        <a:pt x="1055" y="4"/>
                      </a:lnTo>
                      <a:lnTo>
                        <a:pt x="1043" y="0"/>
                      </a:lnTo>
                      <a:lnTo>
                        <a:pt x="1036" y="2"/>
                      </a:lnTo>
                      <a:lnTo>
                        <a:pt x="1033" y="5"/>
                      </a:lnTo>
                      <a:lnTo>
                        <a:pt x="1029" y="12"/>
                      </a:lnTo>
                      <a:lnTo>
                        <a:pt x="1028" y="17"/>
                      </a:lnTo>
                      <a:lnTo>
                        <a:pt x="1029" y="22"/>
                      </a:lnTo>
                      <a:lnTo>
                        <a:pt x="1033" y="26"/>
                      </a:lnTo>
                      <a:lnTo>
                        <a:pt x="1038" y="27"/>
                      </a:lnTo>
                      <a:lnTo>
                        <a:pt x="1043" y="26"/>
                      </a:lnTo>
                      <a:lnTo>
                        <a:pt x="1038" y="44"/>
                      </a:lnTo>
                      <a:lnTo>
                        <a:pt x="1033" y="56"/>
                      </a:lnTo>
                      <a:lnTo>
                        <a:pt x="1022" y="85"/>
                      </a:lnTo>
                      <a:lnTo>
                        <a:pt x="1006" y="127"/>
                      </a:lnTo>
                      <a:lnTo>
                        <a:pt x="985" y="176"/>
                      </a:lnTo>
                      <a:lnTo>
                        <a:pt x="965" y="228"/>
                      </a:lnTo>
                      <a:lnTo>
                        <a:pt x="947" y="273"/>
                      </a:lnTo>
                      <a:lnTo>
                        <a:pt x="930" y="310"/>
                      </a:lnTo>
                      <a:lnTo>
                        <a:pt x="920" y="332"/>
                      </a:lnTo>
                      <a:lnTo>
                        <a:pt x="914" y="339"/>
                      </a:lnTo>
                      <a:lnTo>
                        <a:pt x="904" y="344"/>
                      </a:lnTo>
                      <a:lnTo>
                        <a:pt x="891" y="351"/>
                      </a:lnTo>
                      <a:lnTo>
                        <a:pt x="872" y="356"/>
                      </a:lnTo>
                      <a:lnTo>
                        <a:pt x="852" y="363"/>
                      </a:lnTo>
                      <a:lnTo>
                        <a:pt x="830" y="368"/>
                      </a:lnTo>
                      <a:lnTo>
                        <a:pt x="805" y="373"/>
                      </a:lnTo>
                      <a:lnTo>
                        <a:pt x="779" y="378"/>
                      </a:lnTo>
                      <a:lnTo>
                        <a:pt x="752" y="383"/>
                      </a:lnTo>
                      <a:lnTo>
                        <a:pt x="724" y="388"/>
                      </a:lnTo>
                      <a:lnTo>
                        <a:pt x="695" y="391"/>
                      </a:lnTo>
                      <a:lnTo>
                        <a:pt x="666" y="395"/>
                      </a:lnTo>
                      <a:lnTo>
                        <a:pt x="638" y="398"/>
                      </a:lnTo>
                      <a:lnTo>
                        <a:pt x="611" y="401"/>
                      </a:lnTo>
                      <a:lnTo>
                        <a:pt x="585" y="403"/>
                      </a:lnTo>
                      <a:lnTo>
                        <a:pt x="562" y="405"/>
                      </a:lnTo>
                      <a:lnTo>
                        <a:pt x="530" y="406"/>
                      </a:lnTo>
                      <a:lnTo>
                        <a:pt x="499" y="410"/>
                      </a:lnTo>
                      <a:lnTo>
                        <a:pt x="467" y="411"/>
                      </a:lnTo>
                      <a:lnTo>
                        <a:pt x="437" y="415"/>
                      </a:lnTo>
                      <a:lnTo>
                        <a:pt x="407" y="417"/>
                      </a:lnTo>
                      <a:lnTo>
                        <a:pt x="376" y="420"/>
                      </a:lnTo>
                      <a:lnTo>
                        <a:pt x="346" y="423"/>
                      </a:lnTo>
                      <a:lnTo>
                        <a:pt x="314" y="425"/>
                      </a:lnTo>
                      <a:lnTo>
                        <a:pt x="283" y="428"/>
                      </a:lnTo>
                      <a:lnTo>
                        <a:pt x="253" y="430"/>
                      </a:lnTo>
                      <a:lnTo>
                        <a:pt x="223" y="432"/>
                      </a:lnTo>
                      <a:lnTo>
                        <a:pt x="190" y="433"/>
                      </a:lnTo>
                      <a:lnTo>
                        <a:pt x="160" y="433"/>
                      </a:lnTo>
                      <a:lnTo>
                        <a:pt x="130" y="435"/>
                      </a:lnTo>
                      <a:lnTo>
                        <a:pt x="98" y="435"/>
                      </a:lnTo>
                      <a:lnTo>
                        <a:pt x="66" y="433"/>
                      </a:lnTo>
                      <a:lnTo>
                        <a:pt x="62" y="433"/>
                      </a:lnTo>
                      <a:lnTo>
                        <a:pt x="54" y="433"/>
                      </a:lnTo>
                      <a:lnTo>
                        <a:pt x="44" y="432"/>
                      </a:lnTo>
                      <a:lnTo>
                        <a:pt x="34" y="428"/>
                      </a:lnTo>
                      <a:lnTo>
                        <a:pt x="27" y="423"/>
                      </a:lnTo>
                      <a:lnTo>
                        <a:pt x="27" y="415"/>
                      </a:lnTo>
                      <a:lnTo>
                        <a:pt x="30" y="406"/>
                      </a:lnTo>
                      <a:lnTo>
                        <a:pt x="37" y="396"/>
                      </a:lnTo>
                      <a:lnTo>
                        <a:pt x="44" y="386"/>
                      </a:lnTo>
                      <a:lnTo>
                        <a:pt x="54" y="376"/>
                      </a:lnTo>
                      <a:lnTo>
                        <a:pt x="62" y="366"/>
                      </a:lnTo>
                      <a:lnTo>
                        <a:pt x="69" y="359"/>
                      </a:lnTo>
                      <a:lnTo>
                        <a:pt x="74" y="353"/>
                      </a:lnTo>
                      <a:lnTo>
                        <a:pt x="79" y="346"/>
                      </a:lnTo>
                      <a:lnTo>
                        <a:pt x="84" y="339"/>
                      </a:lnTo>
                      <a:lnTo>
                        <a:pt x="91" y="334"/>
                      </a:lnTo>
                      <a:lnTo>
                        <a:pt x="99" y="324"/>
                      </a:lnTo>
                      <a:lnTo>
                        <a:pt x="101" y="314"/>
                      </a:lnTo>
                      <a:lnTo>
                        <a:pt x="98" y="309"/>
                      </a:lnTo>
                      <a:lnTo>
                        <a:pt x="84" y="309"/>
                      </a:lnTo>
                      <a:lnTo>
                        <a:pt x="82" y="312"/>
                      </a:lnTo>
                      <a:lnTo>
                        <a:pt x="76" y="320"/>
                      </a:lnTo>
                      <a:lnTo>
                        <a:pt x="66" y="332"/>
                      </a:lnTo>
                      <a:lnTo>
                        <a:pt x="54" y="346"/>
                      </a:lnTo>
                      <a:lnTo>
                        <a:pt x="40" y="363"/>
                      </a:lnTo>
                      <a:lnTo>
                        <a:pt x="27" y="378"/>
                      </a:lnTo>
                      <a:lnTo>
                        <a:pt x="15" y="393"/>
                      </a:lnTo>
                      <a:lnTo>
                        <a:pt x="3" y="405"/>
                      </a:lnTo>
                      <a:close/>
                    </a:path>
                  </a:pathLst>
                </a:custGeom>
                <a:solidFill>
                  <a:srgbClr val="000000"/>
                </a:solidFill>
                <a:ln w="9525">
                  <a:noFill/>
                  <a:round/>
                  <a:headEnd/>
                  <a:tailEnd/>
                </a:ln>
              </p:spPr>
              <p:txBody>
                <a:bodyPr/>
                <a:lstStyle/>
                <a:p>
                  <a:endParaRPr lang="en-US"/>
                </a:p>
              </p:txBody>
            </p:sp>
            <p:sp>
              <p:nvSpPr>
                <p:cNvPr id="1099" name="Freeform 21"/>
                <p:cNvSpPr>
                  <a:spLocks/>
                </p:cNvSpPr>
                <p:nvPr/>
              </p:nvSpPr>
              <p:spPr bwMode="auto">
                <a:xfrm>
                  <a:off x="2528" y="2342"/>
                  <a:ext cx="580" cy="630"/>
                </a:xfrm>
                <a:custGeom>
                  <a:avLst/>
                  <a:gdLst>
                    <a:gd name="T0" fmla="*/ 3 w 580"/>
                    <a:gd name="T1" fmla="*/ 49 h 630"/>
                    <a:gd name="T2" fmla="*/ 29 w 580"/>
                    <a:gd name="T3" fmla="*/ 51 h 630"/>
                    <a:gd name="T4" fmla="*/ 76 w 580"/>
                    <a:gd name="T5" fmla="*/ 46 h 630"/>
                    <a:gd name="T6" fmla="*/ 138 w 580"/>
                    <a:gd name="T7" fmla="*/ 39 h 630"/>
                    <a:gd name="T8" fmla="*/ 211 w 580"/>
                    <a:gd name="T9" fmla="*/ 32 h 630"/>
                    <a:gd name="T10" fmla="*/ 289 w 580"/>
                    <a:gd name="T11" fmla="*/ 29 h 630"/>
                    <a:gd name="T12" fmla="*/ 364 w 580"/>
                    <a:gd name="T13" fmla="*/ 34 h 630"/>
                    <a:gd name="T14" fmla="*/ 435 w 580"/>
                    <a:gd name="T15" fmla="*/ 49 h 630"/>
                    <a:gd name="T16" fmla="*/ 499 w 580"/>
                    <a:gd name="T17" fmla="*/ 126 h 630"/>
                    <a:gd name="T18" fmla="*/ 537 w 580"/>
                    <a:gd name="T19" fmla="*/ 261 h 630"/>
                    <a:gd name="T20" fmla="*/ 543 w 580"/>
                    <a:gd name="T21" fmla="*/ 401 h 630"/>
                    <a:gd name="T22" fmla="*/ 526 w 580"/>
                    <a:gd name="T23" fmla="*/ 541 h 630"/>
                    <a:gd name="T24" fmla="*/ 513 w 580"/>
                    <a:gd name="T25" fmla="*/ 615 h 630"/>
                    <a:gd name="T26" fmla="*/ 518 w 580"/>
                    <a:gd name="T27" fmla="*/ 627 h 630"/>
                    <a:gd name="T28" fmla="*/ 528 w 580"/>
                    <a:gd name="T29" fmla="*/ 630 h 630"/>
                    <a:gd name="T30" fmla="*/ 538 w 580"/>
                    <a:gd name="T31" fmla="*/ 627 h 630"/>
                    <a:gd name="T32" fmla="*/ 564 w 580"/>
                    <a:gd name="T33" fmla="*/ 532 h 630"/>
                    <a:gd name="T34" fmla="*/ 580 w 580"/>
                    <a:gd name="T35" fmla="*/ 352 h 630"/>
                    <a:gd name="T36" fmla="*/ 572 w 580"/>
                    <a:gd name="T37" fmla="*/ 229 h 630"/>
                    <a:gd name="T38" fmla="*/ 560 w 580"/>
                    <a:gd name="T39" fmla="*/ 165 h 630"/>
                    <a:gd name="T40" fmla="*/ 538 w 580"/>
                    <a:gd name="T41" fmla="*/ 103 h 630"/>
                    <a:gd name="T42" fmla="*/ 505 w 580"/>
                    <a:gd name="T43" fmla="*/ 47 h 630"/>
                    <a:gd name="T44" fmla="*/ 461 w 580"/>
                    <a:gd name="T45" fmla="*/ 17 h 630"/>
                    <a:gd name="T46" fmla="*/ 418 w 580"/>
                    <a:gd name="T47" fmla="*/ 7 h 630"/>
                    <a:gd name="T48" fmla="*/ 376 w 580"/>
                    <a:gd name="T49" fmla="*/ 2 h 630"/>
                    <a:gd name="T50" fmla="*/ 334 w 580"/>
                    <a:gd name="T51" fmla="*/ 0 h 630"/>
                    <a:gd name="T52" fmla="*/ 292 w 580"/>
                    <a:gd name="T53" fmla="*/ 2 h 630"/>
                    <a:gd name="T54" fmla="*/ 245 w 580"/>
                    <a:gd name="T55" fmla="*/ 3 h 630"/>
                    <a:gd name="T56" fmla="*/ 192 w 580"/>
                    <a:gd name="T57" fmla="*/ 8 h 630"/>
                    <a:gd name="T58" fmla="*/ 142 w 580"/>
                    <a:gd name="T59" fmla="*/ 13 h 630"/>
                    <a:gd name="T60" fmla="*/ 93 w 580"/>
                    <a:gd name="T61" fmla="*/ 19 h 630"/>
                    <a:gd name="T62" fmla="*/ 51 w 580"/>
                    <a:gd name="T63" fmla="*/ 25 h 630"/>
                    <a:gd name="T64" fmla="*/ 20 w 580"/>
                    <a:gd name="T65" fmla="*/ 32 h 630"/>
                    <a:gd name="T66" fmla="*/ 3 w 580"/>
                    <a:gd name="T67" fmla="*/ 40 h 6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0"/>
                    <a:gd name="T103" fmla="*/ 0 h 630"/>
                    <a:gd name="T104" fmla="*/ 580 w 580"/>
                    <a:gd name="T105" fmla="*/ 630 h 6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0" h="630">
                      <a:moveTo>
                        <a:pt x="0" y="44"/>
                      </a:moveTo>
                      <a:lnTo>
                        <a:pt x="3" y="49"/>
                      </a:lnTo>
                      <a:lnTo>
                        <a:pt x="13" y="51"/>
                      </a:lnTo>
                      <a:lnTo>
                        <a:pt x="29" y="51"/>
                      </a:lnTo>
                      <a:lnTo>
                        <a:pt x="49" y="49"/>
                      </a:lnTo>
                      <a:lnTo>
                        <a:pt x="76" y="46"/>
                      </a:lnTo>
                      <a:lnTo>
                        <a:pt x="105" y="42"/>
                      </a:lnTo>
                      <a:lnTo>
                        <a:pt x="138" y="39"/>
                      </a:lnTo>
                      <a:lnTo>
                        <a:pt x="174" y="35"/>
                      </a:lnTo>
                      <a:lnTo>
                        <a:pt x="211" y="32"/>
                      </a:lnTo>
                      <a:lnTo>
                        <a:pt x="250" y="29"/>
                      </a:lnTo>
                      <a:lnTo>
                        <a:pt x="289" y="29"/>
                      </a:lnTo>
                      <a:lnTo>
                        <a:pt x="327" y="30"/>
                      </a:lnTo>
                      <a:lnTo>
                        <a:pt x="364" y="34"/>
                      </a:lnTo>
                      <a:lnTo>
                        <a:pt x="402" y="40"/>
                      </a:lnTo>
                      <a:lnTo>
                        <a:pt x="435" y="49"/>
                      </a:lnTo>
                      <a:lnTo>
                        <a:pt x="466" y="62"/>
                      </a:lnTo>
                      <a:lnTo>
                        <a:pt x="499" y="126"/>
                      </a:lnTo>
                      <a:lnTo>
                        <a:pt x="523" y="192"/>
                      </a:lnTo>
                      <a:lnTo>
                        <a:pt x="537" y="261"/>
                      </a:lnTo>
                      <a:lnTo>
                        <a:pt x="543" y="330"/>
                      </a:lnTo>
                      <a:lnTo>
                        <a:pt x="543" y="401"/>
                      </a:lnTo>
                      <a:lnTo>
                        <a:pt x="538" y="472"/>
                      </a:lnTo>
                      <a:lnTo>
                        <a:pt x="526" y="541"/>
                      </a:lnTo>
                      <a:lnTo>
                        <a:pt x="513" y="610"/>
                      </a:lnTo>
                      <a:lnTo>
                        <a:pt x="513" y="615"/>
                      </a:lnTo>
                      <a:lnTo>
                        <a:pt x="515" y="622"/>
                      </a:lnTo>
                      <a:lnTo>
                        <a:pt x="518" y="627"/>
                      </a:lnTo>
                      <a:lnTo>
                        <a:pt x="523" y="630"/>
                      </a:lnTo>
                      <a:lnTo>
                        <a:pt x="528" y="630"/>
                      </a:lnTo>
                      <a:lnTo>
                        <a:pt x="533" y="628"/>
                      </a:lnTo>
                      <a:lnTo>
                        <a:pt x="538" y="627"/>
                      </a:lnTo>
                      <a:lnTo>
                        <a:pt x="542" y="622"/>
                      </a:lnTo>
                      <a:lnTo>
                        <a:pt x="564" y="532"/>
                      </a:lnTo>
                      <a:lnTo>
                        <a:pt x="577" y="441"/>
                      </a:lnTo>
                      <a:lnTo>
                        <a:pt x="580" y="352"/>
                      </a:lnTo>
                      <a:lnTo>
                        <a:pt x="575" y="261"/>
                      </a:lnTo>
                      <a:lnTo>
                        <a:pt x="572" y="229"/>
                      </a:lnTo>
                      <a:lnTo>
                        <a:pt x="567" y="197"/>
                      </a:lnTo>
                      <a:lnTo>
                        <a:pt x="560" y="165"/>
                      </a:lnTo>
                      <a:lnTo>
                        <a:pt x="550" y="133"/>
                      </a:lnTo>
                      <a:lnTo>
                        <a:pt x="538" y="103"/>
                      </a:lnTo>
                      <a:lnTo>
                        <a:pt x="523" y="74"/>
                      </a:lnTo>
                      <a:lnTo>
                        <a:pt x="505" y="47"/>
                      </a:lnTo>
                      <a:lnTo>
                        <a:pt x="481" y="24"/>
                      </a:lnTo>
                      <a:lnTo>
                        <a:pt x="461" y="17"/>
                      </a:lnTo>
                      <a:lnTo>
                        <a:pt x="440" y="12"/>
                      </a:lnTo>
                      <a:lnTo>
                        <a:pt x="418" y="7"/>
                      </a:lnTo>
                      <a:lnTo>
                        <a:pt x="398" y="3"/>
                      </a:lnTo>
                      <a:lnTo>
                        <a:pt x="376" y="2"/>
                      </a:lnTo>
                      <a:lnTo>
                        <a:pt x="356" y="0"/>
                      </a:lnTo>
                      <a:lnTo>
                        <a:pt x="334" y="0"/>
                      </a:lnTo>
                      <a:lnTo>
                        <a:pt x="314" y="0"/>
                      </a:lnTo>
                      <a:lnTo>
                        <a:pt x="292" y="2"/>
                      </a:lnTo>
                      <a:lnTo>
                        <a:pt x="268" y="2"/>
                      </a:lnTo>
                      <a:lnTo>
                        <a:pt x="245" y="3"/>
                      </a:lnTo>
                      <a:lnTo>
                        <a:pt x="219" y="7"/>
                      </a:lnTo>
                      <a:lnTo>
                        <a:pt x="192" y="8"/>
                      </a:lnTo>
                      <a:lnTo>
                        <a:pt x="167" y="10"/>
                      </a:lnTo>
                      <a:lnTo>
                        <a:pt x="142" y="13"/>
                      </a:lnTo>
                      <a:lnTo>
                        <a:pt x="116" y="17"/>
                      </a:lnTo>
                      <a:lnTo>
                        <a:pt x="93" y="19"/>
                      </a:lnTo>
                      <a:lnTo>
                        <a:pt x="71" y="22"/>
                      </a:lnTo>
                      <a:lnTo>
                        <a:pt x="51" y="25"/>
                      </a:lnTo>
                      <a:lnTo>
                        <a:pt x="34" y="29"/>
                      </a:lnTo>
                      <a:lnTo>
                        <a:pt x="20" y="32"/>
                      </a:lnTo>
                      <a:lnTo>
                        <a:pt x="10" y="37"/>
                      </a:lnTo>
                      <a:lnTo>
                        <a:pt x="3" y="40"/>
                      </a:lnTo>
                      <a:lnTo>
                        <a:pt x="0" y="44"/>
                      </a:lnTo>
                      <a:close/>
                    </a:path>
                  </a:pathLst>
                </a:custGeom>
                <a:solidFill>
                  <a:srgbClr val="000000"/>
                </a:solidFill>
                <a:ln w="9525">
                  <a:noFill/>
                  <a:round/>
                  <a:headEnd/>
                  <a:tailEnd/>
                </a:ln>
              </p:spPr>
              <p:txBody>
                <a:bodyPr/>
                <a:lstStyle/>
                <a:p>
                  <a:endParaRPr lang="en-US"/>
                </a:p>
              </p:txBody>
            </p:sp>
            <p:sp>
              <p:nvSpPr>
                <p:cNvPr id="1100" name="Freeform 22"/>
                <p:cNvSpPr>
                  <a:spLocks/>
                </p:cNvSpPr>
                <p:nvPr/>
              </p:nvSpPr>
              <p:spPr bwMode="auto">
                <a:xfrm>
                  <a:off x="2297" y="2462"/>
                  <a:ext cx="649" cy="466"/>
                </a:xfrm>
                <a:custGeom>
                  <a:avLst/>
                  <a:gdLst>
                    <a:gd name="T0" fmla="*/ 300 w 649"/>
                    <a:gd name="T1" fmla="*/ 438 h 466"/>
                    <a:gd name="T2" fmla="*/ 238 w 649"/>
                    <a:gd name="T3" fmla="*/ 436 h 466"/>
                    <a:gd name="T4" fmla="*/ 163 w 649"/>
                    <a:gd name="T5" fmla="*/ 424 h 466"/>
                    <a:gd name="T6" fmla="*/ 96 w 649"/>
                    <a:gd name="T7" fmla="*/ 392 h 466"/>
                    <a:gd name="T8" fmla="*/ 57 w 649"/>
                    <a:gd name="T9" fmla="*/ 298 h 466"/>
                    <a:gd name="T10" fmla="*/ 37 w 649"/>
                    <a:gd name="T11" fmla="*/ 161 h 466"/>
                    <a:gd name="T12" fmla="*/ 33 w 649"/>
                    <a:gd name="T13" fmla="*/ 81 h 466"/>
                    <a:gd name="T14" fmla="*/ 49 w 649"/>
                    <a:gd name="T15" fmla="*/ 65 h 466"/>
                    <a:gd name="T16" fmla="*/ 67 w 649"/>
                    <a:gd name="T17" fmla="*/ 55 h 466"/>
                    <a:gd name="T18" fmla="*/ 89 w 649"/>
                    <a:gd name="T19" fmla="*/ 50 h 466"/>
                    <a:gd name="T20" fmla="*/ 109 w 649"/>
                    <a:gd name="T21" fmla="*/ 47 h 466"/>
                    <a:gd name="T22" fmla="*/ 158 w 649"/>
                    <a:gd name="T23" fmla="*/ 45 h 466"/>
                    <a:gd name="T24" fmla="*/ 207 w 649"/>
                    <a:gd name="T25" fmla="*/ 42 h 466"/>
                    <a:gd name="T26" fmla="*/ 256 w 649"/>
                    <a:gd name="T27" fmla="*/ 40 h 466"/>
                    <a:gd name="T28" fmla="*/ 305 w 649"/>
                    <a:gd name="T29" fmla="*/ 37 h 466"/>
                    <a:gd name="T30" fmla="*/ 352 w 649"/>
                    <a:gd name="T31" fmla="*/ 33 h 466"/>
                    <a:gd name="T32" fmla="*/ 401 w 649"/>
                    <a:gd name="T33" fmla="*/ 33 h 466"/>
                    <a:gd name="T34" fmla="*/ 452 w 649"/>
                    <a:gd name="T35" fmla="*/ 33 h 466"/>
                    <a:gd name="T36" fmla="*/ 501 w 649"/>
                    <a:gd name="T37" fmla="*/ 35 h 466"/>
                    <a:gd name="T38" fmla="*/ 514 w 649"/>
                    <a:gd name="T39" fmla="*/ 33 h 466"/>
                    <a:gd name="T40" fmla="*/ 526 w 649"/>
                    <a:gd name="T41" fmla="*/ 25 h 466"/>
                    <a:gd name="T42" fmla="*/ 533 w 649"/>
                    <a:gd name="T43" fmla="*/ 18 h 466"/>
                    <a:gd name="T44" fmla="*/ 533 w 649"/>
                    <a:gd name="T45" fmla="*/ 8 h 466"/>
                    <a:gd name="T46" fmla="*/ 526 w 649"/>
                    <a:gd name="T47" fmla="*/ 1 h 466"/>
                    <a:gd name="T48" fmla="*/ 516 w 649"/>
                    <a:gd name="T49" fmla="*/ 1 h 466"/>
                    <a:gd name="T50" fmla="*/ 466 w 649"/>
                    <a:gd name="T51" fmla="*/ 1 h 466"/>
                    <a:gd name="T52" fmla="*/ 415 w 649"/>
                    <a:gd name="T53" fmla="*/ 3 h 466"/>
                    <a:gd name="T54" fmla="*/ 364 w 649"/>
                    <a:gd name="T55" fmla="*/ 3 h 466"/>
                    <a:gd name="T56" fmla="*/ 314 w 649"/>
                    <a:gd name="T57" fmla="*/ 5 h 466"/>
                    <a:gd name="T58" fmla="*/ 263 w 649"/>
                    <a:gd name="T59" fmla="*/ 6 h 466"/>
                    <a:gd name="T60" fmla="*/ 212 w 649"/>
                    <a:gd name="T61" fmla="*/ 10 h 466"/>
                    <a:gd name="T62" fmla="*/ 162 w 649"/>
                    <a:gd name="T63" fmla="*/ 11 h 466"/>
                    <a:gd name="T64" fmla="*/ 111 w 649"/>
                    <a:gd name="T65" fmla="*/ 15 h 466"/>
                    <a:gd name="T66" fmla="*/ 79 w 649"/>
                    <a:gd name="T67" fmla="*/ 18 h 466"/>
                    <a:gd name="T68" fmla="*/ 47 w 649"/>
                    <a:gd name="T69" fmla="*/ 27 h 466"/>
                    <a:gd name="T70" fmla="*/ 20 w 649"/>
                    <a:gd name="T71" fmla="*/ 43 h 466"/>
                    <a:gd name="T72" fmla="*/ 3 w 649"/>
                    <a:gd name="T73" fmla="*/ 67 h 466"/>
                    <a:gd name="T74" fmla="*/ 0 w 649"/>
                    <a:gd name="T75" fmla="*/ 121 h 466"/>
                    <a:gd name="T76" fmla="*/ 8 w 649"/>
                    <a:gd name="T77" fmla="*/ 207 h 466"/>
                    <a:gd name="T78" fmla="*/ 25 w 649"/>
                    <a:gd name="T79" fmla="*/ 305 h 466"/>
                    <a:gd name="T80" fmla="*/ 50 w 649"/>
                    <a:gd name="T81" fmla="*/ 387 h 466"/>
                    <a:gd name="T82" fmla="*/ 69 w 649"/>
                    <a:gd name="T83" fmla="*/ 416 h 466"/>
                    <a:gd name="T84" fmla="*/ 96 w 649"/>
                    <a:gd name="T85" fmla="*/ 434 h 466"/>
                    <a:gd name="T86" fmla="*/ 150 w 649"/>
                    <a:gd name="T87" fmla="*/ 450 h 466"/>
                    <a:gd name="T88" fmla="*/ 204 w 649"/>
                    <a:gd name="T89" fmla="*/ 458 h 466"/>
                    <a:gd name="T90" fmla="*/ 258 w 649"/>
                    <a:gd name="T91" fmla="*/ 463 h 466"/>
                    <a:gd name="T92" fmla="*/ 314 w 649"/>
                    <a:gd name="T93" fmla="*/ 466 h 466"/>
                    <a:gd name="T94" fmla="*/ 361 w 649"/>
                    <a:gd name="T95" fmla="*/ 463 h 466"/>
                    <a:gd name="T96" fmla="*/ 406 w 649"/>
                    <a:gd name="T97" fmla="*/ 455 h 466"/>
                    <a:gd name="T98" fmla="*/ 454 w 649"/>
                    <a:gd name="T99" fmla="*/ 443 h 466"/>
                    <a:gd name="T100" fmla="*/ 499 w 649"/>
                    <a:gd name="T101" fmla="*/ 438 h 466"/>
                    <a:gd name="T102" fmla="*/ 541 w 649"/>
                    <a:gd name="T103" fmla="*/ 436 h 466"/>
                    <a:gd name="T104" fmla="*/ 590 w 649"/>
                    <a:gd name="T105" fmla="*/ 429 h 466"/>
                    <a:gd name="T106" fmla="*/ 633 w 649"/>
                    <a:gd name="T107" fmla="*/ 419 h 466"/>
                    <a:gd name="T108" fmla="*/ 649 w 649"/>
                    <a:gd name="T109" fmla="*/ 401 h 466"/>
                    <a:gd name="T110" fmla="*/ 626 w 649"/>
                    <a:gd name="T111" fmla="*/ 396 h 466"/>
                    <a:gd name="T112" fmla="*/ 587 w 649"/>
                    <a:gd name="T113" fmla="*/ 396 h 466"/>
                    <a:gd name="T114" fmla="*/ 540 w 649"/>
                    <a:gd name="T115" fmla="*/ 401 h 466"/>
                    <a:gd name="T116" fmla="*/ 487 w 649"/>
                    <a:gd name="T117" fmla="*/ 407 h 466"/>
                    <a:gd name="T118" fmla="*/ 435 w 649"/>
                    <a:gd name="T119" fmla="*/ 418 h 466"/>
                    <a:gd name="T120" fmla="*/ 386 w 649"/>
                    <a:gd name="T121" fmla="*/ 426 h 466"/>
                    <a:gd name="T122" fmla="*/ 347 w 649"/>
                    <a:gd name="T123" fmla="*/ 433 h 466"/>
                    <a:gd name="T124" fmla="*/ 322 w 649"/>
                    <a:gd name="T125" fmla="*/ 436 h 4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9"/>
                    <a:gd name="T190" fmla="*/ 0 h 466"/>
                    <a:gd name="T191" fmla="*/ 649 w 649"/>
                    <a:gd name="T192" fmla="*/ 466 h 4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9" h="466">
                      <a:moveTo>
                        <a:pt x="322" y="436"/>
                      </a:moveTo>
                      <a:lnTo>
                        <a:pt x="300" y="438"/>
                      </a:lnTo>
                      <a:lnTo>
                        <a:pt x="271" y="438"/>
                      </a:lnTo>
                      <a:lnTo>
                        <a:pt x="238" y="436"/>
                      </a:lnTo>
                      <a:lnTo>
                        <a:pt x="201" y="433"/>
                      </a:lnTo>
                      <a:lnTo>
                        <a:pt x="163" y="424"/>
                      </a:lnTo>
                      <a:lnTo>
                        <a:pt x="128" y="412"/>
                      </a:lnTo>
                      <a:lnTo>
                        <a:pt x="96" y="392"/>
                      </a:lnTo>
                      <a:lnTo>
                        <a:pt x="72" y="367"/>
                      </a:lnTo>
                      <a:lnTo>
                        <a:pt x="57" y="298"/>
                      </a:lnTo>
                      <a:lnTo>
                        <a:pt x="47" y="230"/>
                      </a:lnTo>
                      <a:lnTo>
                        <a:pt x="37" y="161"/>
                      </a:lnTo>
                      <a:lnTo>
                        <a:pt x="30" y="92"/>
                      </a:lnTo>
                      <a:lnTo>
                        <a:pt x="33" y="81"/>
                      </a:lnTo>
                      <a:lnTo>
                        <a:pt x="40" y="72"/>
                      </a:lnTo>
                      <a:lnTo>
                        <a:pt x="49" y="65"/>
                      </a:lnTo>
                      <a:lnTo>
                        <a:pt x="57" y="60"/>
                      </a:lnTo>
                      <a:lnTo>
                        <a:pt x="67" y="55"/>
                      </a:lnTo>
                      <a:lnTo>
                        <a:pt x="77" y="52"/>
                      </a:lnTo>
                      <a:lnTo>
                        <a:pt x="89" y="50"/>
                      </a:lnTo>
                      <a:lnTo>
                        <a:pt x="99" y="49"/>
                      </a:lnTo>
                      <a:lnTo>
                        <a:pt x="109" y="47"/>
                      </a:lnTo>
                      <a:lnTo>
                        <a:pt x="135" y="47"/>
                      </a:lnTo>
                      <a:lnTo>
                        <a:pt x="158" y="45"/>
                      </a:lnTo>
                      <a:lnTo>
                        <a:pt x="184" y="43"/>
                      </a:lnTo>
                      <a:lnTo>
                        <a:pt x="207" y="42"/>
                      </a:lnTo>
                      <a:lnTo>
                        <a:pt x="231" y="40"/>
                      </a:lnTo>
                      <a:lnTo>
                        <a:pt x="256" y="40"/>
                      </a:lnTo>
                      <a:lnTo>
                        <a:pt x="280" y="38"/>
                      </a:lnTo>
                      <a:lnTo>
                        <a:pt x="305" y="37"/>
                      </a:lnTo>
                      <a:lnTo>
                        <a:pt x="329" y="35"/>
                      </a:lnTo>
                      <a:lnTo>
                        <a:pt x="352" y="33"/>
                      </a:lnTo>
                      <a:lnTo>
                        <a:pt x="378" y="33"/>
                      </a:lnTo>
                      <a:lnTo>
                        <a:pt x="401" y="33"/>
                      </a:lnTo>
                      <a:lnTo>
                        <a:pt x="427" y="33"/>
                      </a:lnTo>
                      <a:lnTo>
                        <a:pt x="452" y="33"/>
                      </a:lnTo>
                      <a:lnTo>
                        <a:pt x="476" y="33"/>
                      </a:lnTo>
                      <a:lnTo>
                        <a:pt x="501" y="35"/>
                      </a:lnTo>
                      <a:lnTo>
                        <a:pt x="508" y="35"/>
                      </a:lnTo>
                      <a:lnTo>
                        <a:pt x="514" y="33"/>
                      </a:lnTo>
                      <a:lnTo>
                        <a:pt x="521" y="30"/>
                      </a:lnTo>
                      <a:lnTo>
                        <a:pt x="526" y="25"/>
                      </a:lnTo>
                      <a:lnTo>
                        <a:pt x="531" y="23"/>
                      </a:lnTo>
                      <a:lnTo>
                        <a:pt x="533" y="18"/>
                      </a:lnTo>
                      <a:lnTo>
                        <a:pt x="535" y="13"/>
                      </a:lnTo>
                      <a:lnTo>
                        <a:pt x="533" y="8"/>
                      </a:lnTo>
                      <a:lnTo>
                        <a:pt x="531" y="3"/>
                      </a:lnTo>
                      <a:lnTo>
                        <a:pt x="526" y="1"/>
                      </a:lnTo>
                      <a:lnTo>
                        <a:pt x="521" y="0"/>
                      </a:lnTo>
                      <a:lnTo>
                        <a:pt x="516" y="1"/>
                      </a:lnTo>
                      <a:lnTo>
                        <a:pt x="491" y="1"/>
                      </a:lnTo>
                      <a:lnTo>
                        <a:pt x="466" y="1"/>
                      </a:lnTo>
                      <a:lnTo>
                        <a:pt x="440" y="1"/>
                      </a:lnTo>
                      <a:lnTo>
                        <a:pt x="415" y="3"/>
                      </a:lnTo>
                      <a:lnTo>
                        <a:pt x="390" y="3"/>
                      </a:lnTo>
                      <a:lnTo>
                        <a:pt x="364" y="3"/>
                      </a:lnTo>
                      <a:lnTo>
                        <a:pt x="339" y="5"/>
                      </a:lnTo>
                      <a:lnTo>
                        <a:pt x="314" y="5"/>
                      </a:lnTo>
                      <a:lnTo>
                        <a:pt x="288" y="6"/>
                      </a:lnTo>
                      <a:lnTo>
                        <a:pt x="263" y="6"/>
                      </a:lnTo>
                      <a:lnTo>
                        <a:pt x="238" y="8"/>
                      </a:lnTo>
                      <a:lnTo>
                        <a:pt x="212" y="10"/>
                      </a:lnTo>
                      <a:lnTo>
                        <a:pt x="187" y="10"/>
                      </a:lnTo>
                      <a:lnTo>
                        <a:pt x="162" y="11"/>
                      </a:lnTo>
                      <a:lnTo>
                        <a:pt x="136" y="13"/>
                      </a:lnTo>
                      <a:lnTo>
                        <a:pt x="111" y="15"/>
                      </a:lnTo>
                      <a:lnTo>
                        <a:pt x="96" y="16"/>
                      </a:lnTo>
                      <a:lnTo>
                        <a:pt x="79" y="18"/>
                      </a:lnTo>
                      <a:lnTo>
                        <a:pt x="62" y="22"/>
                      </a:lnTo>
                      <a:lnTo>
                        <a:pt x="47" y="27"/>
                      </a:lnTo>
                      <a:lnTo>
                        <a:pt x="32" y="33"/>
                      </a:lnTo>
                      <a:lnTo>
                        <a:pt x="20" y="43"/>
                      </a:lnTo>
                      <a:lnTo>
                        <a:pt x="10" y="54"/>
                      </a:lnTo>
                      <a:lnTo>
                        <a:pt x="3" y="67"/>
                      </a:lnTo>
                      <a:lnTo>
                        <a:pt x="0" y="89"/>
                      </a:lnTo>
                      <a:lnTo>
                        <a:pt x="0" y="121"/>
                      </a:lnTo>
                      <a:lnTo>
                        <a:pt x="3" y="161"/>
                      </a:lnTo>
                      <a:lnTo>
                        <a:pt x="8" y="207"/>
                      </a:lnTo>
                      <a:lnTo>
                        <a:pt x="15" y="256"/>
                      </a:lnTo>
                      <a:lnTo>
                        <a:pt x="25" y="305"/>
                      </a:lnTo>
                      <a:lnTo>
                        <a:pt x="37" y="348"/>
                      </a:lnTo>
                      <a:lnTo>
                        <a:pt x="50" y="387"/>
                      </a:lnTo>
                      <a:lnTo>
                        <a:pt x="59" y="402"/>
                      </a:lnTo>
                      <a:lnTo>
                        <a:pt x="69" y="416"/>
                      </a:lnTo>
                      <a:lnTo>
                        <a:pt x="81" y="428"/>
                      </a:lnTo>
                      <a:lnTo>
                        <a:pt x="96" y="434"/>
                      </a:lnTo>
                      <a:lnTo>
                        <a:pt x="123" y="443"/>
                      </a:lnTo>
                      <a:lnTo>
                        <a:pt x="150" y="450"/>
                      </a:lnTo>
                      <a:lnTo>
                        <a:pt x="177" y="455"/>
                      </a:lnTo>
                      <a:lnTo>
                        <a:pt x="204" y="458"/>
                      </a:lnTo>
                      <a:lnTo>
                        <a:pt x="231" y="461"/>
                      </a:lnTo>
                      <a:lnTo>
                        <a:pt x="258" y="463"/>
                      </a:lnTo>
                      <a:lnTo>
                        <a:pt x="287" y="465"/>
                      </a:lnTo>
                      <a:lnTo>
                        <a:pt x="314" y="466"/>
                      </a:lnTo>
                      <a:lnTo>
                        <a:pt x="337" y="466"/>
                      </a:lnTo>
                      <a:lnTo>
                        <a:pt x="361" y="463"/>
                      </a:lnTo>
                      <a:lnTo>
                        <a:pt x="385" y="460"/>
                      </a:lnTo>
                      <a:lnTo>
                        <a:pt x="406" y="455"/>
                      </a:lnTo>
                      <a:lnTo>
                        <a:pt x="430" y="448"/>
                      </a:lnTo>
                      <a:lnTo>
                        <a:pt x="454" y="443"/>
                      </a:lnTo>
                      <a:lnTo>
                        <a:pt x="476" y="439"/>
                      </a:lnTo>
                      <a:lnTo>
                        <a:pt x="499" y="438"/>
                      </a:lnTo>
                      <a:lnTo>
                        <a:pt x="518" y="438"/>
                      </a:lnTo>
                      <a:lnTo>
                        <a:pt x="541" y="436"/>
                      </a:lnTo>
                      <a:lnTo>
                        <a:pt x="567" y="433"/>
                      </a:lnTo>
                      <a:lnTo>
                        <a:pt x="590" y="429"/>
                      </a:lnTo>
                      <a:lnTo>
                        <a:pt x="614" y="426"/>
                      </a:lnTo>
                      <a:lnTo>
                        <a:pt x="633" y="419"/>
                      </a:lnTo>
                      <a:lnTo>
                        <a:pt x="644" y="411"/>
                      </a:lnTo>
                      <a:lnTo>
                        <a:pt x="649" y="401"/>
                      </a:lnTo>
                      <a:lnTo>
                        <a:pt x="639" y="397"/>
                      </a:lnTo>
                      <a:lnTo>
                        <a:pt x="626" y="396"/>
                      </a:lnTo>
                      <a:lnTo>
                        <a:pt x="607" y="396"/>
                      </a:lnTo>
                      <a:lnTo>
                        <a:pt x="587" y="396"/>
                      </a:lnTo>
                      <a:lnTo>
                        <a:pt x="563" y="397"/>
                      </a:lnTo>
                      <a:lnTo>
                        <a:pt x="540" y="401"/>
                      </a:lnTo>
                      <a:lnTo>
                        <a:pt x="513" y="404"/>
                      </a:lnTo>
                      <a:lnTo>
                        <a:pt x="487" y="407"/>
                      </a:lnTo>
                      <a:lnTo>
                        <a:pt x="460" y="412"/>
                      </a:lnTo>
                      <a:lnTo>
                        <a:pt x="435" y="418"/>
                      </a:lnTo>
                      <a:lnTo>
                        <a:pt x="410" y="421"/>
                      </a:lnTo>
                      <a:lnTo>
                        <a:pt x="386" y="426"/>
                      </a:lnTo>
                      <a:lnTo>
                        <a:pt x="366" y="429"/>
                      </a:lnTo>
                      <a:lnTo>
                        <a:pt x="347" y="433"/>
                      </a:lnTo>
                      <a:lnTo>
                        <a:pt x="332" y="434"/>
                      </a:lnTo>
                      <a:lnTo>
                        <a:pt x="322" y="436"/>
                      </a:lnTo>
                      <a:close/>
                    </a:path>
                  </a:pathLst>
                </a:custGeom>
                <a:solidFill>
                  <a:srgbClr val="000000"/>
                </a:solidFill>
                <a:ln w="9525">
                  <a:noFill/>
                  <a:round/>
                  <a:headEnd/>
                  <a:tailEnd/>
                </a:ln>
              </p:spPr>
              <p:txBody>
                <a:bodyPr/>
                <a:lstStyle/>
                <a:p>
                  <a:endParaRPr lang="en-US"/>
                </a:p>
              </p:txBody>
            </p:sp>
            <p:sp>
              <p:nvSpPr>
                <p:cNvPr id="1101" name="Freeform 23"/>
                <p:cNvSpPr>
                  <a:spLocks/>
                </p:cNvSpPr>
                <p:nvPr/>
              </p:nvSpPr>
              <p:spPr bwMode="auto">
                <a:xfrm>
                  <a:off x="2882" y="2482"/>
                  <a:ext cx="90" cy="310"/>
                </a:xfrm>
                <a:custGeom>
                  <a:avLst/>
                  <a:gdLst>
                    <a:gd name="T0" fmla="*/ 7 w 90"/>
                    <a:gd name="T1" fmla="*/ 30 h 310"/>
                    <a:gd name="T2" fmla="*/ 29 w 90"/>
                    <a:gd name="T3" fmla="*/ 59 h 310"/>
                    <a:gd name="T4" fmla="*/ 43 w 90"/>
                    <a:gd name="T5" fmla="*/ 91 h 310"/>
                    <a:gd name="T6" fmla="*/ 49 w 90"/>
                    <a:gd name="T7" fmla="*/ 125 h 310"/>
                    <a:gd name="T8" fmla="*/ 53 w 90"/>
                    <a:gd name="T9" fmla="*/ 158 h 310"/>
                    <a:gd name="T10" fmla="*/ 54 w 90"/>
                    <a:gd name="T11" fmla="*/ 194 h 310"/>
                    <a:gd name="T12" fmla="*/ 54 w 90"/>
                    <a:gd name="T13" fmla="*/ 229 h 310"/>
                    <a:gd name="T14" fmla="*/ 56 w 90"/>
                    <a:gd name="T15" fmla="*/ 263 h 310"/>
                    <a:gd name="T16" fmla="*/ 61 w 90"/>
                    <a:gd name="T17" fmla="*/ 295 h 310"/>
                    <a:gd name="T18" fmla="*/ 63 w 90"/>
                    <a:gd name="T19" fmla="*/ 301 h 310"/>
                    <a:gd name="T20" fmla="*/ 66 w 90"/>
                    <a:gd name="T21" fmla="*/ 305 h 310"/>
                    <a:gd name="T22" fmla="*/ 70 w 90"/>
                    <a:gd name="T23" fmla="*/ 308 h 310"/>
                    <a:gd name="T24" fmla="*/ 76 w 90"/>
                    <a:gd name="T25" fmla="*/ 310 h 310"/>
                    <a:gd name="T26" fmla="*/ 81 w 90"/>
                    <a:gd name="T27" fmla="*/ 308 h 310"/>
                    <a:gd name="T28" fmla="*/ 86 w 90"/>
                    <a:gd name="T29" fmla="*/ 303 h 310"/>
                    <a:gd name="T30" fmla="*/ 88 w 90"/>
                    <a:gd name="T31" fmla="*/ 300 h 310"/>
                    <a:gd name="T32" fmla="*/ 90 w 90"/>
                    <a:gd name="T33" fmla="*/ 293 h 310"/>
                    <a:gd name="T34" fmla="*/ 86 w 90"/>
                    <a:gd name="T35" fmla="*/ 256 h 310"/>
                    <a:gd name="T36" fmla="*/ 86 w 90"/>
                    <a:gd name="T37" fmla="*/ 216 h 310"/>
                    <a:gd name="T38" fmla="*/ 86 w 90"/>
                    <a:gd name="T39" fmla="*/ 173 h 310"/>
                    <a:gd name="T40" fmla="*/ 85 w 90"/>
                    <a:gd name="T41" fmla="*/ 133 h 310"/>
                    <a:gd name="T42" fmla="*/ 80 w 90"/>
                    <a:gd name="T43" fmla="*/ 93 h 310"/>
                    <a:gd name="T44" fmla="*/ 68 w 90"/>
                    <a:gd name="T45" fmla="*/ 55 h 310"/>
                    <a:gd name="T46" fmla="*/ 48 w 90"/>
                    <a:gd name="T47" fmla="*/ 25 h 310"/>
                    <a:gd name="T48" fmla="*/ 17 w 90"/>
                    <a:gd name="T49" fmla="*/ 0 h 310"/>
                    <a:gd name="T50" fmla="*/ 12 w 90"/>
                    <a:gd name="T51" fmla="*/ 2 h 310"/>
                    <a:gd name="T52" fmla="*/ 5 w 90"/>
                    <a:gd name="T53" fmla="*/ 7 h 310"/>
                    <a:gd name="T54" fmla="*/ 0 w 90"/>
                    <a:gd name="T55" fmla="*/ 15 h 310"/>
                    <a:gd name="T56" fmla="*/ 7 w 90"/>
                    <a:gd name="T57" fmla="*/ 30 h 3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310"/>
                    <a:gd name="T89" fmla="*/ 90 w 90"/>
                    <a:gd name="T90" fmla="*/ 310 h 3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310">
                      <a:moveTo>
                        <a:pt x="7" y="30"/>
                      </a:moveTo>
                      <a:lnTo>
                        <a:pt x="29" y="59"/>
                      </a:lnTo>
                      <a:lnTo>
                        <a:pt x="43" y="91"/>
                      </a:lnTo>
                      <a:lnTo>
                        <a:pt x="49" y="125"/>
                      </a:lnTo>
                      <a:lnTo>
                        <a:pt x="53" y="158"/>
                      </a:lnTo>
                      <a:lnTo>
                        <a:pt x="54" y="194"/>
                      </a:lnTo>
                      <a:lnTo>
                        <a:pt x="54" y="229"/>
                      </a:lnTo>
                      <a:lnTo>
                        <a:pt x="56" y="263"/>
                      </a:lnTo>
                      <a:lnTo>
                        <a:pt x="61" y="295"/>
                      </a:lnTo>
                      <a:lnTo>
                        <a:pt x="63" y="301"/>
                      </a:lnTo>
                      <a:lnTo>
                        <a:pt x="66" y="305"/>
                      </a:lnTo>
                      <a:lnTo>
                        <a:pt x="70" y="308"/>
                      </a:lnTo>
                      <a:lnTo>
                        <a:pt x="76" y="310"/>
                      </a:lnTo>
                      <a:lnTo>
                        <a:pt x="81" y="308"/>
                      </a:lnTo>
                      <a:lnTo>
                        <a:pt x="86" y="303"/>
                      </a:lnTo>
                      <a:lnTo>
                        <a:pt x="88" y="300"/>
                      </a:lnTo>
                      <a:lnTo>
                        <a:pt x="90" y="293"/>
                      </a:lnTo>
                      <a:lnTo>
                        <a:pt x="86" y="256"/>
                      </a:lnTo>
                      <a:lnTo>
                        <a:pt x="86" y="216"/>
                      </a:lnTo>
                      <a:lnTo>
                        <a:pt x="86" y="173"/>
                      </a:lnTo>
                      <a:lnTo>
                        <a:pt x="85" y="133"/>
                      </a:lnTo>
                      <a:lnTo>
                        <a:pt x="80" y="93"/>
                      </a:lnTo>
                      <a:lnTo>
                        <a:pt x="68" y="55"/>
                      </a:lnTo>
                      <a:lnTo>
                        <a:pt x="48" y="25"/>
                      </a:lnTo>
                      <a:lnTo>
                        <a:pt x="17" y="0"/>
                      </a:lnTo>
                      <a:lnTo>
                        <a:pt x="12" y="2"/>
                      </a:lnTo>
                      <a:lnTo>
                        <a:pt x="5" y="7"/>
                      </a:lnTo>
                      <a:lnTo>
                        <a:pt x="0" y="15"/>
                      </a:lnTo>
                      <a:lnTo>
                        <a:pt x="7" y="30"/>
                      </a:lnTo>
                      <a:close/>
                    </a:path>
                  </a:pathLst>
                </a:custGeom>
                <a:solidFill>
                  <a:srgbClr val="000000"/>
                </a:solidFill>
                <a:ln w="9525">
                  <a:noFill/>
                  <a:round/>
                  <a:headEnd/>
                  <a:tailEnd/>
                </a:ln>
              </p:spPr>
              <p:txBody>
                <a:bodyPr/>
                <a:lstStyle/>
                <a:p>
                  <a:endParaRPr lang="en-US"/>
                </a:p>
              </p:txBody>
            </p:sp>
            <p:sp>
              <p:nvSpPr>
                <p:cNvPr id="1102" name="Freeform 24"/>
                <p:cNvSpPr>
                  <a:spLocks/>
                </p:cNvSpPr>
                <p:nvPr/>
              </p:nvSpPr>
              <p:spPr bwMode="auto">
                <a:xfrm>
                  <a:off x="2396" y="2773"/>
                  <a:ext cx="105" cy="73"/>
                </a:xfrm>
                <a:custGeom>
                  <a:avLst/>
                  <a:gdLst>
                    <a:gd name="T0" fmla="*/ 88 w 105"/>
                    <a:gd name="T1" fmla="*/ 73 h 73"/>
                    <a:gd name="T2" fmla="*/ 93 w 105"/>
                    <a:gd name="T3" fmla="*/ 73 h 73"/>
                    <a:gd name="T4" fmla="*/ 98 w 105"/>
                    <a:gd name="T5" fmla="*/ 71 h 73"/>
                    <a:gd name="T6" fmla="*/ 102 w 105"/>
                    <a:gd name="T7" fmla="*/ 69 h 73"/>
                    <a:gd name="T8" fmla="*/ 103 w 105"/>
                    <a:gd name="T9" fmla="*/ 66 h 73"/>
                    <a:gd name="T10" fmla="*/ 105 w 105"/>
                    <a:gd name="T11" fmla="*/ 61 h 73"/>
                    <a:gd name="T12" fmla="*/ 103 w 105"/>
                    <a:gd name="T13" fmla="*/ 56 h 73"/>
                    <a:gd name="T14" fmla="*/ 102 w 105"/>
                    <a:gd name="T15" fmla="*/ 53 h 73"/>
                    <a:gd name="T16" fmla="*/ 96 w 105"/>
                    <a:gd name="T17" fmla="*/ 51 h 73"/>
                    <a:gd name="T18" fmla="*/ 83 w 105"/>
                    <a:gd name="T19" fmla="*/ 44 h 73"/>
                    <a:gd name="T20" fmla="*/ 69 w 105"/>
                    <a:gd name="T21" fmla="*/ 36 h 73"/>
                    <a:gd name="T22" fmla="*/ 54 w 105"/>
                    <a:gd name="T23" fmla="*/ 26 h 73"/>
                    <a:gd name="T24" fmla="*/ 41 w 105"/>
                    <a:gd name="T25" fmla="*/ 16 h 73"/>
                    <a:gd name="T26" fmla="*/ 27 w 105"/>
                    <a:gd name="T27" fmla="*/ 9 h 73"/>
                    <a:gd name="T28" fmla="*/ 15 w 105"/>
                    <a:gd name="T29" fmla="*/ 2 h 73"/>
                    <a:gd name="T30" fmla="*/ 5 w 105"/>
                    <a:gd name="T31" fmla="*/ 0 h 73"/>
                    <a:gd name="T32" fmla="*/ 0 w 105"/>
                    <a:gd name="T33" fmla="*/ 2 h 73"/>
                    <a:gd name="T34" fmla="*/ 0 w 105"/>
                    <a:gd name="T35" fmla="*/ 7 h 73"/>
                    <a:gd name="T36" fmla="*/ 5 w 105"/>
                    <a:gd name="T37" fmla="*/ 16 h 73"/>
                    <a:gd name="T38" fmla="*/ 15 w 105"/>
                    <a:gd name="T39" fmla="*/ 26 h 73"/>
                    <a:gd name="T40" fmla="*/ 29 w 105"/>
                    <a:gd name="T41" fmla="*/ 36 h 73"/>
                    <a:gd name="T42" fmla="*/ 44 w 105"/>
                    <a:gd name="T43" fmla="*/ 46 h 73"/>
                    <a:gd name="T44" fmla="*/ 59 w 105"/>
                    <a:gd name="T45" fmla="*/ 56 h 73"/>
                    <a:gd name="T46" fmla="*/ 75 w 105"/>
                    <a:gd name="T47" fmla="*/ 66 h 73"/>
                    <a:gd name="T48" fmla="*/ 88 w 105"/>
                    <a:gd name="T49" fmla="*/ 73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73"/>
                    <a:gd name="T77" fmla="*/ 105 w 105"/>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73">
                      <a:moveTo>
                        <a:pt x="88" y="73"/>
                      </a:moveTo>
                      <a:lnTo>
                        <a:pt x="93" y="73"/>
                      </a:lnTo>
                      <a:lnTo>
                        <a:pt x="98" y="71"/>
                      </a:lnTo>
                      <a:lnTo>
                        <a:pt x="102" y="69"/>
                      </a:lnTo>
                      <a:lnTo>
                        <a:pt x="103" y="66"/>
                      </a:lnTo>
                      <a:lnTo>
                        <a:pt x="105" y="61"/>
                      </a:lnTo>
                      <a:lnTo>
                        <a:pt x="103" y="56"/>
                      </a:lnTo>
                      <a:lnTo>
                        <a:pt x="102" y="53"/>
                      </a:lnTo>
                      <a:lnTo>
                        <a:pt x="96" y="51"/>
                      </a:lnTo>
                      <a:lnTo>
                        <a:pt x="83" y="44"/>
                      </a:lnTo>
                      <a:lnTo>
                        <a:pt x="69" y="36"/>
                      </a:lnTo>
                      <a:lnTo>
                        <a:pt x="54" y="26"/>
                      </a:lnTo>
                      <a:lnTo>
                        <a:pt x="41" y="16"/>
                      </a:lnTo>
                      <a:lnTo>
                        <a:pt x="27" y="9"/>
                      </a:lnTo>
                      <a:lnTo>
                        <a:pt x="15" y="2"/>
                      </a:lnTo>
                      <a:lnTo>
                        <a:pt x="5" y="0"/>
                      </a:lnTo>
                      <a:lnTo>
                        <a:pt x="0" y="2"/>
                      </a:lnTo>
                      <a:lnTo>
                        <a:pt x="0" y="7"/>
                      </a:lnTo>
                      <a:lnTo>
                        <a:pt x="5" y="16"/>
                      </a:lnTo>
                      <a:lnTo>
                        <a:pt x="15" y="26"/>
                      </a:lnTo>
                      <a:lnTo>
                        <a:pt x="29" y="36"/>
                      </a:lnTo>
                      <a:lnTo>
                        <a:pt x="44" y="46"/>
                      </a:lnTo>
                      <a:lnTo>
                        <a:pt x="59" y="56"/>
                      </a:lnTo>
                      <a:lnTo>
                        <a:pt x="75" y="66"/>
                      </a:lnTo>
                      <a:lnTo>
                        <a:pt x="88" y="73"/>
                      </a:lnTo>
                      <a:close/>
                    </a:path>
                  </a:pathLst>
                </a:custGeom>
                <a:solidFill>
                  <a:srgbClr val="000000"/>
                </a:solidFill>
                <a:ln w="9525">
                  <a:noFill/>
                  <a:round/>
                  <a:headEnd/>
                  <a:tailEnd/>
                </a:ln>
              </p:spPr>
              <p:txBody>
                <a:bodyPr/>
                <a:lstStyle/>
                <a:p>
                  <a:endParaRPr lang="en-US"/>
                </a:p>
              </p:txBody>
            </p:sp>
            <p:sp>
              <p:nvSpPr>
                <p:cNvPr id="1103" name="Freeform 25"/>
                <p:cNvSpPr>
                  <a:spLocks/>
                </p:cNvSpPr>
                <p:nvPr/>
              </p:nvSpPr>
              <p:spPr bwMode="auto">
                <a:xfrm>
                  <a:off x="2449" y="2753"/>
                  <a:ext cx="111" cy="76"/>
                </a:xfrm>
                <a:custGeom>
                  <a:avLst/>
                  <a:gdLst>
                    <a:gd name="T0" fmla="*/ 97 w 111"/>
                    <a:gd name="T1" fmla="*/ 74 h 76"/>
                    <a:gd name="T2" fmla="*/ 101 w 111"/>
                    <a:gd name="T3" fmla="*/ 76 h 76"/>
                    <a:gd name="T4" fmla="*/ 104 w 111"/>
                    <a:gd name="T5" fmla="*/ 76 h 76"/>
                    <a:gd name="T6" fmla="*/ 108 w 111"/>
                    <a:gd name="T7" fmla="*/ 74 h 76"/>
                    <a:gd name="T8" fmla="*/ 109 w 111"/>
                    <a:gd name="T9" fmla="*/ 71 h 76"/>
                    <a:gd name="T10" fmla="*/ 111 w 111"/>
                    <a:gd name="T11" fmla="*/ 68 h 76"/>
                    <a:gd name="T12" fmla="*/ 111 w 111"/>
                    <a:gd name="T13" fmla="*/ 62 h 76"/>
                    <a:gd name="T14" fmla="*/ 109 w 111"/>
                    <a:gd name="T15" fmla="*/ 59 h 76"/>
                    <a:gd name="T16" fmla="*/ 106 w 111"/>
                    <a:gd name="T17" fmla="*/ 57 h 76"/>
                    <a:gd name="T18" fmla="*/ 92 w 111"/>
                    <a:gd name="T19" fmla="*/ 49 h 76"/>
                    <a:gd name="T20" fmla="*/ 76 w 111"/>
                    <a:gd name="T21" fmla="*/ 39 h 76"/>
                    <a:gd name="T22" fmla="*/ 60 w 111"/>
                    <a:gd name="T23" fmla="*/ 27 h 76"/>
                    <a:gd name="T24" fmla="*/ 43 w 111"/>
                    <a:gd name="T25" fmla="*/ 17 h 76"/>
                    <a:gd name="T26" fmla="*/ 28 w 111"/>
                    <a:gd name="T27" fmla="*/ 9 h 76"/>
                    <a:gd name="T28" fmla="*/ 15 w 111"/>
                    <a:gd name="T29" fmla="*/ 4 h 76"/>
                    <a:gd name="T30" fmla="*/ 5 w 111"/>
                    <a:gd name="T31" fmla="*/ 0 h 76"/>
                    <a:gd name="T32" fmla="*/ 0 w 111"/>
                    <a:gd name="T33" fmla="*/ 2 h 76"/>
                    <a:gd name="T34" fmla="*/ 0 w 111"/>
                    <a:gd name="T35" fmla="*/ 7 h 76"/>
                    <a:gd name="T36" fmla="*/ 6 w 111"/>
                    <a:gd name="T37" fmla="*/ 15 h 76"/>
                    <a:gd name="T38" fmla="*/ 16 w 111"/>
                    <a:gd name="T39" fmla="*/ 25 h 76"/>
                    <a:gd name="T40" fmla="*/ 32 w 111"/>
                    <a:gd name="T41" fmla="*/ 36 h 76"/>
                    <a:gd name="T42" fmla="*/ 47 w 111"/>
                    <a:gd name="T43" fmla="*/ 47 h 76"/>
                    <a:gd name="T44" fmla="*/ 65 w 111"/>
                    <a:gd name="T45" fmla="*/ 57 h 76"/>
                    <a:gd name="T46" fmla="*/ 82 w 111"/>
                    <a:gd name="T47" fmla="*/ 68 h 76"/>
                    <a:gd name="T48" fmla="*/ 97 w 111"/>
                    <a:gd name="T49" fmla="*/ 74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
                    <a:gd name="T76" fmla="*/ 0 h 76"/>
                    <a:gd name="T77" fmla="*/ 111 w 111"/>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 h="76">
                      <a:moveTo>
                        <a:pt x="97" y="74"/>
                      </a:moveTo>
                      <a:lnTo>
                        <a:pt x="101" y="76"/>
                      </a:lnTo>
                      <a:lnTo>
                        <a:pt x="104" y="76"/>
                      </a:lnTo>
                      <a:lnTo>
                        <a:pt x="108" y="74"/>
                      </a:lnTo>
                      <a:lnTo>
                        <a:pt x="109" y="71"/>
                      </a:lnTo>
                      <a:lnTo>
                        <a:pt x="111" y="68"/>
                      </a:lnTo>
                      <a:lnTo>
                        <a:pt x="111" y="62"/>
                      </a:lnTo>
                      <a:lnTo>
                        <a:pt x="109" y="59"/>
                      </a:lnTo>
                      <a:lnTo>
                        <a:pt x="106" y="57"/>
                      </a:lnTo>
                      <a:lnTo>
                        <a:pt x="92" y="49"/>
                      </a:lnTo>
                      <a:lnTo>
                        <a:pt x="76" y="39"/>
                      </a:lnTo>
                      <a:lnTo>
                        <a:pt x="60" y="27"/>
                      </a:lnTo>
                      <a:lnTo>
                        <a:pt x="43" y="17"/>
                      </a:lnTo>
                      <a:lnTo>
                        <a:pt x="28" y="9"/>
                      </a:lnTo>
                      <a:lnTo>
                        <a:pt x="15" y="4"/>
                      </a:lnTo>
                      <a:lnTo>
                        <a:pt x="5" y="0"/>
                      </a:lnTo>
                      <a:lnTo>
                        <a:pt x="0" y="2"/>
                      </a:lnTo>
                      <a:lnTo>
                        <a:pt x="0" y="7"/>
                      </a:lnTo>
                      <a:lnTo>
                        <a:pt x="6" y="15"/>
                      </a:lnTo>
                      <a:lnTo>
                        <a:pt x="16" y="25"/>
                      </a:lnTo>
                      <a:lnTo>
                        <a:pt x="32" y="36"/>
                      </a:lnTo>
                      <a:lnTo>
                        <a:pt x="47" y="47"/>
                      </a:lnTo>
                      <a:lnTo>
                        <a:pt x="65" y="57"/>
                      </a:lnTo>
                      <a:lnTo>
                        <a:pt x="82" y="68"/>
                      </a:lnTo>
                      <a:lnTo>
                        <a:pt x="97" y="74"/>
                      </a:lnTo>
                      <a:close/>
                    </a:path>
                  </a:pathLst>
                </a:custGeom>
                <a:solidFill>
                  <a:srgbClr val="000000"/>
                </a:solidFill>
                <a:ln w="9525">
                  <a:noFill/>
                  <a:round/>
                  <a:headEnd/>
                  <a:tailEnd/>
                </a:ln>
              </p:spPr>
              <p:txBody>
                <a:bodyPr/>
                <a:lstStyle/>
                <a:p>
                  <a:endParaRPr lang="en-US"/>
                </a:p>
              </p:txBody>
            </p:sp>
            <p:sp>
              <p:nvSpPr>
                <p:cNvPr id="1104" name="Freeform 26"/>
                <p:cNvSpPr>
                  <a:spLocks/>
                </p:cNvSpPr>
                <p:nvPr/>
              </p:nvSpPr>
              <p:spPr bwMode="auto">
                <a:xfrm>
                  <a:off x="2442" y="2660"/>
                  <a:ext cx="238" cy="199"/>
                </a:xfrm>
                <a:custGeom>
                  <a:avLst/>
                  <a:gdLst>
                    <a:gd name="T0" fmla="*/ 219 w 238"/>
                    <a:gd name="T1" fmla="*/ 194 h 199"/>
                    <a:gd name="T2" fmla="*/ 223 w 238"/>
                    <a:gd name="T3" fmla="*/ 198 h 199"/>
                    <a:gd name="T4" fmla="*/ 226 w 238"/>
                    <a:gd name="T5" fmla="*/ 199 h 199"/>
                    <a:gd name="T6" fmla="*/ 231 w 238"/>
                    <a:gd name="T7" fmla="*/ 199 h 199"/>
                    <a:gd name="T8" fmla="*/ 234 w 238"/>
                    <a:gd name="T9" fmla="*/ 198 h 199"/>
                    <a:gd name="T10" fmla="*/ 236 w 238"/>
                    <a:gd name="T11" fmla="*/ 194 h 199"/>
                    <a:gd name="T12" fmla="*/ 238 w 238"/>
                    <a:gd name="T13" fmla="*/ 191 h 199"/>
                    <a:gd name="T14" fmla="*/ 238 w 238"/>
                    <a:gd name="T15" fmla="*/ 186 h 199"/>
                    <a:gd name="T16" fmla="*/ 236 w 238"/>
                    <a:gd name="T17" fmla="*/ 182 h 199"/>
                    <a:gd name="T18" fmla="*/ 231 w 238"/>
                    <a:gd name="T19" fmla="*/ 171 h 199"/>
                    <a:gd name="T20" fmla="*/ 224 w 238"/>
                    <a:gd name="T21" fmla="*/ 159 h 199"/>
                    <a:gd name="T22" fmla="*/ 218 w 238"/>
                    <a:gd name="T23" fmla="*/ 150 h 199"/>
                    <a:gd name="T24" fmla="*/ 207 w 238"/>
                    <a:gd name="T25" fmla="*/ 142 h 199"/>
                    <a:gd name="T26" fmla="*/ 179 w 238"/>
                    <a:gd name="T27" fmla="*/ 122 h 199"/>
                    <a:gd name="T28" fmla="*/ 147 w 238"/>
                    <a:gd name="T29" fmla="*/ 97 h 199"/>
                    <a:gd name="T30" fmla="*/ 113 w 238"/>
                    <a:gd name="T31" fmla="*/ 73 h 199"/>
                    <a:gd name="T32" fmla="*/ 81 w 238"/>
                    <a:gd name="T33" fmla="*/ 48 h 199"/>
                    <a:gd name="T34" fmla="*/ 52 w 238"/>
                    <a:gd name="T35" fmla="*/ 27 h 199"/>
                    <a:gd name="T36" fmla="*/ 27 w 238"/>
                    <a:gd name="T37" fmla="*/ 11 h 199"/>
                    <a:gd name="T38" fmla="*/ 10 w 238"/>
                    <a:gd name="T39" fmla="*/ 2 h 199"/>
                    <a:gd name="T40" fmla="*/ 0 w 238"/>
                    <a:gd name="T41" fmla="*/ 0 h 199"/>
                    <a:gd name="T42" fmla="*/ 3 w 238"/>
                    <a:gd name="T43" fmla="*/ 9 h 199"/>
                    <a:gd name="T44" fmla="*/ 20 w 238"/>
                    <a:gd name="T45" fmla="*/ 26 h 199"/>
                    <a:gd name="T46" fmla="*/ 47 w 238"/>
                    <a:gd name="T47" fmla="*/ 48 h 199"/>
                    <a:gd name="T48" fmla="*/ 79 w 238"/>
                    <a:gd name="T49" fmla="*/ 75 h 199"/>
                    <a:gd name="T50" fmla="*/ 116 w 238"/>
                    <a:gd name="T51" fmla="*/ 105 h 199"/>
                    <a:gd name="T52" fmla="*/ 155 w 238"/>
                    <a:gd name="T53" fmla="*/ 137 h 199"/>
                    <a:gd name="T54" fmla="*/ 189 w 238"/>
                    <a:gd name="T55" fmla="*/ 167 h 199"/>
                    <a:gd name="T56" fmla="*/ 219 w 238"/>
                    <a:gd name="T57" fmla="*/ 194 h 1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199"/>
                    <a:gd name="T89" fmla="*/ 238 w 238"/>
                    <a:gd name="T90" fmla="*/ 199 h 1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199">
                      <a:moveTo>
                        <a:pt x="219" y="194"/>
                      </a:moveTo>
                      <a:lnTo>
                        <a:pt x="223" y="198"/>
                      </a:lnTo>
                      <a:lnTo>
                        <a:pt x="226" y="199"/>
                      </a:lnTo>
                      <a:lnTo>
                        <a:pt x="231" y="199"/>
                      </a:lnTo>
                      <a:lnTo>
                        <a:pt x="234" y="198"/>
                      </a:lnTo>
                      <a:lnTo>
                        <a:pt x="236" y="194"/>
                      </a:lnTo>
                      <a:lnTo>
                        <a:pt x="238" y="191"/>
                      </a:lnTo>
                      <a:lnTo>
                        <a:pt x="238" y="186"/>
                      </a:lnTo>
                      <a:lnTo>
                        <a:pt x="236" y="182"/>
                      </a:lnTo>
                      <a:lnTo>
                        <a:pt x="231" y="171"/>
                      </a:lnTo>
                      <a:lnTo>
                        <a:pt x="224" y="159"/>
                      </a:lnTo>
                      <a:lnTo>
                        <a:pt x="218" y="150"/>
                      </a:lnTo>
                      <a:lnTo>
                        <a:pt x="207" y="142"/>
                      </a:lnTo>
                      <a:lnTo>
                        <a:pt x="179" y="122"/>
                      </a:lnTo>
                      <a:lnTo>
                        <a:pt x="147" y="97"/>
                      </a:lnTo>
                      <a:lnTo>
                        <a:pt x="113" y="73"/>
                      </a:lnTo>
                      <a:lnTo>
                        <a:pt x="81" y="48"/>
                      </a:lnTo>
                      <a:lnTo>
                        <a:pt x="52" y="27"/>
                      </a:lnTo>
                      <a:lnTo>
                        <a:pt x="27" y="11"/>
                      </a:lnTo>
                      <a:lnTo>
                        <a:pt x="10" y="2"/>
                      </a:lnTo>
                      <a:lnTo>
                        <a:pt x="0" y="0"/>
                      </a:lnTo>
                      <a:lnTo>
                        <a:pt x="3" y="9"/>
                      </a:lnTo>
                      <a:lnTo>
                        <a:pt x="20" y="26"/>
                      </a:lnTo>
                      <a:lnTo>
                        <a:pt x="47" y="48"/>
                      </a:lnTo>
                      <a:lnTo>
                        <a:pt x="79" y="75"/>
                      </a:lnTo>
                      <a:lnTo>
                        <a:pt x="116" y="105"/>
                      </a:lnTo>
                      <a:lnTo>
                        <a:pt x="155" y="137"/>
                      </a:lnTo>
                      <a:lnTo>
                        <a:pt x="189" y="167"/>
                      </a:lnTo>
                      <a:lnTo>
                        <a:pt x="219" y="194"/>
                      </a:lnTo>
                      <a:close/>
                    </a:path>
                  </a:pathLst>
                </a:custGeom>
                <a:solidFill>
                  <a:srgbClr val="000000"/>
                </a:solidFill>
                <a:ln w="9525">
                  <a:noFill/>
                  <a:round/>
                  <a:headEnd/>
                  <a:tailEnd/>
                </a:ln>
              </p:spPr>
              <p:txBody>
                <a:bodyPr/>
                <a:lstStyle/>
                <a:p>
                  <a:endParaRPr lang="en-US"/>
                </a:p>
              </p:txBody>
            </p:sp>
            <p:sp>
              <p:nvSpPr>
                <p:cNvPr id="1105" name="Freeform 27"/>
                <p:cNvSpPr>
                  <a:spLocks/>
                </p:cNvSpPr>
                <p:nvPr/>
              </p:nvSpPr>
              <p:spPr bwMode="auto">
                <a:xfrm>
                  <a:off x="3097" y="2160"/>
                  <a:ext cx="140" cy="676"/>
                </a:xfrm>
                <a:custGeom>
                  <a:avLst/>
                  <a:gdLst>
                    <a:gd name="T0" fmla="*/ 42 w 140"/>
                    <a:gd name="T1" fmla="*/ 676 h 676"/>
                    <a:gd name="T2" fmla="*/ 65 w 140"/>
                    <a:gd name="T3" fmla="*/ 650 h 676"/>
                    <a:gd name="T4" fmla="*/ 84 w 140"/>
                    <a:gd name="T5" fmla="*/ 629 h 676"/>
                    <a:gd name="T6" fmla="*/ 98 w 140"/>
                    <a:gd name="T7" fmla="*/ 605 h 676"/>
                    <a:gd name="T8" fmla="*/ 109 w 140"/>
                    <a:gd name="T9" fmla="*/ 583 h 676"/>
                    <a:gd name="T10" fmla="*/ 116 w 140"/>
                    <a:gd name="T11" fmla="*/ 559 h 676"/>
                    <a:gd name="T12" fmla="*/ 123 w 140"/>
                    <a:gd name="T13" fmla="*/ 534 h 676"/>
                    <a:gd name="T14" fmla="*/ 130 w 140"/>
                    <a:gd name="T15" fmla="*/ 506 h 676"/>
                    <a:gd name="T16" fmla="*/ 136 w 140"/>
                    <a:gd name="T17" fmla="*/ 472 h 676"/>
                    <a:gd name="T18" fmla="*/ 138 w 140"/>
                    <a:gd name="T19" fmla="*/ 463 h 676"/>
                    <a:gd name="T20" fmla="*/ 140 w 140"/>
                    <a:gd name="T21" fmla="*/ 457 h 676"/>
                    <a:gd name="T22" fmla="*/ 140 w 140"/>
                    <a:gd name="T23" fmla="*/ 448 h 676"/>
                    <a:gd name="T24" fmla="*/ 138 w 140"/>
                    <a:gd name="T25" fmla="*/ 441 h 676"/>
                    <a:gd name="T26" fmla="*/ 128 w 140"/>
                    <a:gd name="T27" fmla="*/ 398 h 676"/>
                    <a:gd name="T28" fmla="*/ 116 w 140"/>
                    <a:gd name="T29" fmla="*/ 344 h 676"/>
                    <a:gd name="T30" fmla="*/ 104 w 140"/>
                    <a:gd name="T31" fmla="*/ 283 h 676"/>
                    <a:gd name="T32" fmla="*/ 89 w 140"/>
                    <a:gd name="T33" fmla="*/ 221 h 676"/>
                    <a:gd name="T34" fmla="*/ 74 w 140"/>
                    <a:gd name="T35" fmla="*/ 158 h 676"/>
                    <a:gd name="T36" fmla="*/ 57 w 140"/>
                    <a:gd name="T37" fmla="*/ 99 h 676"/>
                    <a:gd name="T38" fmla="*/ 42 w 140"/>
                    <a:gd name="T39" fmla="*/ 49 h 676"/>
                    <a:gd name="T40" fmla="*/ 25 w 140"/>
                    <a:gd name="T41" fmla="*/ 8 h 676"/>
                    <a:gd name="T42" fmla="*/ 22 w 140"/>
                    <a:gd name="T43" fmla="*/ 3 h 676"/>
                    <a:gd name="T44" fmla="*/ 18 w 140"/>
                    <a:gd name="T45" fmla="*/ 2 h 676"/>
                    <a:gd name="T46" fmla="*/ 13 w 140"/>
                    <a:gd name="T47" fmla="*/ 0 h 676"/>
                    <a:gd name="T48" fmla="*/ 8 w 140"/>
                    <a:gd name="T49" fmla="*/ 2 h 676"/>
                    <a:gd name="T50" fmla="*/ 3 w 140"/>
                    <a:gd name="T51" fmla="*/ 3 h 676"/>
                    <a:gd name="T52" fmla="*/ 1 w 140"/>
                    <a:gd name="T53" fmla="*/ 8 h 676"/>
                    <a:gd name="T54" fmla="*/ 0 w 140"/>
                    <a:gd name="T55" fmla="*/ 12 h 676"/>
                    <a:gd name="T56" fmla="*/ 1 w 140"/>
                    <a:gd name="T57" fmla="*/ 17 h 676"/>
                    <a:gd name="T58" fmla="*/ 18 w 140"/>
                    <a:gd name="T59" fmla="*/ 54 h 676"/>
                    <a:gd name="T60" fmla="*/ 37 w 140"/>
                    <a:gd name="T61" fmla="*/ 108 h 676"/>
                    <a:gd name="T62" fmla="*/ 55 w 140"/>
                    <a:gd name="T63" fmla="*/ 174 h 676"/>
                    <a:gd name="T64" fmla="*/ 74 w 140"/>
                    <a:gd name="T65" fmla="*/ 244 h 676"/>
                    <a:gd name="T66" fmla="*/ 89 w 140"/>
                    <a:gd name="T67" fmla="*/ 315 h 676"/>
                    <a:gd name="T68" fmla="*/ 103 w 140"/>
                    <a:gd name="T69" fmla="*/ 377 h 676"/>
                    <a:gd name="T70" fmla="*/ 113 w 140"/>
                    <a:gd name="T71" fmla="*/ 428 h 676"/>
                    <a:gd name="T72" fmla="*/ 116 w 140"/>
                    <a:gd name="T73" fmla="*/ 460 h 676"/>
                    <a:gd name="T74" fmla="*/ 113 w 140"/>
                    <a:gd name="T75" fmla="*/ 484 h 676"/>
                    <a:gd name="T76" fmla="*/ 108 w 140"/>
                    <a:gd name="T77" fmla="*/ 504 h 676"/>
                    <a:gd name="T78" fmla="*/ 104 w 140"/>
                    <a:gd name="T79" fmla="*/ 522 h 676"/>
                    <a:gd name="T80" fmla="*/ 99 w 140"/>
                    <a:gd name="T81" fmla="*/ 541 h 676"/>
                    <a:gd name="T82" fmla="*/ 92 w 140"/>
                    <a:gd name="T83" fmla="*/ 559 h 676"/>
                    <a:gd name="T84" fmla="*/ 84 w 140"/>
                    <a:gd name="T85" fmla="*/ 580 h 676"/>
                    <a:gd name="T86" fmla="*/ 74 w 140"/>
                    <a:gd name="T87" fmla="*/ 602 h 676"/>
                    <a:gd name="T88" fmla="*/ 60 w 140"/>
                    <a:gd name="T89" fmla="*/ 625 h 676"/>
                    <a:gd name="T90" fmla="*/ 60 w 140"/>
                    <a:gd name="T91" fmla="*/ 620 h 676"/>
                    <a:gd name="T92" fmla="*/ 62 w 140"/>
                    <a:gd name="T93" fmla="*/ 600 h 676"/>
                    <a:gd name="T94" fmla="*/ 60 w 140"/>
                    <a:gd name="T95" fmla="*/ 581 h 676"/>
                    <a:gd name="T96" fmla="*/ 49 w 140"/>
                    <a:gd name="T97" fmla="*/ 573 h 676"/>
                    <a:gd name="T98" fmla="*/ 40 w 140"/>
                    <a:gd name="T99" fmla="*/ 590 h 676"/>
                    <a:gd name="T100" fmla="*/ 38 w 140"/>
                    <a:gd name="T101" fmla="*/ 625 h 676"/>
                    <a:gd name="T102" fmla="*/ 40 w 140"/>
                    <a:gd name="T103" fmla="*/ 661 h 676"/>
                    <a:gd name="T104" fmla="*/ 42 w 140"/>
                    <a:gd name="T105" fmla="*/ 676 h 6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676"/>
                    <a:gd name="T161" fmla="*/ 140 w 140"/>
                    <a:gd name="T162" fmla="*/ 676 h 6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676">
                      <a:moveTo>
                        <a:pt x="42" y="676"/>
                      </a:moveTo>
                      <a:lnTo>
                        <a:pt x="65" y="650"/>
                      </a:lnTo>
                      <a:lnTo>
                        <a:pt x="84" y="629"/>
                      </a:lnTo>
                      <a:lnTo>
                        <a:pt x="98" y="605"/>
                      </a:lnTo>
                      <a:lnTo>
                        <a:pt x="109" y="583"/>
                      </a:lnTo>
                      <a:lnTo>
                        <a:pt x="116" y="559"/>
                      </a:lnTo>
                      <a:lnTo>
                        <a:pt x="123" y="534"/>
                      </a:lnTo>
                      <a:lnTo>
                        <a:pt x="130" y="506"/>
                      </a:lnTo>
                      <a:lnTo>
                        <a:pt x="136" y="472"/>
                      </a:lnTo>
                      <a:lnTo>
                        <a:pt x="138" y="463"/>
                      </a:lnTo>
                      <a:lnTo>
                        <a:pt x="140" y="457"/>
                      </a:lnTo>
                      <a:lnTo>
                        <a:pt x="140" y="448"/>
                      </a:lnTo>
                      <a:lnTo>
                        <a:pt x="138" y="441"/>
                      </a:lnTo>
                      <a:lnTo>
                        <a:pt x="128" y="398"/>
                      </a:lnTo>
                      <a:lnTo>
                        <a:pt x="116" y="344"/>
                      </a:lnTo>
                      <a:lnTo>
                        <a:pt x="104" y="283"/>
                      </a:lnTo>
                      <a:lnTo>
                        <a:pt x="89" y="221"/>
                      </a:lnTo>
                      <a:lnTo>
                        <a:pt x="74" y="158"/>
                      </a:lnTo>
                      <a:lnTo>
                        <a:pt x="57" y="99"/>
                      </a:lnTo>
                      <a:lnTo>
                        <a:pt x="42" y="49"/>
                      </a:lnTo>
                      <a:lnTo>
                        <a:pt x="25" y="8"/>
                      </a:lnTo>
                      <a:lnTo>
                        <a:pt x="22" y="3"/>
                      </a:lnTo>
                      <a:lnTo>
                        <a:pt x="18" y="2"/>
                      </a:lnTo>
                      <a:lnTo>
                        <a:pt x="13" y="0"/>
                      </a:lnTo>
                      <a:lnTo>
                        <a:pt x="8" y="2"/>
                      </a:lnTo>
                      <a:lnTo>
                        <a:pt x="3" y="3"/>
                      </a:lnTo>
                      <a:lnTo>
                        <a:pt x="1" y="8"/>
                      </a:lnTo>
                      <a:lnTo>
                        <a:pt x="0" y="12"/>
                      </a:lnTo>
                      <a:lnTo>
                        <a:pt x="1" y="17"/>
                      </a:lnTo>
                      <a:lnTo>
                        <a:pt x="18" y="54"/>
                      </a:lnTo>
                      <a:lnTo>
                        <a:pt x="37" y="108"/>
                      </a:lnTo>
                      <a:lnTo>
                        <a:pt x="55" y="174"/>
                      </a:lnTo>
                      <a:lnTo>
                        <a:pt x="74" y="244"/>
                      </a:lnTo>
                      <a:lnTo>
                        <a:pt x="89" y="315"/>
                      </a:lnTo>
                      <a:lnTo>
                        <a:pt x="103" y="377"/>
                      </a:lnTo>
                      <a:lnTo>
                        <a:pt x="113" y="428"/>
                      </a:lnTo>
                      <a:lnTo>
                        <a:pt x="116" y="460"/>
                      </a:lnTo>
                      <a:lnTo>
                        <a:pt x="113" y="484"/>
                      </a:lnTo>
                      <a:lnTo>
                        <a:pt x="108" y="504"/>
                      </a:lnTo>
                      <a:lnTo>
                        <a:pt x="104" y="522"/>
                      </a:lnTo>
                      <a:lnTo>
                        <a:pt x="99" y="541"/>
                      </a:lnTo>
                      <a:lnTo>
                        <a:pt x="92" y="559"/>
                      </a:lnTo>
                      <a:lnTo>
                        <a:pt x="84" y="580"/>
                      </a:lnTo>
                      <a:lnTo>
                        <a:pt x="74" y="602"/>
                      </a:lnTo>
                      <a:lnTo>
                        <a:pt x="60" y="625"/>
                      </a:lnTo>
                      <a:lnTo>
                        <a:pt x="60" y="620"/>
                      </a:lnTo>
                      <a:lnTo>
                        <a:pt x="62" y="600"/>
                      </a:lnTo>
                      <a:lnTo>
                        <a:pt x="60" y="581"/>
                      </a:lnTo>
                      <a:lnTo>
                        <a:pt x="49" y="573"/>
                      </a:lnTo>
                      <a:lnTo>
                        <a:pt x="40" y="590"/>
                      </a:lnTo>
                      <a:lnTo>
                        <a:pt x="38" y="625"/>
                      </a:lnTo>
                      <a:lnTo>
                        <a:pt x="40" y="661"/>
                      </a:lnTo>
                      <a:lnTo>
                        <a:pt x="42" y="676"/>
                      </a:lnTo>
                      <a:close/>
                    </a:path>
                  </a:pathLst>
                </a:custGeom>
                <a:solidFill>
                  <a:srgbClr val="000000"/>
                </a:solidFill>
                <a:ln w="9525">
                  <a:noFill/>
                  <a:round/>
                  <a:headEnd/>
                  <a:tailEnd/>
                </a:ln>
              </p:spPr>
              <p:txBody>
                <a:bodyPr/>
                <a:lstStyle/>
                <a:p>
                  <a:endParaRPr lang="en-US"/>
                </a:p>
              </p:txBody>
            </p:sp>
            <p:sp>
              <p:nvSpPr>
                <p:cNvPr id="1106" name="Freeform 28"/>
                <p:cNvSpPr>
                  <a:spLocks/>
                </p:cNvSpPr>
                <p:nvPr/>
              </p:nvSpPr>
              <p:spPr bwMode="auto">
                <a:xfrm>
                  <a:off x="2303" y="2165"/>
                  <a:ext cx="235" cy="172"/>
                </a:xfrm>
                <a:custGeom>
                  <a:avLst/>
                  <a:gdLst>
                    <a:gd name="T0" fmla="*/ 235 w 235"/>
                    <a:gd name="T1" fmla="*/ 0 h 172"/>
                    <a:gd name="T2" fmla="*/ 213 w 235"/>
                    <a:gd name="T3" fmla="*/ 5 h 172"/>
                    <a:gd name="T4" fmla="*/ 179 w 235"/>
                    <a:gd name="T5" fmla="*/ 22 h 172"/>
                    <a:gd name="T6" fmla="*/ 139 w 235"/>
                    <a:gd name="T7" fmla="*/ 49 h 172"/>
                    <a:gd name="T8" fmla="*/ 95 w 235"/>
                    <a:gd name="T9" fmla="*/ 79 h 172"/>
                    <a:gd name="T10" fmla="*/ 56 w 235"/>
                    <a:gd name="T11" fmla="*/ 111 h 172"/>
                    <a:gd name="T12" fmla="*/ 22 w 235"/>
                    <a:gd name="T13" fmla="*/ 140 h 172"/>
                    <a:gd name="T14" fmla="*/ 4 w 235"/>
                    <a:gd name="T15" fmla="*/ 162 h 172"/>
                    <a:gd name="T16" fmla="*/ 0 w 235"/>
                    <a:gd name="T17" fmla="*/ 172 h 172"/>
                    <a:gd name="T18" fmla="*/ 22 w 235"/>
                    <a:gd name="T19" fmla="*/ 165 h 172"/>
                    <a:gd name="T20" fmla="*/ 49 w 235"/>
                    <a:gd name="T21" fmla="*/ 152 h 172"/>
                    <a:gd name="T22" fmla="*/ 83 w 235"/>
                    <a:gd name="T23" fmla="*/ 132 h 172"/>
                    <a:gd name="T24" fmla="*/ 119 w 235"/>
                    <a:gd name="T25" fmla="*/ 106 h 172"/>
                    <a:gd name="T26" fmla="*/ 154 w 235"/>
                    <a:gd name="T27" fmla="*/ 79 h 172"/>
                    <a:gd name="T28" fmla="*/ 186 w 235"/>
                    <a:gd name="T29" fmla="*/ 52 h 172"/>
                    <a:gd name="T30" fmla="*/ 215 w 235"/>
                    <a:gd name="T31" fmla="*/ 25 h 172"/>
                    <a:gd name="T32" fmla="*/ 235 w 235"/>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172"/>
                    <a:gd name="T53" fmla="*/ 235 w 235"/>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172">
                      <a:moveTo>
                        <a:pt x="235" y="0"/>
                      </a:moveTo>
                      <a:lnTo>
                        <a:pt x="213" y="5"/>
                      </a:lnTo>
                      <a:lnTo>
                        <a:pt x="179" y="22"/>
                      </a:lnTo>
                      <a:lnTo>
                        <a:pt x="139" y="49"/>
                      </a:lnTo>
                      <a:lnTo>
                        <a:pt x="95" y="79"/>
                      </a:lnTo>
                      <a:lnTo>
                        <a:pt x="56" y="111"/>
                      </a:lnTo>
                      <a:lnTo>
                        <a:pt x="22" y="140"/>
                      </a:lnTo>
                      <a:lnTo>
                        <a:pt x="4" y="162"/>
                      </a:lnTo>
                      <a:lnTo>
                        <a:pt x="0" y="172"/>
                      </a:lnTo>
                      <a:lnTo>
                        <a:pt x="22" y="165"/>
                      </a:lnTo>
                      <a:lnTo>
                        <a:pt x="49" y="152"/>
                      </a:lnTo>
                      <a:lnTo>
                        <a:pt x="83" y="132"/>
                      </a:lnTo>
                      <a:lnTo>
                        <a:pt x="119" y="106"/>
                      </a:lnTo>
                      <a:lnTo>
                        <a:pt x="154" y="79"/>
                      </a:lnTo>
                      <a:lnTo>
                        <a:pt x="186" y="52"/>
                      </a:lnTo>
                      <a:lnTo>
                        <a:pt x="215" y="25"/>
                      </a:lnTo>
                      <a:lnTo>
                        <a:pt x="235" y="0"/>
                      </a:lnTo>
                      <a:close/>
                    </a:path>
                  </a:pathLst>
                </a:custGeom>
                <a:solidFill>
                  <a:srgbClr val="000000"/>
                </a:solidFill>
                <a:ln w="9525">
                  <a:noFill/>
                  <a:round/>
                  <a:headEnd/>
                  <a:tailEnd/>
                </a:ln>
              </p:spPr>
              <p:txBody>
                <a:bodyPr/>
                <a:lstStyle/>
                <a:p>
                  <a:endParaRPr lang="en-US"/>
                </a:p>
              </p:txBody>
            </p:sp>
            <p:sp>
              <p:nvSpPr>
                <p:cNvPr id="1107" name="Freeform 29"/>
                <p:cNvSpPr>
                  <a:spLocks/>
                </p:cNvSpPr>
                <p:nvPr/>
              </p:nvSpPr>
              <p:spPr bwMode="auto">
                <a:xfrm>
                  <a:off x="2585" y="2081"/>
                  <a:ext cx="510" cy="168"/>
                </a:xfrm>
                <a:custGeom>
                  <a:avLst/>
                  <a:gdLst>
                    <a:gd name="T0" fmla="*/ 510 w 510"/>
                    <a:gd name="T1" fmla="*/ 28 h 168"/>
                    <a:gd name="T2" fmla="*/ 505 w 510"/>
                    <a:gd name="T3" fmla="*/ 22 h 168"/>
                    <a:gd name="T4" fmla="*/ 491 w 510"/>
                    <a:gd name="T5" fmla="*/ 15 h 168"/>
                    <a:gd name="T6" fmla="*/ 469 w 510"/>
                    <a:gd name="T7" fmla="*/ 10 h 168"/>
                    <a:gd name="T8" fmla="*/ 441 w 510"/>
                    <a:gd name="T9" fmla="*/ 5 h 168"/>
                    <a:gd name="T10" fmla="*/ 407 w 510"/>
                    <a:gd name="T11" fmla="*/ 3 h 168"/>
                    <a:gd name="T12" fmla="*/ 368 w 510"/>
                    <a:gd name="T13" fmla="*/ 2 h 168"/>
                    <a:gd name="T14" fmla="*/ 326 w 510"/>
                    <a:gd name="T15" fmla="*/ 0 h 168"/>
                    <a:gd name="T16" fmla="*/ 282 w 510"/>
                    <a:gd name="T17" fmla="*/ 0 h 168"/>
                    <a:gd name="T18" fmla="*/ 238 w 510"/>
                    <a:gd name="T19" fmla="*/ 2 h 168"/>
                    <a:gd name="T20" fmla="*/ 194 w 510"/>
                    <a:gd name="T21" fmla="*/ 3 h 168"/>
                    <a:gd name="T22" fmla="*/ 152 w 510"/>
                    <a:gd name="T23" fmla="*/ 7 h 168"/>
                    <a:gd name="T24" fmla="*/ 112 w 510"/>
                    <a:gd name="T25" fmla="*/ 10 h 168"/>
                    <a:gd name="T26" fmla="*/ 76 w 510"/>
                    <a:gd name="T27" fmla="*/ 13 h 168"/>
                    <a:gd name="T28" fmla="*/ 48 w 510"/>
                    <a:gd name="T29" fmla="*/ 18 h 168"/>
                    <a:gd name="T30" fmla="*/ 24 w 510"/>
                    <a:gd name="T31" fmla="*/ 23 h 168"/>
                    <a:gd name="T32" fmla="*/ 9 w 510"/>
                    <a:gd name="T33" fmla="*/ 30 h 168"/>
                    <a:gd name="T34" fmla="*/ 4 w 510"/>
                    <a:gd name="T35" fmla="*/ 35 h 168"/>
                    <a:gd name="T36" fmla="*/ 2 w 510"/>
                    <a:gd name="T37" fmla="*/ 40 h 168"/>
                    <a:gd name="T38" fmla="*/ 0 w 510"/>
                    <a:gd name="T39" fmla="*/ 45 h 168"/>
                    <a:gd name="T40" fmla="*/ 2 w 510"/>
                    <a:gd name="T41" fmla="*/ 50 h 168"/>
                    <a:gd name="T42" fmla="*/ 7 w 510"/>
                    <a:gd name="T43" fmla="*/ 54 h 168"/>
                    <a:gd name="T44" fmla="*/ 12 w 510"/>
                    <a:gd name="T45" fmla="*/ 57 h 168"/>
                    <a:gd name="T46" fmla="*/ 17 w 510"/>
                    <a:gd name="T47" fmla="*/ 57 h 168"/>
                    <a:gd name="T48" fmla="*/ 22 w 510"/>
                    <a:gd name="T49" fmla="*/ 55 h 168"/>
                    <a:gd name="T50" fmla="*/ 32 w 510"/>
                    <a:gd name="T51" fmla="*/ 52 h 168"/>
                    <a:gd name="T52" fmla="*/ 48 w 510"/>
                    <a:gd name="T53" fmla="*/ 49 h 168"/>
                    <a:gd name="T54" fmla="*/ 68 w 510"/>
                    <a:gd name="T55" fmla="*/ 44 h 168"/>
                    <a:gd name="T56" fmla="*/ 93 w 510"/>
                    <a:gd name="T57" fmla="*/ 40 h 168"/>
                    <a:gd name="T58" fmla="*/ 122 w 510"/>
                    <a:gd name="T59" fmla="*/ 35 h 168"/>
                    <a:gd name="T60" fmla="*/ 154 w 510"/>
                    <a:gd name="T61" fmla="*/ 32 h 168"/>
                    <a:gd name="T62" fmla="*/ 188 w 510"/>
                    <a:gd name="T63" fmla="*/ 28 h 168"/>
                    <a:gd name="T64" fmla="*/ 225 w 510"/>
                    <a:gd name="T65" fmla="*/ 25 h 168"/>
                    <a:gd name="T66" fmla="*/ 262 w 510"/>
                    <a:gd name="T67" fmla="*/ 22 h 168"/>
                    <a:gd name="T68" fmla="*/ 297 w 510"/>
                    <a:gd name="T69" fmla="*/ 20 h 168"/>
                    <a:gd name="T70" fmla="*/ 334 w 510"/>
                    <a:gd name="T71" fmla="*/ 18 h 168"/>
                    <a:gd name="T72" fmla="*/ 370 w 510"/>
                    <a:gd name="T73" fmla="*/ 18 h 168"/>
                    <a:gd name="T74" fmla="*/ 402 w 510"/>
                    <a:gd name="T75" fmla="*/ 20 h 168"/>
                    <a:gd name="T76" fmla="*/ 432 w 510"/>
                    <a:gd name="T77" fmla="*/ 23 h 168"/>
                    <a:gd name="T78" fmla="*/ 458 w 510"/>
                    <a:gd name="T79" fmla="*/ 28 h 168"/>
                    <a:gd name="T80" fmla="*/ 480 w 510"/>
                    <a:gd name="T81" fmla="*/ 35 h 168"/>
                    <a:gd name="T82" fmla="*/ 476 w 510"/>
                    <a:gd name="T83" fmla="*/ 40 h 168"/>
                    <a:gd name="T84" fmla="*/ 466 w 510"/>
                    <a:gd name="T85" fmla="*/ 55 h 168"/>
                    <a:gd name="T86" fmla="*/ 451 w 510"/>
                    <a:gd name="T87" fmla="*/ 76 h 168"/>
                    <a:gd name="T88" fmla="*/ 436 w 510"/>
                    <a:gd name="T89" fmla="*/ 99 h 168"/>
                    <a:gd name="T90" fmla="*/ 419 w 510"/>
                    <a:gd name="T91" fmla="*/ 123 h 168"/>
                    <a:gd name="T92" fmla="*/ 407 w 510"/>
                    <a:gd name="T93" fmla="*/ 145 h 168"/>
                    <a:gd name="T94" fmla="*/ 400 w 510"/>
                    <a:gd name="T95" fmla="*/ 160 h 168"/>
                    <a:gd name="T96" fmla="*/ 400 w 510"/>
                    <a:gd name="T97" fmla="*/ 168 h 168"/>
                    <a:gd name="T98" fmla="*/ 409 w 510"/>
                    <a:gd name="T99" fmla="*/ 167 h 168"/>
                    <a:gd name="T100" fmla="*/ 422 w 510"/>
                    <a:gd name="T101" fmla="*/ 157 h 168"/>
                    <a:gd name="T102" fmla="*/ 439 w 510"/>
                    <a:gd name="T103" fmla="*/ 140 h 168"/>
                    <a:gd name="T104" fmla="*/ 458 w 510"/>
                    <a:gd name="T105" fmla="*/ 118 h 168"/>
                    <a:gd name="T106" fmla="*/ 476 w 510"/>
                    <a:gd name="T107" fmla="*/ 94 h 168"/>
                    <a:gd name="T108" fmla="*/ 493 w 510"/>
                    <a:gd name="T109" fmla="*/ 71 h 168"/>
                    <a:gd name="T110" fmla="*/ 505 w 510"/>
                    <a:gd name="T111" fmla="*/ 47 h 168"/>
                    <a:gd name="T112" fmla="*/ 510 w 510"/>
                    <a:gd name="T113" fmla="*/ 28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0"/>
                    <a:gd name="T172" fmla="*/ 0 h 168"/>
                    <a:gd name="T173" fmla="*/ 510 w 510"/>
                    <a:gd name="T174" fmla="*/ 168 h 1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0" h="168">
                      <a:moveTo>
                        <a:pt x="510" y="28"/>
                      </a:moveTo>
                      <a:lnTo>
                        <a:pt x="505" y="22"/>
                      </a:lnTo>
                      <a:lnTo>
                        <a:pt x="491" y="15"/>
                      </a:lnTo>
                      <a:lnTo>
                        <a:pt x="469" y="10"/>
                      </a:lnTo>
                      <a:lnTo>
                        <a:pt x="441" y="5"/>
                      </a:lnTo>
                      <a:lnTo>
                        <a:pt x="407" y="3"/>
                      </a:lnTo>
                      <a:lnTo>
                        <a:pt x="368" y="2"/>
                      </a:lnTo>
                      <a:lnTo>
                        <a:pt x="326" y="0"/>
                      </a:lnTo>
                      <a:lnTo>
                        <a:pt x="282" y="0"/>
                      </a:lnTo>
                      <a:lnTo>
                        <a:pt x="238" y="2"/>
                      </a:lnTo>
                      <a:lnTo>
                        <a:pt x="194" y="3"/>
                      </a:lnTo>
                      <a:lnTo>
                        <a:pt x="152" y="7"/>
                      </a:lnTo>
                      <a:lnTo>
                        <a:pt x="112" y="10"/>
                      </a:lnTo>
                      <a:lnTo>
                        <a:pt x="76" y="13"/>
                      </a:lnTo>
                      <a:lnTo>
                        <a:pt x="48" y="18"/>
                      </a:lnTo>
                      <a:lnTo>
                        <a:pt x="24" y="23"/>
                      </a:lnTo>
                      <a:lnTo>
                        <a:pt x="9" y="30"/>
                      </a:lnTo>
                      <a:lnTo>
                        <a:pt x="4" y="35"/>
                      </a:lnTo>
                      <a:lnTo>
                        <a:pt x="2" y="40"/>
                      </a:lnTo>
                      <a:lnTo>
                        <a:pt x="0" y="45"/>
                      </a:lnTo>
                      <a:lnTo>
                        <a:pt x="2" y="50"/>
                      </a:lnTo>
                      <a:lnTo>
                        <a:pt x="7" y="54"/>
                      </a:lnTo>
                      <a:lnTo>
                        <a:pt x="12" y="57"/>
                      </a:lnTo>
                      <a:lnTo>
                        <a:pt x="17" y="57"/>
                      </a:lnTo>
                      <a:lnTo>
                        <a:pt x="22" y="55"/>
                      </a:lnTo>
                      <a:lnTo>
                        <a:pt x="32" y="52"/>
                      </a:lnTo>
                      <a:lnTo>
                        <a:pt x="48" y="49"/>
                      </a:lnTo>
                      <a:lnTo>
                        <a:pt x="68" y="44"/>
                      </a:lnTo>
                      <a:lnTo>
                        <a:pt x="93" y="40"/>
                      </a:lnTo>
                      <a:lnTo>
                        <a:pt x="122" y="35"/>
                      </a:lnTo>
                      <a:lnTo>
                        <a:pt x="154" y="32"/>
                      </a:lnTo>
                      <a:lnTo>
                        <a:pt x="188" y="28"/>
                      </a:lnTo>
                      <a:lnTo>
                        <a:pt x="225" y="25"/>
                      </a:lnTo>
                      <a:lnTo>
                        <a:pt x="262" y="22"/>
                      </a:lnTo>
                      <a:lnTo>
                        <a:pt x="297" y="20"/>
                      </a:lnTo>
                      <a:lnTo>
                        <a:pt x="334" y="18"/>
                      </a:lnTo>
                      <a:lnTo>
                        <a:pt x="370" y="18"/>
                      </a:lnTo>
                      <a:lnTo>
                        <a:pt x="402" y="20"/>
                      </a:lnTo>
                      <a:lnTo>
                        <a:pt x="432" y="23"/>
                      </a:lnTo>
                      <a:lnTo>
                        <a:pt x="458" y="28"/>
                      </a:lnTo>
                      <a:lnTo>
                        <a:pt x="480" y="35"/>
                      </a:lnTo>
                      <a:lnTo>
                        <a:pt x="476" y="40"/>
                      </a:lnTo>
                      <a:lnTo>
                        <a:pt x="466" y="55"/>
                      </a:lnTo>
                      <a:lnTo>
                        <a:pt x="451" y="76"/>
                      </a:lnTo>
                      <a:lnTo>
                        <a:pt x="436" y="99"/>
                      </a:lnTo>
                      <a:lnTo>
                        <a:pt x="419" y="123"/>
                      </a:lnTo>
                      <a:lnTo>
                        <a:pt x="407" y="145"/>
                      </a:lnTo>
                      <a:lnTo>
                        <a:pt x="400" y="160"/>
                      </a:lnTo>
                      <a:lnTo>
                        <a:pt x="400" y="168"/>
                      </a:lnTo>
                      <a:lnTo>
                        <a:pt x="409" y="167"/>
                      </a:lnTo>
                      <a:lnTo>
                        <a:pt x="422" y="157"/>
                      </a:lnTo>
                      <a:lnTo>
                        <a:pt x="439" y="140"/>
                      </a:lnTo>
                      <a:lnTo>
                        <a:pt x="458" y="118"/>
                      </a:lnTo>
                      <a:lnTo>
                        <a:pt x="476" y="94"/>
                      </a:lnTo>
                      <a:lnTo>
                        <a:pt x="493" y="71"/>
                      </a:lnTo>
                      <a:lnTo>
                        <a:pt x="505" y="47"/>
                      </a:lnTo>
                      <a:lnTo>
                        <a:pt x="510" y="28"/>
                      </a:lnTo>
                      <a:close/>
                    </a:path>
                  </a:pathLst>
                </a:custGeom>
                <a:solidFill>
                  <a:srgbClr val="000000"/>
                </a:solidFill>
                <a:ln w="9525">
                  <a:noFill/>
                  <a:round/>
                  <a:headEnd/>
                  <a:tailEnd/>
                </a:ln>
              </p:spPr>
              <p:txBody>
                <a:bodyPr/>
                <a:lstStyle/>
                <a:p>
                  <a:endParaRPr lang="en-US"/>
                </a:p>
              </p:txBody>
            </p:sp>
            <p:sp>
              <p:nvSpPr>
                <p:cNvPr id="1108" name="Freeform 30"/>
                <p:cNvSpPr>
                  <a:spLocks/>
                </p:cNvSpPr>
                <p:nvPr/>
              </p:nvSpPr>
              <p:spPr bwMode="auto">
                <a:xfrm>
                  <a:off x="2206" y="2366"/>
                  <a:ext cx="767" cy="669"/>
                </a:xfrm>
                <a:custGeom>
                  <a:avLst/>
                  <a:gdLst>
                    <a:gd name="T0" fmla="*/ 35 w 767"/>
                    <a:gd name="T1" fmla="*/ 38 h 669"/>
                    <a:gd name="T2" fmla="*/ 6 w 767"/>
                    <a:gd name="T3" fmla="*/ 94 h 669"/>
                    <a:gd name="T4" fmla="*/ 0 w 767"/>
                    <a:gd name="T5" fmla="*/ 161 h 669"/>
                    <a:gd name="T6" fmla="*/ 3 w 767"/>
                    <a:gd name="T7" fmla="*/ 229 h 669"/>
                    <a:gd name="T8" fmla="*/ 15 w 767"/>
                    <a:gd name="T9" fmla="*/ 306 h 669"/>
                    <a:gd name="T10" fmla="*/ 37 w 767"/>
                    <a:gd name="T11" fmla="*/ 394 h 669"/>
                    <a:gd name="T12" fmla="*/ 60 w 767"/>
                    <a:gd name="T13" fmla="*/ 483 h 669"/>
                    <a:gd name="T14" fmla="*/ 84 w 767"/>
                    <a:gd name="T15" fmla="*/ 574 h 669"/>
                    <a:gd name="T16" fmla="*/ 104 w 767"/>
                    <a:gd name="T17" fmla="*/ 633 h 669"/>
                    <a:gd name="T18" fmla="*/ 130 w 767"/>
                    <a:gd name="T19" fmla="*/ 655 h 669"/>
                    <a:gd name="T20" fmla="*/ 182 w 767"/>
                    <a:gd name="T21" fmla="*/ 665 h 669"/>
                    <a:gd name="T22" fmla="*/ 258 w 767"/>
                    <a:gd name="T23" fmla="*/ 669 h 669"/>
                    <a:gd name="T24" fmla="*/ 335 w 767"/>
                    <a:gd name="T25" fmla="*/ 667 h 669"/>
                    <a:gd name="T26" fmla="*/ 415 w 767"/>
                    <a:gd name="T27" fmla="*/ 660 h 669"/>
                    <a:gd name="T28" fmla="*/ 496 w 767"/>
                    <a:gd name="T29" fmla="*/ 650 h 669"/>
                    <a:gd name="T30" fmla="*/ 575 w 767"/>
                    <a:gd name="T31" fmla="*/ 638 h 669"/>
                    <a:gd name="T32" fmla="*/ 651 w 767"/>
                    <a:gd name="T33" fmla="*/ 626 h 669"/>
                    <a:gd name="T34" fmla="*/ 724 w 767"/>
                    <a:gd name="T35" fmla="*/ 615 h 669"/>
                    <a:gd name="T36" fmla="*/ 764 w 767"/>
                    <a:gd name="T37" fmla="*/ 608 h 669"/>
                    <a:gd name="T38" fmla="*/ 767 w 767"/>
                    <a:gd name="T39" fmla="*/ 601 h 669"/>
                    <a:gd name="T40" fmla="*/ 766 w 767"/>
                    <a:gd name="T41" fmla="*/ 591 h 669"/>
                    <a:gd name="T42" fmla="*/ 759 w 767"/>
                    <a:gd name="T43" fmla="*/ 586 h 669"/>
                    <a:gd name="T44" fmla="*/ 719 w 767"/>
                    <a:gd name="T45" fmla="*/ 588 h 669"/>
                    <a:gd name="T46" fmla="*/ 644 w 767"/>
                    <a:gd name="T47" fmla="*/ 594 h 669"/>
                    <a:gd name="T48" fmla="*/ 567 w 767"/>
                    <a:gd name="T49" fmla="*/ 604 h 669"/>
                    <a:gd name="T50" fmla="*/ 487 w 767"/>
                    <a:gd name="T51" fmla="*/ 618 h 669"/>
                    <a:gd name="T52" fmla="*/ 408 w 767"/>
                    <a:gd name="T53" fmla="*/ 628 h 669"/>
                    <a:gd name="T54" fmla="*/ 329 w 767"/>
                    <a:gd name="T55" fmla="*/ 637 h 669"/>
                    <a:gd name="T56" fmla="*/ 251 w 767"/>
                    <a:gd name="T57" fmla="*/ 638 h 669"/>
                    <a:gd name="T58" fmla="*/ 177 w 767"/>
                    <a:gd name="T59" fmla="*/ 631 h 669"/>
                    <a:gd name="T60" fmla="*/ 136 w 767"/>
                    <a:gd name="T61" fmla="*/ 621 h 669"/>
                    <a:gd name="T62" fmla="*/ 130 w 767"/>
                    <a:gd name="T63" fmla="*/ 613 h 669"/>
                    <a:gd name="T64" fmla="*/ 116 w 767"/>
                    <a:gd name="T65" fmla="*/ 562 h 669"/>
                    <a:gd name="T66" fmla="*/ 91 w 767"/>
                    <a:gd name="T67" fmla="*/ 475 h 669"/>
                    <a:gd name="T68" fmla="*/ 69 w 767"/>
                    <a:gd name="T69" fmla="*/ 389 h 669"/>
                    <a:gd name="T70" fmla="*/ 49 w 767"/>
                    <a:gd name="T71" fmla="*/ 303 h 669"/>
                    <a:gd name="T72" fmla="*/ 35 w 767"/>
                    <a:gd name="T73" fmla="*/ 214 h 669"/>
                    <a:gd name="T74" fmla="*/ 35 w 767"/>
                    <a:gd name="T75" fmla="*/ 121 h 669"/>
                    <a:gd name="T76" fmla="*/ 64 w 767"/>
                    <a:gd name="T77" fmla="*/ 57 h 669"/>
                    <a:gd name="T78" fmla="*/ 118 w 767"/>
                    <a:gd name="T79" fmla="*/ 38 h 669"/>
                    <a:gd name="T80" fmla="*/ 178 w 767"/>
                    <a:gd name="T81" fmla="*/ 32 h 669"/>
                    <a:gd name="T82" fmla="*/ 232 w 767"/>
                    <a:gd name="T83" fmla="*/ 20 h 669"/>
                    <a:gd name="T84" fmla="*/ 248 w 767"/>
                    <a:gd name="T85" fmla="*/ 3 h 669"/>
                    <a:gd name="T86" fmla="*/ 209 w 767"/>
                    <a:gd name="T87" fmla="*/ 0 h 669"/>
                    <a:gd name="T88" fmla="*/ 150 w 767"/>
                    <a:gd name="T89" fmla="*/ 5 h 669"/>
                    <a:gd name="T90" fmla="*/ 87 w 767"/>
                    <a:gd name="T91" fmla="*/ 13 h 6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7"/>
                    <a:gd name="T139" fmla="*/ 0 h 669"/>
                    <a:gd name="T140" fmla="*/ 767 w 767"/>
                    <a:gd name="T141" fmla="*/ 669 h 6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7" h="669">
                      <a:moveTo>
                        <a:pt x="62" y="16"/>
                      </a:moveTo>
                      <a:lnTo>
                        <a:pt x="35" y="38"/>
                      </a:lnTo>
                      <a:lnTo>
                        <a:pt x="16" y="65"/>
                      </a:lnTo>
                      <a:lnTo>
                        <a:pt x="6" y="94"/>
                      </a:lnTo>
                      <a:lnTo>
                        <a:pt x="1" y="128"/>
                      </a:lnTo>
                      <a:lnTo>
                        <a:pt x="0" y="161"/>
                      </a:lnTo>
                      <a:lnTo>
                        <a:pt x="0" y="195"/>
                      </a:lnTo>
                      <a:lnTo>
                        <a:pt x="3" y="229"/>
                      </a:lnTo>
                      <a:lnTo>
                        <a:pt x="5" y="261"/>
                      </a:lnTo>
                      <a:lnTo>
                        <a:pt x="15" y="306"/>
                      </a:lnTo>
                      <a:lnTo>
                        <a:pt x="27" y="350"/>
                      </a:lnTo>
                      <a:lnTo>
                        <a:pt x="37" y="394"/>
                      </a:lnTo>
                      <a:lnTo>
                        <a:pt x="49" y="438"/>
                      </a:lnTo>
                      <a:lnTo>
                        <a:pt x="60" y="483"/>
                      </a:lnTo>
                      <a:lnTo>
                        <a:pt x="72" y="527"/>
                      </a:lnTo>
                      <a:lnTo>
                        <a:pt x="84" y="574"/>
                      </a:lnTo>
                      <a:lnTo>
                        <a:pt x="97" y="620"/>
                      </a:lnTo>
                      <a:lnTo>
                        <a:pt x="104" y="633"/>
                      </a:lnTo>
                      <a:lnTo>
                        <a:pt x="116" y="645"/>
                      </a:lnTo>
                      <a:lnTo>
                        <a:pt x="130" y="655"/>
                      </a:lnTo>
                      <a:lnTo>
                        <a:pt x="146" y="660"/>
                      </a:lnTo>
                      <a:lnTo>
                        <a:pt x="182" y="665"/>
                      </a:lnTo>
                      <a:lnTo>
                        <a:pt x="219" y="669"/>
                      </a:lnTo>
                      <a:lnTo>
                        <a:pt x="258" y="669"/>
                      </a:lnTo>
                      <a:lnTo>
                        <a:pt x="297" y="669"/>
                      </a:lnTo>
                      <a:lnTo>
                        <a:pt x="335" y="667"/>
                      </a:lnTo>
                      <a:lnTo>
                        <a:pt x="376" y="665"/>
                      </a:lnTo>
                      <a:lnTo>
                        <a:pt x="415" y="660"/>
                      </a:lnTo>
                      <a:lnTo>
                        <a:pt x="455" y="655"/>
                      </a:lnTo>
                      <a:lnTo>
                        <a:pt x="496" y="650"/>
                      </a:lnTo>
                      <a:lnTo>
                        <a:pt x="535" y="645"/>
                      </a:lnTo>
                      <a:lnTo>
                        <a:pt x="575" y="638"/>
                      </a:lnTo>
                      <a:lnTo>
                        <a:pt x="612" y="631"/>
                      </a:lnTo>
                      <a:lnTo>
                        <a:pt x="651" y="626"/>
                      </a:lnTo>
                      <a:lnTo>
                        <a:pt x="688" y="620"/>
                      </a:lnTo>
                      <a:lnTo>
                        <a:pt x="724" y="615"/>
                      </a:lnTo>
                      <a:lnTo>
                        <a:pt x="759" y="610"/>
                      </a:lnTo>
                      <a:lnTo>
                        <a:pt x="764" y="608"/>
                      </a:lnTo>
                      <a:lnTo>
                        <a:pt x="766" y="604"/>
                      </a:lnTo>
                      <a:lnTo>
                        <a:pt x="767" y="601"/>
                      </a:lnTo>
                      <a:lnTo>
                        <a:pt x="767" y="596"/>
                      </a:lnTo>
                      <a:lnTo>
                        <a:pt x="766" y="591"/>
                      </a:lnTo>
                      <a:lnTo>
                        <a:pt x="764" y="588"/>
                      </a:lnTo>
                      <a:lnTo>
                        <a:pt x="759" y="586"/>
                      </a:lnTo>
                      <a:lnTo>
                        <a:pt x="754" y="586"/>
                      </a:lnTo>
                      <a:lnTo>
                        <a:pt x="719" y="588"/>
                      </a:lnTo>
                      <a:lnTo>
                        <a:pt x="683" y="589"/>
                      </a:lnTo>
                      <a:lnTo>
                        <a:pt x="644" y="594"/>
                      </a:lnTo>
                      <a:lnTo>
                        <a:pt x="607" y="599"/>
                      </a:lnTo>
                      <a:lnTo>
                        <a:pt x="567" y="604"/>
                      </a:lnTo>
                      <a:lnTo>
                        <a:pt x="528" y="611"/>
                      </a:lnTo>
                      <a:lnTo>
                        <a:pt x="487" y="618"/>
                      </a:lnTo>
                      <a:lnTo>
                        <a:pt x="449" y="623"/>
                      </a:lnTo>
                      <a:lnTo>
                        <a:pt x="408" y="628"/>
                      </a:lnTo>
                      <a:lnTo>
                        <a:pt x="368" y="633"/>
                      </a:lnTo>
                      <a:lnTo>
                        <a:pt x="329" y="637"/>
                      </a:lnTo>
                      <a:lnTo>
                        <a:pt x="288" y="638"/>
                      </a:lnTo>
                      <a:lnTo>
                        <a:pt x="251" y="638"/>
                      </a:lnTo>
                      <a:lnTo>
                        <a:pt x="212" y="635"/>
                      </a:lnTo>
                      <a:lnTo>
                        <a:pt x="177" y="631"/>
                      </a:lnTo>
                      <a:lnTo>
                        <a:pt x="141" y="623"/>
                      </a:lnTo>
                      <a:lnTo>
                        <a:pt x="136" y="621"/>
                      </a:lnTo>
                      <a:lnTo>
                        <a:pt x="133" y="616"/>
                      </a:lnTo>
                      <a:lnTo>
                        <a:pt x="130" y="613"/>
                      </a:lnTo>
                      <a:lnTo>
                        <a:pt x="128" y="608"/>
                      </a:lnTo>
                      <a:lnTo>
                        <a:pt x="116" y="562"/>
                      </a:lnTo>
                      <a:lnTo>
                        <a:pt x="104" y="519"/>
                      </a:lnTo>
                      <a:lnTo>
                        <a:pt x="91" y="475"/>
                      </a:lnTo>
                      <a:lnTo>
                        <a:pt x="79" y="433"/>
                      </a:lnTo>
                      <a:lnTo>
                        <a:pt x="69" y="389"/>
                      </a:lnTo>
                      <a:lnTo>
                        <a:pt x="59" y="347"/>
                      </a:lnTo>
                      <a:lnTo>
                        <a:pt x="49" y="303"/>
                      </a:lnTo>
                      <a:lnTo>
                        <a:pt x="40" y="259"/>
                      </a:lnTo>
                      <a:lnTo>
                        <a:pt x="35" y="214"/>
                      </a:lnTo>
                      <a:lnTo>
                        <a:pt x="33" y="166"/>
                      </a:lnTo>
                      <a:lnTo>
                        <a:pt x="35" y="121"/>
                      </a:lnTo>
                      <a:lnTo>
                        <a:pt x="43" y="75"/>
                      </a:lnTo>
                      <a:lnTo>
                        <a:pt x="64" y="57"/>
                      </a:lnTo>
                      <a:lnTo>
                        <a:pt x="89" y="45"/>
                      </a:lnTo>
                      <a:lnTo>
                        <a:pt x="118" y="38"/>
                      </a:lnTo>
                      <a:lnTo>
                        <a:pt x="148" y="33"/>
                      </a:lnTo>
                      <a:lnTo>
                        <a:pt x="178" y="32"/>
                      </a:lnTo>
                      <a:lnTo>
                        <a:pt x="207" y="27"/>
                      </a:lnTo>
                      <a:lnTo>
                        <a:pt x="232" y="20"/>
                      </a:lnTo>
                      <a:lnTo>
                        <a:pt x="253" y="8"/>
                      </a:lnTo>
                      <a:lnTo>
                        <a:pt x="248" y="3"/>
                      </a:lnTo>
                      <a:lnTo>
                        <a:pt x="232" y="0"/>
                      </a:lnTo>
                      <a:lnTo>
                        <a:pt x="209" y="0"/>
                      </a:lnTo>
                      <a:lnTo>
                        <a:pt x="180" y="1"/>
                      </a:lnTo>
                      <a:lnTo>
                        <a:pt x="150" y="5"/>
                      </a:lnTo>
                      <a:lnTo>
                        <a:pt x="118" y="10"/>
                      </a:lnTo>
                      <a:lnTo>
                        <a:pt x="87" y="13"/>
                      </a:lnTo>
                      <a:lnTo>
                        <a:pt x="62" y="16"/>
                      </a:lnTo>
                      <a:close/>
                    </a:path>
                  </a:pathLst>
                </a:custGeom>
                <a:solidFill>
                  <a:srgbClr val="000000"/>
                </a:solidFill>
                <a:ln w="9525">
                  <a:noFill/>
                  <a:round/>
                  <a:headEnd/>
                  <a:tailEnd/>
                </a:ln>
              </p:spPr>
              <p:txBody>
                <a:bodyPr/>
                <a:lstStyle/>
                <a:p>
                  <a:endParaRPr lang="en-US"/>
                </a:p>
              </p:txBody>
            </p:sp>
            <p:sp>
              <p:nvSpPr>
                <p:cNvPr id="1109" name="Freeform 31"/>
                <p:cNvSpPr>
                  <a:spLocks/>
                </p:cNvSpPr>
                <p:nvPr/>
              </p:nvSpPr>
              <p:spPr bwMode="auto">
                <a:xfrm>
                  <a:off x="2017" y="2355"/>
                  <a:ext cx="119" cy="508"/>
                </a:xfrm>
                <a:custGeom>
                  <a:avLst/>
                  <a:gdLst>
                    <a:gd name="T0" fmla="*/ 30 w 119"/>
                    <a:gd name="T1" fmla="*/ 73 h 508"/>
                    <a:gd name="T2" fmla="*/ 15 w 119"/>
                    <a:gd name="T3" fmla="*/ 123 h 508"/>
                    <a:gd name="T4" fmla="*/ 5 w 119"/>
                    <a:gd name="T5" fmla="*/ 177 h 508"/>
                    <a:gd name="T6" fmla="*/ 0 w 119"/>
                    <a:gd name="T7" fmla="*/ 231 h 508"/>
                    <a:gd name="T8" fmla="*/ 0 w 119"/>
                    <a:gd name="T9" fmla="*/ 287 h 508"/>
                    <a:gd name="T10" fmla="*/ 5 w 119"/>
                    <a:gd name="T11" fmla="*/ 341 h 508"/>
                    <a:gd name="T12" fmla="*/ 15 w 119"/>
                    <a:gd name="T13" fmla="*/ 395 h 508"/>
                    <a:gd name="T14" fmla="*/ 30 w 119"/>
                    <a:gd name="T15" fmla="*/ 447 h 508"/>
                    <a:gd name="T16" fmla="*/ 50 w 119"/>
                    <a:gd name="T17" fmla="*/ 498 h 508"/>
                    <a:gd name="T18" fmla="*/ 54 w 119"/>
                    <a:gd name="T19" fmla="*/ 503 h 508"/>
                    <a:gd name="T20" fmla="*/ 59 w 119"/>
                    <a:gd name="T21" fmla="*/ 506 h 508"/>
                    <a:gd name="T22" fmla="*/ 64 w 119"/>
                    <a:gd name="T23" fmla="*/ 508 h 508"/>
                    <a:gd name="T24" fmla="*/ 70 w 119"/>
                    <a:gd name="T25" fmla="*/ 506 h 508"/>
                    <a:gd name="T26" fmla="*/ 76 w 119"/>
                    <a:gd name="T27" fmla="*/ 503 h 508"/>
                    <a:gd name="T28" fmla="*/ 79 w 119"/>
                    <a:gd name="T29" fmla="*/ 498 h 508"/>
                    <a:gd name="T30" fmla="*/ 79 w 119"/>
                    <a:gd name="T31" fmla="*/ 491 h 508"/>
                    <a:gd name="T32" fmla="*/ 77 w 119"/>
                    <a:gd name="T33" fmla="*/ 486 h 508"/>
                    <a:gd name="T34" fmla="*/ 64 w 119"/>
                    <a:gd name="T35" fmla="*/ 428 h 508"/>
                    <a:gd name="T36" fmla="*/ 49 w 119"/>
                    <a:gd name="T37" fmla="*/ 364 h 508"/>
                    <a:gd name="T38" fmla="*/ 38 w 119"/>
                    <a:gd name="T39" fmla="*/ 299 h 508"/>
                    <a:gd name="T40" fmla="*/ 33 w 119"/>
                    <a:gd name="T41" fmla="*/ 233 h 508"/>
                    <a:gd name="T42" fmla="*/ 35 w 119"/>
                    <a:gd name="T43" fmla="*/ 169 h 508"/>
                    <a:gd name="T44" fmla="*/ 49 w 119"/>
                    <a:gd name="T45" fmla="*/ 108 h 508"/>
                    <a:gd name="T46" fmla="*/ 76 w 119"/>
                    <a:gd name="T47" fmla="*/ 53 h 508"/>
                    <a:gd name="T48" fmla="*/ 119 w 119"/>
                    <a:gd name="T49" fmla="*/ 4 h 508"/>
                    <a:gd name="T50" fmla="*/ 108 w 119"/>
                    <a:gd name="T51" fmla="*/ 0 h 508"/>
                    <a:gd name="T52" fmla="*/ 96 w 119"/>
                    <a:gd name="T53" fmla="*/ 2 h 508"/>
                    <a:gd name="T54" fmla="*/ 82 w 119"/>
                    <a:gd name="T55" fmla="*/ 9 h 508"/>
                    <a:gd name="T56" fmla="*/ 69 w 119"/>
                    <a:gd name="T57" fmla="*/ 19 h 508"/>
                    <a:gd name="T58" fmla="*/ 57 w 119"/>
                    <a:gd name="T59" fmla="*/ 31 h 508"/>
                    <a:gd name="T60" fmla="*/ 45 w 119"/>
                    <a:gd name="T61" fmla="*/ 46 h 508"/>
                    <a:gd name="T62" fmla="*/ 37 w 119"/>
                    <a:gd name="T63" fmla="*/ 59 h 508"/>
                    <a:gd name="T64" fmla="*/ 30 w 119"/>
                    <a:gd name="T65" fmla="*/ 73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508"/>
                    <a:gd name="T101" fmla="*/ 119 w 119"/>
                    <a:gd name="T102" fmla="*/ 508 h 5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508">
                      <a:moveTo>
                        <a:pt x="30" y="73"/>
                      </a:moveTo>
                      <a:lnTo>
                        <a:pt x="15" y="123"/>
                      </a:lnTo>
                      <a:lnTo>
                        <a:pt x="5" y="177"/>
                      </a:lnTo>
                      <a:lnTo>
                        <a:pt x="0" y="231"/>
                      </a:lnTo>
                      <a:lnTo>
                        <a:pt x="0" y="287"/>
                      </a:lnTo>
                      <a:lnTo>
                        <a:pt x="5" y="341"/>
                      </a:lnTo>
                      <a:lnTo>
                        <a:pt x="15" y="395"/>
                      </a:lnTo>
                      <a:lnTo>
                        <a:pt x="30" y="447"/>
                      </a:lnTo>
                      <a:lnTo>
                        <a:pt x="50" y="498"/>
                      </a:lnTo>
                      <a:lnTo>
                        <a:pt x="54" y="503"/>
                      </a:lnTo>
                      <a:lnTo>
                        <a:pt x="59" y="506"/>
                      </a:lnTo>
                      <a:lnTo>
                        <a:pt x="64" y="508"/>
                      </a:lnTo>
                      <a:lnTo>
                        <a:pt x="70" y="506"/>
                      </a:lnTo>
                      <a:lnTo>
                        <a:pt x="76" y="503"/>
                      </a:lnTo>
                      <a:lnTo>
                        <a:pt x="79" y="498"/>
                      </a:lnTo>
                      <a:lnTo>
                        <a:pt x="79" y="491"/>
                      </a:lnTo>
                      <a:lnTo>
                        <a:pt x="77" y="486"/>
                      </a:lnTo>
                      <a:lnTo>
                        <a:pt x="64" y="428"/>
                      </a:lnTo>
                      <a:lnTo>
                        <a:pt x="49" y="364"/>
                      </a:lnTo>
                      <a:lnTo>
                        <a:pt x="38" y="299"/>
                      </a:lnTo>
                      <a:lnTo>
                        <a:pt x="33" y="233"/>
                      </a:lnTo>
                      <a:lnTo>
                        <a:pt x="35" y="169"/>
                      </a:lnTo>
                      <a:lnTo>
                        <a:pt x="49" y="108"/>
                      </a:lnTo>
                      <a:lnTo>
                        <a:pt x="76" y="53"/>
                      </a:lnTo>
                      <a:lnTo>
                        <a:pt x="119" y="4"/>
                      </a:lnTo>
                      <a:lnTo>
                        <a:pt x="108" y="0"/>
                      </a:lnTo>
                      <a:lnTo>
                        <a:pt x="96" y="2"/>
                      </a:lnTo>
                      <a:lnTo>
                        <a:pt x="82" y="9"/>
                      </a:lnTo>
                      <a:lnTo>
                        <a:pt x="69" y="19"/>
                      </a:lnTo>
                      <a:lnTo>
                        <a:pt x="57" y="31"/>
                      </a:lnTo>
                      <a:lnTo>
                        <a:pt x="45" y="46"/>
                      </a:lnTo>
                      <a:lnTo>
                        <a:pt x="37" y="59"/>
                      </a:lnTo>
                      <a:lnTo>
                        <a:pt x="30" y="73"/>
                      </a:lnTo>
                      <a:close/>
                    </a:path>
                  </a:pathLst>
                </a:custGeom>
                <a:solidFill>
                  <a:srgbClr val="000000"/>
                </a:solidFill>
                <a:ln w="9525">
                  <a:noFill/>
                  <a:round/>
                  <a:headEnd/>
                  <a:tailEnd/>
                </a:ln>
              </p:spPr>
              <p:txBody>
                <a:bodyPr/>
                <a:lstStyle/>
                <a:p>
                  <a:endParaRPr lang="en-US"/>
                </a:p>
              </p:txBody>
            </p:sp>
            <p:sp>
              <p:nvSpPr>
                <p:cNvPr id="1110" name="Freeform 32"/>
                <p:cNvSpPr>
                  <a:spLocks/>
                </p:cNvSpPr>
                <p:nvPr/>
              </p:nvSpPr>
              <p:spPr bwMode="auto">
                <a:xfrm>
                  <a:off x="1900" y="2420"/>
                  <a:ext cx="78" cy="337"/>
                </a:xfrm>
                <a:custGeom>
                  <a:avLst/>
                  <a:gdLst>
                    <a:gd name="T0" fmla="*/ 17 w 78"/>
                    <a:gd name="T1" fmla="*/ 325 h 337"/>
                    <a:gd name="T2" fmla="*/ 22 w 78"/>
                    <a:gd name="T3" fmla="*/ 331 h 337"/>
                    <a:gd name="T4" fmla="*/ 29 w 78"/>
                    <a:gd name="T5" fmla="*/ 335 h 337"/>
                    <a:gd name="T6" fmla="*/ 37 w 78"/>
                    <a:gd name="T7" fmla="*/ 337 h 337"/>
                    <a:gd name="T8" fmla="*/ 46 w 78"/>
                    <a:gd name="T9" fmla="*/ 335 h 337"/>
                    <a:gd name="T10" fmla="*/ 52 w 78"/>
                    <a:gd name="T11" fmla="*/ 330 h 337"/>
                    <a:gd name="T12" fmla="*/ 56 w 78"/>
                    <a:gd name="T13" fmla="*/ 323 h 337"/>
                    <a:gd name="T14" fmla="*/ 58 w 78"/>
                    <a:gd name="T15" fmla="*/ 315 h 337"/>
                    <a:gd name="T16" fmla="*/ 56 w 78"/>
                    <a:gd name="T17" fmla="*/ 306 h 337"/>
                    <a:gd name="T18" fmla="*/ 47 w 78"/>
                    <a:gd name="T19" fmla="*/ 266 h 337"/>
                    <a:gd name="T20" fmla="*/ 46 w 78"/>
                    <a:gd name="T21" fmla="*/ 219 h 337"/>
                    <a:gd name="T22" fmla="*/ 51 w 78"/>
                    <a:gd name="T23" fmla="*/ 170 h 337"/>
                    <a:gd name="T24" fmla="*/ 58 w 78"/>
                    <a:gd name="T25" fmla="*/ 119 h 337"/>
                    <a:gd name="T26" fmla="*/ 66 w 78"/>
                    <a:gd name="T27" fmla="*/ 74 h 337"/>
                    <a:gd name="T28" fmla="*/ 74 w 78"/>
                    <a:gd name="T29" fmla="*/ 35 h 337"/>
                    <a:gd name="T30" fmla="*/ 78 w 78"/>
                    <a:gd name="T31" fmla="*/ 10 h 337"/>
                    <a:gd name="T32" fmla="*/ 74 w 78"/>
                    <a:gd name="T33" fmla="*/ 0 h 337"/>
                    <a:gd name="T34" fmla="*/ 59 w 78"/>
                    <a:gd name="T35" fmla="*/ 16 h 337"/>
                    <a:gd name="T36" fmla="*/ 42 w 78"/>
                    <a:gd name="T37" fmla="*/ 47 h 337"/>
                    <a:gd name="T38" fmla="*/ 27 w 78"/>
                    <a:gd name="T39" fmla="*/ 87 h 337"/>
                    <a:gd name="T40" fmla="*/ 14 w 78"/>
                    <a:gd name="T41" fmla="*/ 134 h 337"/>
                    <a:gd name="T42" fmla="*/ 5 w 78"/>
                    <a:gd name="T43" fmla="*/ 185 h 337"/>
                    <a:gd name="T44" fmla="*/ 0 w 78"/>
                    <a:gd name="T45" fmla="*/ 235 h 337"/>
                    <a:gd name="T46" fmla="*/ 5 w 78"/>
                    <a:gd name="T47" fmla="*/ 283 h 337"/>
                    <a:gd name="T48" fmla="*/ 17 w 78"/>
                    <a:gd name="T49" fmla="*/ 325 h 3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337"/>
                    <a:gd name="T77" fmla="*/ 78 w 78"/>
                    <a:gd name="T78" fmla="*/ 337 h 3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337">
                      <a:moveTo>
                        <a:pt x="17" y="325"/>
                      </a:moveTo>
                      <a:lnTo>
                        <a:pt x="22" y="331"/>
                      </a:lnTo>
                      <a:lnTo>
                        <a:pt x="29" y="335"/>
                      </a:lnTo>
                      <a:lnTo>
                        <a:pt x="37" y="337"/>
                      </a:lnTo>
                      <a:lnTo>
                        <a:pt x="46" y="335"/>
                      </a:lnTo>
                      <a:lnTo>
                        <a:pt x="52" y="330"/>
                      </a:lnTo>
                      <a:lnTo>
                        <a:pt x="56" y="323"/>
                      </a:lnTo>
                      <a:lnTo>
                        <a:pt x="58" y="315"/>
                      </a:lnTo>
                      <a:lnTo>
                        <a:pt x="56" y="306"/>
                      </a:lnTo>
                      <a:lnTo>
                        <a:pt x="47" y="266"/>
                      </a:lnTo>
                      <a:lnTo>
                        <a:pt x="46" y="219"/>
                      </a:lnTo>
                      <a:lnTo>
                        <a:pt x="51" y="170"/>
                      </a:lnTo>
                      <a:lnTo>
                        <a:pt x="58" y="119"/>
                      </a:lnTo>
                      <a:lnTo>
                        <a:pt x="66" y="74"/>
                      </a:lnTo>
                      <a:lnTo>
                        <a:pt x="74" y="35"/>
                      </a:lnTo>
                      <a:lnTo>
                        <a:pt x="78" y="10"/>
                      </a:lnTo>
                      <a:lnTo>
                        <a:pt x="74" y="0"/>
                      </a:lnTo>
                      <a:lnTo>
                        <a:pt x="59" y="16"/>
                      </a:lnTo>
                      <a:lnTo>
                        <a:pt x="42" y="47"/>
                      </a:lnTo>
                      <a:lnTo>
                        <a:pt x="27" y="87"/>
                      </a:lnTo>
                      <a:lnTo>
                        <a:pt x="14" y="134"/>
                      </a:lnTo>
                      <a:lnTo>
                        <a:pt x="5" y="185"/>
                      </a:lnTo>
                      <a:lnTo>
                        <a:pt x="0" y="235"/>
                      </a:lnTo>
                      <a:lnTo>
                        <a:pt x="5" y="283"/>
                      </a:lnTo>
                      <a:lnTo>
                        <a:pt x="17" y="325"/>
                      </a:lnTo>
                      <a:close/>
                    </a:path>
                  </a:pathLst>
                </a:custGeom>
                <a:solidFill>
                  <a:srgbClr val="000000"/>
                </a:solidFill>
                <a:ln w="9525">
                  <a:noFill/>
                  <a:round/>
                  <a:headEnd/>
                  <a:tailEnd/>
                </a:ln>
              </p:spPr>
              <p:txBody>
                <a:bodyPr/>
                <a:lstStyle/>
                <a:p>
                  <a:endParaRPr lang="en-US"/>
                </a:p>
              </p:txBody>
            </p:sp>
            <p:sp>
              <p:nvSpPr>
                <p:cNvPr id="1111" name="Freeform 33"/>
                <p:cNvSpPr>
                  <a:spLocks/>
                </p:cNvSpPr>
                <p:nvPr/>
              </p:nvSpPr>
              <p:spPr bwMode="auto">
                <a:xfrm>
                  <a:off x="3255" y="2182"/>
                  <a:ext cx="205" cy="478"/>
                </a:xfrm>
                <a:custGeom>
                  <a:avLst/>
                  <a:gdLst>
                    <a:gd name="T0" fmla="*/ 0 w 205"/>
                    <a:gd name="T1" fmla="*/ 7 h 478"/>
                    <a:gd name="T2" fmla="*/ 21 w 205"/>
                    <a:gd name="T3" fmla="*/ 29 h 478"/>
                    <a:gd name="T4" fmla="*/ 41 w 205"/>
                    <a:gd name="T5" fmla="*/ 52 h 478"/>
                    <a:gd name="T6" fmla="*/ 59 w 205"/>
                    <a:gd name="T7" fmla="*/ 76 h 478"/>
                    <a:gd name="T8" fmla="*/ 78 w 205"/>
                    <a:gd name="T9" fmla="*/ 101 h 478"/>
                    <a:gd name="T10" fmla="*/ 95 w 205"/>
                    <a:gd name="T11" fmla="*/ 126 h 478"/>
                    <a:gd name="T12" fmla="*/ 112 w 205"/>
                    <a:gd name="T13" fmla="*/ 152 h 478"/>
                    <a:gd name="T14" fmla="*/ 125 w 205"/>
                    <a:gd name="T15" fmla="*/ 179 h 478"/>
                    <a:gd name="T16" fmla="*/ 139 w 205"/>
                    <a:gd name="T17" fmla="*/ 206 h 478"/>
                    <a:gd name="T18" fmla="*/ 161 w 205"/>
                    <a:gd name="T19" fmla="*/ 268 h 478"/>
                    <a:gd name="T20" fmla="*/ 172 w 205"/>
                    <a:gd name="T21" fmla="*/ 330 h 478"/>
                    <a:gd name="T22" fmla="*/ 174 w 205"/>
                    <a:gd name="T23" fmla="*/ 396 h 478"/>
                    <a:gd name="T24" fmla="*/ 166 w 205"/>
                    <a:gd name="T25" fmla="*/ 463 h 478"/>
                    <a:gd name="T26" fmla="*/ 166 w 205"/>
                    <a:gd name="T27" fmla="*/ 470 h 478"/>
                    <a:gd name="T28" fmla="*/ 167 w 205"/>
                    <a:gd name="T29" fmla="*/ 473 h 478"/>
                    <a:gd name="T30" fmla="*/ 172 w 205"/>
                    <a:gd name="T31" fmla="*/ 477 h 478"/>
                    <a:gd name="T32" fmla="*/ 178 w 205"/>
                    <a:gd name="T33" fmla="*/ 478 h 478"/>
                    <a:gd name="T34" fmla="*/ 183 w 205"/>
                    <a:gd name="T35" fmla="*/ 478 h 478"/>
                    <a:gd name="T36" fmla="*/ 188 w 205"/>
                    <a:gd name="T37" fmla="*/ 477 h 478"/>
                    <a:gd name="T38" fmla="*/ 191 w 205"/>
                    <a:gd name="T39" fmla="*/ 473 h 478"/>
                    <a:gd name="T40" fmla="*/ 193 w 205"/>
                    <a:gd name="T41" fmla="*/ 468 h 478"/>
                    <a:gd name="T42" fmla="*/ 205 w 205"/>
                    <a:gd name="T43" fmla="*/ 401 h 478"/>
                    <a:gd name="T44" fmla="*/ 205 w 205"/>
                    <a:gd name="T45" fmla="*/ 335 h 478"/>
                    <a:gd name="T46" fmla="*/ 191 w 205"/>
                    <a:gd name="T47" fmla="*/ 271 h 478"/>
                    <a:gd name="T48" fmla="*/ 169 w 205"/>
                    <a:gd name="T49" fmla="*/ 211 h 478"/>
                    <a:gd name="T50" fmla="*/ 139 w 205"/>
                    <a:gd name="T51" fmla="*/ 152 h 478"/>
                    <a:gd name="T52" fmla="*/ 100 w 205"/>
                    <a:gd name="T53" fmla="*/ 96 h 478"/>
                    <a:gd name="T54" fmla="*/ 56 w 205"/>
                    <a:gd name="T55" fmla="*/ 45 h 478"/>
                    <a:gd name="T56" fmla="*/ 9 w 205"/>
                    <a:gd name="T57" fmla="*/ 0 h 478"/>
                    <a:gd name="T58" fmla="*/ 7 w 205"/>
                    <a:gd name="T59" fmla="*/ 0 h 478"/>
                    <a:gd name="T60" fmla="*/ 4 w 205"/>
                    <a:gd name="T61" fmla="*/ 2 h 478"/>
                    <a:gd name="T62" fmla="*/ 0 w 205"/>
                    <a:gd name="T63" fmla="*/ 3 h 478"/>
                    <a:gd name="T64" fmla="*/ 0 w 205"/>
                    <a:gd name="T65" fmla="*/ 7 h 478"/>
                    <a:gd name="T66" fmla="*/ 0 w 205"/>
                    <a:gd name="T67" fmla="*/ 7 h 4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5"/>
                    <a:gd name="T103" fmla="*/ 0 h 478"/>
                    <a:gd name="T104" fmla="*/ 205 w 205"/>
                    <a:gd name="T105" fmla="*/ 478 h 4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5" h="478">
                      <a:moveTo>
                        <a:pt x="0" y="7"/>
                      </a:moveTo>
                      <a:lnTo>
                        <a:pt x="21" y="29"/>
                      </a:lnTo>
                      <a:lnTo>
                        <a:pt x="41" y="52"/>
                      </a:lnTo>
                      <a:lnTo>
                        <a:pt x="59" y="76"/>
                      </a:lnTo>
                      <a:lnTo>
                        <a:pt x="78" y="101"/>
                      </a:lnTo>
                      <a:lnTo>
                        <a:pt x="95" y="126"/>
                      </a:lnTo>
                      <a:lnTo>
                        <a:pt x="112" y="152"/>
                      </a:lnTo>
                      <a:lnTo>
                        <a:pt x="125" y="179"/>
                      </a:lnTo>
                      <a:lnTo>
                        <a:pt x="139" y="206"/>
                      </a:lnTo>
                      <a:lnTo>
                        <a:pt x="161" y="268"/>
                      </a:lnTo>
                      <a:lnTo>
                        <a:pt x="172" y="330"/>
                      </a:lnTo>
                      <a:lnTo>
                        <a:pt x="174" y="396"/>
                      </a:lnTo>
                      <a:lnTo>
                        <a:pt x="166" y="463"/>
                      </a:lnTo>
                      <a:lnTo>
                        <a:pt x="166" y="470"/>
                      </a:lnTo>
                      <a:lnTo>
                        <a:pt x="167" y="473"/>
                      </a:lnTo>
                      <a:lnTo>
                        <a:pt x="172" y="477"/>
                      </a:lnTo>
                      <a:lnTo>
                        <a:pt x="178" y="478"/>
                      </a:lnTo>
                      <a:lnTo>
                        <a:pt x="183" y="478"/>
                      </a:lnTo>
                      <a:lnTo>
                        <a:pt x="188" y="477"/>
                      </a:lnTo>
                      <a:lnTo>
                        <a:pt x="191" y="473"/>
                      </a:lnTo>
                      <a:lnTo>
                        <a:pt x="193" y="468"/>
                      </a:lnTo>
                      <a:lnTo>
                        <a:pt x="205" y="401"/>
                      </a:lnTo>
                      <a:lnTo>
                        <a:pt x="205" y="335"/>
                      </a:lnTo>
                      <a:lnTo>
                        <a:pt x="191" y="271"/>
                      </a:lnTo>
                      <a:lnTo>
                        <a:pt x="169" y="211"/>
                      </a:lnTo>
                      <a:lnTo>
                        <a:pt x="139" y="152"/>
                      </a:lnTo>
                      <a:lnTo>
                        <a:pt x="100" y="96"/>
                      </a:lnTo>
                      <a:lnTo>
                        <a:pt x="56" y="45"/>
                      </a:lnTo>
                      <a:lnTo>
                        <a:pt x="9" y="0"/>
                      </a:lnTo>
                      <a:lnTo>
                        <a:pt x="7" y="0"/>
                      </a:lnTo>
                      <a:lnTo>
                        <a:pt x="4" y="2"/>
                      </a:lnTo>
                      <a:lnTo>
                        <a:pt x="0" y="3"/>
                      </a:lnTo>
                      <a:lnTo>
                        <a:pt x="0" y="7"/>
                      </a:lnTo>
                      <a:close/>
                    </a:path>
                  </a:pathLst>
                </a:custGeom>
                <a:solidFill>
                  <a:srgbClr val="000000"/>
                </a:solidFill>
                <a:ln w="9525">
                  <a:noFill/>
                  <a:round/>
                  <a:headEnd/>
                  <a:tailEnd/>
                </a:ln>
              </p:spPr>
              <p:txBody>
                <a:bodyPr/>
                <a:lstStyle/>
                <a:p>
                  <a:endParaRPr lang="en-US"/>
                </a:p>
              </p:txBody>
            </p:sp>
            <p:sp>
              <p:nvSpPr>
                <p:cNvPr id="1112" name="Freeform 34"/>
                <p:cNvSpPr>
                  <a:spLocks/>
                </p:cNvSpPr>
                <p:nvPr/>
              </p:nvSpPr>
              <p:spPr bwMode="auto">
                <a:xfrm>
                  <a:off x="3441" y="2231"/>
                  <a:ext cx="89" cy="190"/>
                </a:xfrm>
                <a:custGeom>
                  <a:avLst/>
                  <a:gdLst>
                    <a:gd name="T0" fmla="*/ 61 w 89"/>
                    <a:gd name="T1" fmla="*/ 178 h 190"/>
                    <a:gd name="T2" fmla="*/ 62 w 89"/>
                    <a:gd name="T3" fmla="*/ 183 h 190"/>
                    <a:gd name="T4" fmla="*/ 66 w 89"/>
                    <a:gd name="T5" fmla="*/ 189 h 190"/>
                    <a:gd name="T6" fmla="*/ 69 w 89"/>
                    <a:gd name="T7" fmla="*/ 190 h 190"/>
                    <a:gd name="T8" fmla="*/ 76 w 89"/>
                    <a:gd name="T9" fmla="*/ 190 h 190"/>
                    <a:gd name="T10" fmla="*/ 81 w 89"/>
                    <a:gd name="T11" fmla="*/ 189 h 190"/>
                    <a:gd name="T12" fmla="*/ 86 w 89"/>
                    <a:gd name="T13" fmla="*/ 185 h 190"/>
                    <a:gd name="T14" fmla="*/ 88 w 89"/>
                    <a:gd name="T15" fmla="*/ 182 h 190"/>
                    <a:gd name="T16" fmla="*/ 89 w 89"/>
                    <a:gd name="T17" fmla="*/ 175 h 190"/>
                    <a:gd name="T18" fmla="*/ 86 w 89"/>
                    <a:gd name="T19" fmla="*/ 146 h 190"/>
                    <a:gd name="T20" fmla="*/ 76 w 89"/>
                    <a:gd name="T21" fmla="*/ 116 h 190"/>
                    <a:gd name="T22" fmla="*/ 64 w 89"/>
                    <a:gd name="T23" fmla="*/ 86 h 190"/>
                    <a:gd name="T24" fmla="*/ 49 w 89"/>
                    <a:gd name="T25" fmla="*/ 57 h 190"/>
                    <a:gd name="T26" fmla="*/ 34 w 89"/>
                    <a:gd name="T27" fmla="*/ 32 h 190"/>
                    <a:gd name="T28" fmla="*/ 19 w 89"/>
                    <a:gd name="T29" fmla="*/ 12 h 190"/>
                    <a:gd name="T30" fmla="*/ 7 w 89"/>
                    <a:gd name="T31" fmla="*/ 0 h 190"/>
                    <a:gd name="T32" fmla="*/ 0 w 89"/>
                    <a:gd name="T33" fmla="*/ 0 h 190"/>
                    <a:gd name="T34" fmla="*/ 3 w 89"/>
                    <a:gd name="T35" fmla="*/ 12 h 190"/>
                    <a:gd name="T36" fmla="*/ 12 w 89"/>
                    <a:gd name="T37" fmla="*/ 28 h 190"/>
                    <a:gd name="T38" fmla="*/ 22 w 89"/>
                    <a:gd name="T39" fmla="*/ 50 h 190"/>
                    <a:gd name="T40" fmla="*/ 34 w 89"/>
                    <a:gd name="T41" fmla="*/ 74 h 190"/>
                    <a:gd name="T42" fmla="*/ 44 w 89"/>
                    <a:gd name="T43" fmla="*/ 99 h 190"/>
                    <a:gd name="T44" fmla="*/ 54 w 89"/>
                    <a:gd name="T45" fmla="*/ 126 h 190"/>
                    <a:gd name="T46" fmla="*/ 59 w 89"/>
                    <a:gd name="T47" fmla="*/ 153 h 190"/>
                    <a:gd name="T48" fmla="*/ 61 w 89"/>
                    <a:gd name="T49" fmla="*/ 178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90"/>
                    <a:gd name="T77" fmla="*/ 89 w 89"/>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90">
                      <a:moveTo>
                        <a:pt x="61" y="178"/>
                      </a:moveTo>
                      <a:lnTo>
                        <a:pt x="62" y="183"/>
                      </a:lnTo>
                      <a:lnTo>
                        <a:pt x="66" y="189"/>
                      </a:lnTo>
                      <a:lnTo>
                        <a:pt x="69" y="190"/>
                      </a:lnTo>
                      <a:lnTo>
                        <a:pt x="76" y="190"/>
                      </a:lnTo>
                      <a:lnTo>
                        <a:pt x="81" y="189"/>
                      </a:lnTo>
                      <a:lnTo>
                        <a:pt x="86" y="185"/>
                      </a:lnTo>
                      <a:lnTo>
                        <a:pt x="88" y="182"/>
                      </a:lnTo>
                      <a:lnTo>
                        <a:pt x="89" y="175"/>
                      </a:lnTo>
                      <a:lnTo>
                        <a:pt x="86" y="146"/>
                      </a:lnTo>
                      <a:lnTo>
                        <a:pt x="76" y="116"/>
                      </a:lnTo>
                      <a:lnTo>
                        <a:pt x="64" y="86"/>
                      </a:lnTo>
                      <a:lnTo>
                        <a:pt x="49" y="57"/>
                      </a:lnTo>
                      <a:lnTo>
                        <a:pt x="34" y="32"/>
                      </a:lnTo>
                      <a:lnTo>
                        <a:pt x="19" y="12"/>
                      </a:lnTo>
                      <a:lnTo>
                        <a:pt x="7" y="0"/>
                      </a:lnTo>
                      <a:lnTo>
                        <a:pt x="0" y="0"/>
                      </a:lnTo>
                      <a:lnTo>
                        <a:pt x="3" y="12"/>
                      </a:lnTo>
                      <a:lnTo>
                        <a:pt x="12" y="28"/>
                      </a:lnTo>
                      <a:lnTo>
                        <a:pt x="22" y="50"/>
                      </a:lnTo>
                      <a:lnTo>
                        <a:pt x="34" y="74"/>
                      </a:lnTo>
                      <a:lnTo>
                        <a:pt x="44" y="99"/>
                      </a:lnTo>
                      <a:lnTo>
                        <a:pt x="54" y="126"/>
                      </a:lnTo>
                      <a:lnTo>
                        <a:pt x="59" y="153"/>
                      </a:lnTo>
                      <a:lnTo>
                        <a:pt x="61" y="178"/>
                      </a:lnTo>
                      <a:close/>
                    </a:path>
                  </a:pathLst>
                </a:custGeom>
                <a:solidFill>
                  <a:srgbClr val="000000"/>
                </a:solidFill>
                <a:ln w="9525">
                  <a:noFill/>
                  <a:round/>
                  <a:headEnd/>
                  <a:tailEnd/>
                </a:ln>
              </p:spPr>
              <p:txBody>
                <a:bodyPr/>
                <a:lstStyle/>
                <a:p>
                  <a:endParaRPr lang="en-US"/>
                </a:p>
              </p:txBody>
            </p:sp>
          </p:grpSp>
          <p:sp>
            <p:nvSpPr>
              <p:cNvPr id="1085" name="Text Box 35"/>
              <p:cNvSpPr txBox="1">
                <a:spLocks noChangeArrowheads="1"/>
              </p:cNvSpPr>
              <p:nvPr/>
            </p:nvSpPr>
            <p:spPr bwMode="auto">
              <a:xfrm rot="-362296">
                <a:off x="2308" y="2730"/>
                <a:ext cx="922" cy="576"/>
              </a:xfrm>
              <a:prstGeom prst="rect">
                <a:avLst/>
              </a:prstGeom>
              <a:noFill/>
              <a:ln w="12700" cap="sq">
                <a:noFill/>
                <a:miter lim="800000"/>
                <a:headEnd type="none" w="sm" len="sm"/>
                <a:tailEnd type="none" w="sm" len="sm"/>
              </a:ln>
            </p:spPr>
            <p:txBody>
              <a:bodyPr>
                <a:spAutoFit/>
              </a:bodyPr>
              <a:lstStyle/>
              <a:p>
                <a:pPr algn="ctr" eaLnBrk="0" hangingPunct="0">
                  <a:spcBef>
                    <a:spcPct val="0"/>
                  </a:spcBef>
                </a:pPr>
                <a:r>
                  <a:rPr lang="en-US" sz="2000">
                    <a:solidFill>
                      <a:srgbClr val="FF0000"/>
                    </a:solidFill>
                    <a:latin typeface="VNI-Times" pitchFamily="2" charset="0"/>
                  </a:rPr>
                  <a:t>Xöû lyù</a:t>
                </a:r>
              </a:p>
              <a:p>
                <a:pPr algn="ctr" eaLnBrk="0" hangingPunct="0">
                  <a:spcBef>
                    <a:spcPct val="0"/>
                  </a:spcBef>
                </a:pPr>
                <a:r>
                  <a:rPr lang="en-US" sz="2000">
                    <a:solidFill>
                      <a:srgbClr val="FF0000"/>
                    </a:solidFill>
                    <a:latin typeface="VNI-Times" pitchFamily="2" charset="0"/>
                  </a:rPr>
                  <a:t>Process</a:t>
                </a:r>
              </a:p>
            </p:txBody>
          </p:sp>
          <p:sp>
            <p:nvSpPr>
              <p:cNvPr id="1086" name="WordArt 36"/>
              <p:cNvSpPr>
                <a:spLocks noChangeArrowheads="1" noChangeShapeType="1" noTextEdit="1"/>
              </p:cNvSpPr>
              <p:nvPr/>
            </p:nvSpPr>
            <p:spPr bwMode="auto">
              <a:xfrm>
                <a:off x="2160" y="3552"/>
                <a:ext cx="1416" cy="384"/>
              </a:xfrm>
              <a:prstGeom prst="rect">
                <a:avLst/>
              </a:prstGeom>
            </p:spPr>
            <p:txBody>
              <a:bodyPr wrap="none" fromWordArt="1">
                <a:prstTxWarp prst="textCanDown">
                  <a:avLst>
                    <a:gd name="adj" fmla="val 33333"/>
                  </a:avLst>
                </a:prstTxWarp>
              </a:bodyPr>
              <a:lstStyle/>
              <a:p>
                <a:pPr algn="ctr"/>
                <a:r>
                  <a:rPr lang="en-US" sz="3600" kern="10">
                    <a:ln w="9525" cap="sq">
                      <a:solidFill>
                        <a:srgbClr val="000000"/>
                      </a:solidFill>
                      <a:round/>
                      <a:headEnd type="none" w="sm" len="sm"/>
                      <a:tailEnd type="none" w="sm" len="sm"/>
                    </a:ln>
                    <a:solidFill>
                      <a:schemeClr val="tx1"/>
                    </a:solidFill>
                    <a:latin typeface="Tahoma"/>
                    <a:ea typeface="Tahoma"/>
                    <a:cs typeface="Tahoma"/>
                  </a:rPr>
                  <a:t>Software</a:t>
                </a:r>
              </a:p>
            </p:txBody>
          </p:sp>
          <p:sp>
            <p:nvSpPr>
              <p:cNvPr id="1087" name="WordArt 37"/>
              <p:cNvSpPr>
                <a:spLocks noChangeArrowheads="1" noChangeShapeType="1" noTextEdit="1"/>
              </p:cNvSpPr>
              <p:nvPr/>
            </p:nvSpPr>
            <p:spPr bwMode="auto">
              <a:xfrm>
                <a:off x="2256" y="1968"/>
                <a:ext cx="1362" cy="348"/>
              </a:xfrm>
              <a:prstGeom prst="rect">
                <a:avLst/>
              </a:prstGeom>
            </p:spPr>
            <p:txBody>
              <a:bodyPr spcFirstLastPara="1" wrap="none" fromWordArt="1">
                <a:prstTxWarp prst="textArchUp">
                  <a:avLst>
                    <a:gd name="adj" fmla="val 10800004"/>
                  </a:avLst>
                </a:prstTxWarp>
              </a:bodyPr>
              <a:lstStyle/>
              <a:p>
                <a:pPr algn="ctr"/>
                <a:r>
                  <a:rPr lang="en-US" sz="3600" kern="10">
                    <a:ln w="9525" cap="sq">
                      <a:solidFill>
                        <a:srgbClr val="000000"/>
                      </a:solidFill>
                      <a:round/>
                      <a:headEnd type="none" w="sm" len="sm"/>
                      <a:tailEnd type="none" w="sm" len="sm"/>
                    </a:ln>
                    <a:solidFill>
                      <a:schemeClr val="tx1"/>
                    </a:solidFill>
                    <a:latin typeface="Tahoma"/>
                    <a:ea typeface="Tahoma"/>
                    <a:cs typeface="Tahoma"/>
                  </a:rPr>
                  <a:t>Database</a:t>
                </a:r>
              </a:p>
            </p:txBody>
          </p:sp>
        </p:grpSp>
        <p:sp>
          <p:nvSpPr>
            <p:cNvPr id="1035" name="AutoShape 38"/>
            <p:cNvSpPr>
              <a:spLocks noChangeArrowheads="1"/>
            </p:cNvSpPr>
            <p:nvPr/>
          </p:nvSpPr>
          <p:spPr bwMode="auto">
            <a:xfrm>
              <a:off x="3949" y="2935"/>
              <a:ext cx="576" cy="238"/>
            </a:xfrm>
            <a:prstGeom prst="rightArrow">
              <a:avLst>
                <a:gd name="adj1" fmla="val 50000"/>
                <a:gd name="adj2" fmla="val 60527"/>
              </a:avLst>
            </a:prstGeom>
            <a:solidFill>
              <a:schemeClr val="tx2"/>
            </a:solidFill>
            <a:ln w="12700">
              <a:solidFill>
                <a:schemeClr val="tx1"/>
              </a:solidFill>
              <a:miter lim="800000"/>
              <a:headEnd/>
              <a:tailEnd/>
            </a:ln>
          </p:spPr>
          <p:txBody>
            <a:bodyPr wrap="none" anchor="ctr"/>
            <a:lstStyle/>
            <a:p>
              <a:endParaRPr lang="en-US"/>
            </a:p>
          </p:txBody>
        </p:sp>
        <p:graphicFrame>
          <p:nvGraphicFramePr>
            <p:cNvPr id="1027" name="Object 39"/>
            <p:cNvGraphicFramePr>
              <a:graphicFrameLocks noChangeAspect="1"/>
            </p:cNvGraphicFramePr>
            <p:nvPr/>
          </p:nvGraphicFramePr>
          <p:xfrm>
            <a:off x="4615" y="1971"/>
            <a:ext cx="953" cy="710"/>
          </p:xfrm>
          <a:graphic>
            <a:graphicData uri="http://schemas.openxmlformats.org/presentationml/2006/ole">
              <mc:AlternateContent xmlns:mc="http://schemas.openxmlformats.org/markup-compatibility/2006">
                <mc:Choice xmlns:v="urn:schemas-microsoft-com:vml" Requires="v">
                  <p:oleObj spid="_x0000_s2054" name="Clip" r:id="rId5" imgW="386280" imgH="501480" progId="">
                    <p:embed/>
                  </p:oleObj>
                </mc:Choice>
                <mc:Fallback>
                  <p:oleObj name="Clip" r:id="rId5" imgW="386280" imgH="501480" progId="">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 y="1971"/>
                          <a:ext cx="953" cy="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40"/>
            <p:cNvSpPr txBox="1">
              <a:spLocks noChangeArrowheads="1"/>
            </p:cNvSpPr>
            <p:nvPr/>
          </p:nvSpPr>
          <p:spPr bwMode="auto">
            <a:xfrm>
              <a:off x="442" y="2772"/>
              <a:ext cx="1201" cy="366"/>
            </a:xfrm>
            <a:prstGeom prst="rect">
              <a:avLst/>
            </a:prstGeom>
            <a:noFill/>
            <a:ln w="12700" cap="sq">
              <a:noFill/>
              <a:miter lim="800000"/>
              <a:headEnd type="none" w="sm" len="sm"/>
              <a:tailEnd type="none" w="sm" len="sm"/>
            </a:ln>
          </p:spPr>
          <p:txBody>
            <a:bodyPr>
              <a:spAutoFit/>
            </a:bodyPr>
            <a:lstStyle/>
            <a:p>
              <a:pPr algn="ctr" eaLnBrk="0" hangingPunct="0">
                <a:spcBef>
                  <a:spcPct val="0"/>
                </a:spcBef>
              </a:pPr>
              <a:r>
                <a:rPr lang="en-US" sz="2000">
                  <a:solidFill>
                    <a:srgbClr val="0000CC"/>
                  </a:solidFill>
                  <a:latin typeface="Times New Roman" pitchFamily="18" charset="0"/>
                </a:rPr>
                <a:t>Dữ liệu</a:t>
              </a:r>
            </a:p>
            <a:p>
              <a:pPr algn="ctr" eaLnBrk="0" hangingPunct="0">
                <a:spcBef>
                  <a:spcPct val="0"/>
                </a:spcBef>
              </a:pPr>
              <a:r>
                <a:rPr lang="en-US" sz="2000">
                  <a:solidFill>
                    <a:srgbClr val="0000CC"/>
                  </a:solidFill>
                  <a:latin typeface="Times New Roman" pitchFamily="18" charset="0"/>
                </a:rPr>
                <a:t>thô</a:t>
              </a:r>
            </a:p>
          </p:txBody>
        </p:sp>
        <p:grpSp>
          <p:nvGrpSpPr>
            <p:cNvPr id="5" name="Group 41"/>
            <p:cNvGrpSpPr>
              <a:grpSpLocks/>
            </p:cNvGrpSpPr>
            <p:nvPr/>
          </p:nvGrpSpPr>
          <p:grpSpPr bwMode="auto">
            <a:xfrm>
              <a:off x="580" y="3198"/>
              <a:ext cx="1097" cy="1098"/>
              <a:chOff x="2064" y="1920"/>
              <a:chExt cx="1138" cy="791"/>
            </a:xfrm>
          </p:grpSpPr>
          <p:grpSp>
            <p:nvGrpSpPr>
              <p:cNvPr id="6" name="Group 42"/>
              <p:cNvGrpSpPr>
                <a:grpSpLocks/>
              </p:cNvGrpSpPr>
              <p:nvPr/>
            </p:nvGrpSpPr>
            <p:grpSpPr bwMode="auto">
              <a:xfrm>
                <a:off x="2400" y="2352"/>
                <a:ext cx="418" cy="249"/>
                <a:chOff x="2391" y="2072"/>
                <a:chExt cx="418" cy="249"/>
              </a:xfrm>
            </p:grpSpPr>
            <p:sp>
              <p:nvSpPr>
                <p:cNvPr id="1082" name="Freeform 43"/>
                <p:cNvSpPr>
                  <a:spLocks/>
                </p:cNvSpPr>
                <p:nvPr/>
              </p:nvSpPr>
              <p:spPr bwMode="auto">
                <a:xfrm>
                  <a:off x="2391" y="2072"/>
                  <a:ext cx="418" cy="249"/>
                </a:xfrm>
                <a:custGeom>
                  <a:avLst/>
                  <a:gdLst>
                    <a:gd name="T0" fmla="*/ 16 w 837"/>
                    <a:gd name="T1" fmla="*/ 392 h 500"/>
                    <a:gd name="T2" fmla="*/ 57 w 837"/>
                    <a:gd name="T3" fmla="*/ 340 h 500"/>
                    <a:gd name="T4" fmla="*/ 106 w 837"/>
                    <a:gd name="T5" fmla="*/ 281 h 500"/>
                    <a:gd name="T6" fmla="*/ 160 w 837"/>
                    <a:gd name="T7" fmla="*/ 220 h 500"/>
                    <a:gd name="T8" fmla="*/ 219 w 837"/>
                    <a:gd name="T9" fmla="*/ 159 h 500"/>
                    <a:gd name="T10" fmla="*/ 279 w 837"/>
                    <a:gd name="T11" fmla="*/ 103 h 500"/>
                    <a:gd name="T12" fmla="*/ 337 w 837"/>
                    <a:gd name="T13" fmla="*/ 53 h 500"/>
                    <a:gd name="T14" fmla="*/ 392 w 837"/>
                    <a:gd name="T15" fmla="*/ 14 h 500"/>
                    <a:gd name="T16" fmla="*/ 435 w 837"/>
                    <a:gd name="T17" fmla="*/ 3 h 500"/>
                    <a:gd name="T18" fmla="*/ 481 w 837"/>
                    <a:gd name="T19" fmla="*/ 11 h 500"/>
                    <a:gd name="T20" fmla="*/ 537 w 837"/>
                    <a:gd name="T21" fmla="*/ 22 h 500"/>
                    <a:gd name="T22" fmla="*/ 597 w 837"/>
                    <a:gd name="T23" fmla="*/ 35 h 500"/>
                    <a:gd name="T24" fmla="*/ 658 w 837"/>
                    <a:gd name="T25" fmla="*/ 49 h 500"/>
                    <a:gd name="T26" fmla="*/ 718 w 837"/>
                    <a:gd name="T27" fmla="*/ 61 h 500"/>
                    <a:gd name="T28" fmla="*/ 770 w 837"/>
                    <a:gd name="T29" fmla="*/ 73 h 500"/>
                    <a:gd name="T30" fmla="*/ 812 w 837"/>
                    <a:gd name="T31" fmla="*/ 81 h 500"/>
                    <a:gd name="T32" fmla="*/ 719 w 837"/>
                    <a:gd name="T33" fmla="*/ 191 h 500"/>
                    <a:gd name="T34" fmla="*/ 749 w 837"/>
                    <a:gd name="T35" fmla="*/ 199 h 500"/>
                    <a:gd name="T36" fmla="*/ 780 w 837"/>
                    <a:gd name="T37" fmla="*/ 209 h 500"/>
                    <a:gd name="T38" fmla="*/ 810 w 837"/>
                    <a:gd name="T39" fmla="*/ 219 h 500"/>
                    <a:gd name="T40" fmla="*/ 837 w 837"/>
                    <a:gd name="T41" fmla="*/ 230 h 500"/>
                    <a:gd name="T42" fmla="*/ 816 w 837"/>
                    <a:gd name="T43" fmla="*/ 255 h 500"/>
                    <a:gd name="T44" fmla="*/ 787 w 837"/>
                    <a:gd name="T45" fmla="*/ 274 h 500"/>
                    <a:gd name="T46" fmla="*/ 751 w 837"/>
                    <a:gd name="T47" fmla="*/ 290 h 500"/>
                    <a:gd name="T48" fmla="*/ 711 w 837"/>
                    <a:gd name="T49" fmla="*/ 304 h 500"/>
                    <a:gd name="T50" fmla="*/ 671 w 837"/>
                    <a:gd name="T51" fmla="*/ 317 h 500"/>
                    <a:gd name="T52" fmla="*/ 633 w 837"/>
                    <a:gd name="T53" fmla="*/ 331 h 500"/>
                    <a:gd name="T54" fmla="*/ 601 w 837"/>
                    <a:gd name="T55" fmla="*/ 346 h 500"/>
                    <a:gd name="T56" fmla="*/ 577 w 837"/>
                    <a:gd name="T57" fmla="*/ 363 h 500"/>
                    <a:gd name="T58" fmla="*/ 556 w 837"/>
                    <a:gd name="T59" fmla="*/ 380 h 500"/>
                    <a:gd name="T60" fmla="*/ 527 w 837"/>
                    <a:gd name="T61" fmla="*/ 401 h 500"/>
                    <a:gd name="T62" fmla="*/ 494 w 837"/>
                    <a:gd name="T63" fmla="*/ 424 h 500"/>
                    <a:gd name="T64" fmla="*/ 459 w 837"/>
                    <a:gd name="T65" fmla="*/ 446 h 500"/>
                    <a:gd name="T66" fmla="*/ 426 w 837"/>
                    <a:gd name="T67" fmla="*/ 466 h 500"/>
                    <a:gd name="T68" fmla="*/ 397 w 837"/>
                    <a:gd name="T69" fmla="*/ 484 h 500"/>
                    <a:gd name="T70" fmla="*/ 377 w 837"/>
                    <a:gd name="T71" fmla="*/ 495 h 500"/>
                    <a:gd name="T72" fmla="*/ 367 w 837"/>
                    <a:gd name="T73" fmla="*/ 500 h 500"/>
                    <a:gd name="T74" fmla="*/ 344 w 837"/>
                    <a:gd name="T75" fmla="*/ 495 h 500"/>
                    <a:gd name="T76" fmla="*/ 305 w 837"/>
                    <a:gd name="T77" fmla="*/ 486 h 500"/>
                    <a:gd name="T78" fmla="*/ 255 w 837"/>
                    <a:gd name="T79" fmla="*/ 475 h 500"/>
                    <a:gd name="T80" fmla="*/ 197 w 837"/>
                    <a:gd name="T81" fmla="*/ 462 h 500"/>
                    <a:gd name="T82" fmla="*/ 138 w 837"/>
                    <a:gd name="T83" fmla="*/ 448 h 500"/>
                    <a:gd name="T84" fmla="*/ 82 w 837"/>
                    <a:gd name="T85" fmla="*/ 434 h 500"/>
                    <a:gd name="T86" fmla="*/ 35 w 837"/>
                    <a:gd name="T87" fmla="*/ 423 h 500"/>
                    <a:gd name="T88" fmla="*/ 0 w 837"/>
                    <a:gd name="T89" fmla="*/ 414 h 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7"/>
                    <a:gd name="T136" fmla="*/ 0 h 500"/>
                    <a:gd name="T137" fmla="*/ 837 w 837"/>
                    <a:gd name="T138" fmla="*/ 500 h 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7" h="500">
                      <a:moveTo>
                        <a:pt x="0" y="414"/>
                      </a:moveTo>
                      <a:lnTo>
                        <a:pt x="16" y="392"/>
                      </a:lnTo>
                      <a:lnTo>
                        <a:pt x="35" y="366"/>
                      </a:lnTo>
                      <a:lnTo>
                        <a:pt x="57" y="340"/>
                      </a:lnTo>
                      <a:lnTo>
                        <a:pt x="81" y="311"/>
                      </a:lnTo>
                      <a:lnTo>
                        <a:pt x="106" y="281"/>
                      </a:lnTo>
                      <a:lnTo>
                        <a:pt x="133" y="251"/>
                      </a:lnTo>
                      <a:lnTo>
                        <a:pt x="160" y="220"/>
                      </a:lnTo>
                      <a:lnTo>
                        <a:pt x="190" y="189"/>
                      </a:lnTo>
                      <a:lnTo>
                        <a:pt x="219" y="159"/>
                      </a:lnTo>
                      <a:lnTo>
                        <a:pt x="249" y="130"/>
                      </a:lnTo>
                      <a:lnTo>
                        <a:pt x="279" y="103"/>
                      </a:lnTo>
                      <a:lnTo>
                        <a:pt x="309" y="76"/>
                      </a:lnTo>
                      <a:lnTo>
                        <a:pt x="337" y="53"/>
                      </a:lnTo>
                      <a:lnTo>
                        <a:pt x="365" y="32"/>
                      </a:lnTo>
                      <a:lnTo>
                        <a:pt x="392" y="14"/>
                      </a:lnTo>
                      <a:lnTo>
                        <a:pt x="417" y="0"/>
                      </a:lnTo>
                      <a:lnTo>
                        <a:pt x="435" y="3"/>
                      </a:lnTo>
                      <a:lnTo>
                        <a:pt x="457" y="7"/>
                      </a:lnTo>
                      <a:lnTo>
                        <a:pt x="481" y="11"/>
                      </a:lnTo>
                      <a:lnTo>
                        <a:pt x="508" y="16"/>
                      </a:lnTo>
                      <a:lnTo>
                        <a:pt x="537" y="22"/>
                      </a:lnTo>
                      <a:lnTo>
                        <a:pt x="566" y="28"/>
                      </a:lnTo>
                      <a:lnTo>
                        <a:pt x="597" y="35"/>
                      </a:lnTo>
                      <a:lnTo>
                        <a:pt x="629" y="42"/>
                      </a:lnTo>
                      <a:lnTo>
                        <a:pt x="658" y="49"/>
                      </a:lnTo>
                      <a:lnTo>
                        <a:pt x="690" y="54"/>
                      </a:lnTo>
                      <a:lnTo>
                        <a:pt x="718" y="61"/>
                      </a:lnTo>
                      <a:lnTo>
                        <a:pt x="745" y="67"/>
                      </a:lnTo>
                      <a:lnTo>
                        <a:pt x="770" y="73"/>
                      </a:lnTo>
                      <a:lnTo>
                        <a:pt x="792" y="77"/>
                      </a:lnTo>
                      <a:lnTo>
                        <a:pt x="812" y="81"/>
                      </a:lnTo>
                      <a:lnTo>
                        <a:pt x="826" y="84"/>
                      </a:lnTo>
                      <a:lnTo>
                        <a:pt x="719" y="191"/>
                      </a:lnTo>
                      <a:lnTo>
                        <a:pt x="734" y="196"/>
                      </a:lnTo>
                      <a:lnTo>
                        <a:pt x="749" y="199"/>
                      </a:lnTo>
                      <a:lnTo>
                        <a:pt x="766" y="204"/>
                      </a:lnTo>
                      <a:lnTo>
                        <a:pt x="780" y="209"/>
                      </a:lnTo>
                      <a:lnTo>
                        <a:pt x="795" y="213"/>
                      </a:lnTo>
                      <a:lnTo>
                        <a:pt x="810" y="219"/>
                      </a:lnTo>
                      <a:lnTo>
                        <a:pt x="824" y="225"/>
                      </a:lnTo>
                      <a:lnTo>
                        <a:pt x="837" y="230"/>
                      </a:lnTo>
                      <a:lnTo>
                        <a:pt x="828" y="243"/>
                      </a:lnTo>
                      <a:lnTo>
                        <a:pt x="816" y="255"/>
                      </a:lnTo>
                      <a:lnTo>
                        <a:pt x="802" y="264"/>
                      </a:lnTo>
                      <a:lnTo>
                        <a:pt x="787" y="274"/>
                      </a:lnTo>
                      <a:lnTo>
                        <a:pt x="769" y="282"/>
                      </a:lnTo>
                      <a:lnTo>
                        <a:pt x="751" y="290"/>
                      </a:lnTo>
                      <a:lnTo>
                        <a:pt x="731" y="297"/>
                      </a:lnTo>
                      <a:lnTo>
                        <a:pt x="711" y="304"/>
                      </a:lnTo>
                      <a:lnTo>
                        <a:pt x="691" y="311"/>
                      </a:lnTo>
                      <a:lnTo>
                        <a:pt x="671" y="317"/>
                      </a:lnTo>
                      <a:lnTo>
                        <a:pt x="652" y="324"/>
                      </a:lnTo>
                      <a:lnTo>
                        <a:pt x="633" y="331"/>
                      </a:lnTo>
                      <a:lnTo>
                        <a:pt x="616" y="338"/>
                      </a:lnTo>
                      <a:lnTo>
                        <a:pt x="601" y="346"/>
                      </a:lnTo>
                      <a:lnTo>
                        <a:pt x="587" y="354"/>
                      </a:lnTo>
                      <a:lnTo>
                        <a:pt x="577" y="363"/>
                      </a:lnTo>
                      <a:lnTo>
                        <a:pt x="568" y="371"/>
                      </a:lnTo>
                      <a:lnTo>
                        <a:pt x="556" y="380"/>
                      </a:lnTo>
                      <a:lnTo>
                        <a:pt x="542" y="391"/>
                      </a:lnTo>
                      <a:lnTo>
                        <a:pt x="527" y="401"/>
                      </a:lnTo>
                      <a:lnTo>
                        <a:pt x="511" y="412"/>
                      </a:lnTo>
                      <a:lnTo>
                        <a:pt x="494" y="424"/>
                      </a:lnTo>
                      <a:lnTo>
                        <a:pt x="477" y="435"/>
                      </a:lnTo>
                      <a:lnTo>
                        <a:pt x="459" y="446"/>
                      </a:lnTo>
                      <a:lnTo>
                        <a:pt x="442" y="456"/>
                      </a:lnTo>
                      <a:lnTo>
                        <a:pt x="426" y="466"/>
                      </a:lnTo>
                      <a:lnTo>
                        <a:pt x="411" y="476"/>
                      </a:lnTo>
                      <a:lnTo>
                        <a:pt x="397" y="484"/>
                      </a:lnTo>
                      <a:lnTo>
                        <a:pt x="386" y="490"/>
                      </a:lnTo>
                      <a:lnTo>
                        <a:pt x="377" y="495"/>
                      </a:lnTo>
                      <a:lnTo>
                        <a:pt x="371" y="499"/>
                      </a:lnTo>
                      <a:lnTo>
                        <a:pt x="367" y="500"/>
                      </a:lnTo>
                      <a:lnTo>
                        <a:pt x="358" y="498"/>
                      </a:lnTo>
                      <a:lnTo>
                        <a:pt x="344" y="495"/>
                      </a:lnTo>
                      <a:lnTo>
                        <a:pt x="327" y="491"/>
                      </a:lnTo>
                      <a:lnTo>
                        <a:pt x="305" y="486"/>
                      </a:lnTo>
                      <a:lnTo>
                        <a:pt x="281" y="481"/>
                      </a:lnTo>
                      <a:lnTo>
                        <a:pt x="255" y="475"/>
                      </a:lnTo>
                      <a:lnTo>
                        <a:pt x="227" y="469"/>
                      </a:lnTo>
                      <a:lnTo>
                        <a:pt x="197" y="462"/>
                      </a:lnTo>
                      <a:lnTo>
                        <a:pt x="167" y="455"/>
                      </a:lnTo>
                      <a:lnTo>
                        <a:pt x="138" y="448"/>
                      </a:lnTo>
                      <a:lnTo>
                        <a:pt x="110" y="441"/>
                      </a:lnTo>
                      <a:lnTo>
                        <a:pt x="82" y="434"/>
                      </a:lnTo>
                      <a:lnTo>
                        <a:pt x="57" y="428"/>
                      </a:lnTo>
                      <a:lnTo>
                        <a:pt x="35" y="423"/>
                      </a:lnTo>
                      <a:lnTo>
                        <a:pt x="15" y="418"/>
                      </a:lnTo>
                      <a:lnTo>
                        <a:pt x="0" y="414"/>
                      </a:lnTo>
                      <a:close/>
                    </a:path>
                  </a:pathLst>
                </a:custGeom>
                <a:solidFill>
                  <a:srgbClr val="000000"/>
                </a:solidFill>
                <a:ln w="9525">
                  <a:solidFill>
                    <a:schemeClr val="bg1"/>
                  </a:solidFill>
                  <a:round/>
                  <a:headEnd/>
                  <a:tailEnd/>
                </a:ln>
              </p:spPr>
              <p:txBody>
                <a:bodyPr/>
                <a:lstStyle/>
                <a:p>
                  <a:endParaRPr lang="en-US"/>
                </a:p>
              </p:txBody>
            </p:sp>
            <p:sp>
              <p:nvSpPr>
                <p:cNvPr id="1083" name="Freeform 44"/>
                <p:cNvSpPr>
                  <a:spLocks/>
                </p:cNvSpPr>
                <p:nvPr/>
              </p:nvSpPr>
              <p:spPr bwMode="auto">
                <a:xfrm>
                  <a:off x="2416" y="2093"/>
                  <a:ext cx="349" cy="216"/>
                </a:xfrm>
                <a:custGeom>
                  <a:avLst/>
                  <a:gdLst>
                    <a:gd name="T0" fmla="*/ 0 w 696"/>
                    <a:gd name="T1" fmla="*/ 353 h 433"/>
                    <a:gd name="T2" fmla="*/ 9 w 696"/>
                    <a:gd name="T3" fmla="*/ 341 h 433"/>
                    <a:gd name="T4" fmla="*/ 23 w 696"/>
                    <a:gd name="T5" fmla="*/ 324 h 433"/>
                    <a:gd name="T6" fmla="*/ 40 w 696"/>
                    <a:gd name="T7" fmla="*/ 306 h 433"/>
                    <a:gd name="T8" fmla="*/ 60 w 696"/>
                    <a:gd name="T9" fmla="*/ 283 h 433"/>
                    <a:gd name="T10" fmla="*/ 83 w 696"/>
                    <a:gd name="T11" fmla="*/ 259 h 433"/>
                    <a:gd name="T12" fmla="*/ 107 w 696"/>
                    <a:gd name="T13" fmla="*/ 232 h 433"/>
                    <a:gd name="T14" fmla="*/ 133 w 696"/>
                    <a:gd name="T15" fmla="*/ 205 h 433"/>
                    <a:gd name="T16" fmla="*/ 162 w 696"/>
                    <a:gd name="T17" fmla="*/ 176 h 433"/>
                    <a:gd name="T18" fmla="*/ 191 w 696"/>
                    <a:gd name="T19" fmla="*/ 148 h 433"/>
                    <a:gd name="T20" fmla="*/ 220 w 696"/>
                    <a:gd name="T21" fmla="*/ 121 h 433"/>
                    <a:gd name="T22" fmla="*/ 250 w 696"/>
                    <a:gd name="T23" fmla="*/ 94 h 433"/>
                    <a:gd name="T24" fmla="*/ 278 w 696"/>
                    <a:gd name="T25" fmla="*/ 70 h 433"/>
                    <a:gd name="T26" fmla="*/ 306 w 696"/>
                    <a:gd name="T27" fmla="*/ 47 h 433"/>
                    <a:gd name="T28" fmla="*/ 334 w 696"/>
                    <a:gd name="T29" fmla="*/ 29 h 433"/>
                    <a:gd name="T30" fmla="*/ 359 w 696"/>
                    <a:gd name="T31" fmla="*/ 12 h 433"/>
                    <a:gd name="T32" fmla="*/ 382 w 696"/>
                    <a:gd name="T33" fmla="*/ 0 h 433"/>
                    <a:gd name="T34" fmla="*/ 696 w 696"/>
                    <a:gd name="T35" fmla="*/ 61 h 433"/>
                    <a:gd name="T36" fmla="*/ 682 w 696"/>
                    <a:gd name="T37" fmla="*/ 72 h 433"/>
                    <a:gd name="T38" fmla="*/ 665 w 696"/>
                    <a:gd name="T39" fmla="*/ 87 h 433"/>
                    <a:gd name="T40" fmla="*/ 644 w 696"/>
                    <a:gd name="T41" fmla="*/ 105 h 433"/>
                    <a:gd name="T42" fmla="*/ 621 w 696"/>
                    <a:gd name="T43" fmla="*/ 124 h 433"/>
                    <a:gd name="T44" fmla="*/ 595 w 696"/>
                    <a:gd name="T45" fmla="*/ 145 h 433"/>
                    <a:gd name="T46" fmla="*/ 566 w 696"/>
                    <a:gd name="T47" fmla="*/ 169 h 433"/>
                    <a:gd name="T48" fmla="*/ 537 w 696"/>
                    <a:gd name="T49" fmla="*/ 193 h 433"/>
                    <a:gd name="T50" fmla="*/ 507 w 696"/>
                    <a:gd name="T51" fmla="*/ 220 h 433"/>
                    <a:gd name="T52" fmla="*/ 477 w 696"/>
                    <a:gd name="T53" fmla="*/ 246 h 433"/>
                    <a:gd name="T54" fmla="*/ 449 w 696"/>
                    <a:gd name="T55" fmla="*/ 274 h 433"/>
                    <a:gd name="T56" fmla="*/ 420 w 696"/>
                    <a:gd name="T57" fmla="*/ 301 h 433"/>
                    <a:gd name="T58" fmla="*/ 393 w 696"/>
                    <a:gd name="T59" fmla="*/ 329 h 433"/>
                    <a:gd name="T60" fmla="*/ 369 w 696"/>
                    <a:gd name="T61" fmla="*/ 357 h 433"/>
                    <a:gd name="T62" fmla="*/ 349 w 696"/>
                    <a:gd name="T63" fmla="*/ 383 h 433"/>
                    <a:gd name="T64" fmla="*/ 330 w 696"/>
                    <a:gd name="T65" fmla="*/ 409 h 433"/>
                    <a:gd name="T66" fmla="*/ 316 w 696"/>
                    <a:gd name="T67" fmla="*/ 433 h 433"/>
                    <a:gd name="T68" fmla="*/ 303 w 696"/>
                    <a:gd name="T69" fmla="*/ 427 h 433"/>
                    <a:gd name="T70" fmla="*/ 285 w 696"/>
                    <a:gd name="T71" fmla="*/ 420 h 433"/>
                    <a:gd name="T72" fmla="*/ 266 w 696"/>
                    <a:gd name="T73" fmla="*/ 414 h 433"/>
                    <a:gd name="T74" fmla="*/ 245 w 696"/>
                    <a:gd name="T75" fmla="*/ 409 h 433"/>
                    <a:gd name="T76" fmla="*/ 222 w 696"/>
                    <a:gd name="T77" fmla="*/ 403 h 433"/>
                    <a:gd name="T78" fmla="*/ 198 w 696"/>
                    <a:gd name="T79" fmla="*/ 397 h 433"/>
                    <a:gd name="T80" fmla="*/ 174 w 696"/>
                    <a:gd name="T81" fmla="*/ 391 h 433"/>
                    <a:gd name="T82" fmla="*/ 148 w 696"/>
                    <a:gd name="T83" fmla="*/ 387 h 433"/>
                    <a:gd name="T84" fmla="*/ 124 w 696"/>
                    <a:gd name="T85" fmla="*/ 382 h 433"/>
                    <a:gd name="T86" fmla="*/ 101 w 696"/>
                    <a:gd name="T87" fmla="*/ 376 h 433"/>
                    <a:gd name="T88" fmla="*/ 78 w 696"/>
                    <a:gd name="T89" fmla="*/ 372 h 433"/>
                    <a:gd name="T90" fmla="*/ 57 w 696"/>
                    <a:gd name="T91" fmla="*/ 368 h 433"/>
                    <a:gd name="T92" fmla="*/ 39 w 696"/>
                    <a:gd name="T93" fmla="*/ 364 h 433"/>
                    <a:gd name="T94" fmla="*/ 23 w 696"/>
                    <a:gd name="T95" fmla="*/ 360 h 433"/>
                    <a:gd name="T96" fmla="*/ 9 w 696"/>
                    <a:gd name="T97" fmla="*/ 357 h 433"/>
                    <a:gd name="T98" fmla="*/ 0 w 696"/>
                    <a:gd name="T99" fmla="*/ 353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433"/>
                    <a:gd name="T152" fmla="*/ 696 w 696"/>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433">
                      <a:moveTo>
                        <a:pt x="0" y="353"/>
                      </a:moveTo>
                      <a:lnTo>
                        <a:pt x="9" y="341"/>
                      </a:lnTo>
                      <a:lnTo>
                        <a:pt x="23" y="324"/>
                      </a:lnTo>
                      <a:lnTo>
                        <a:pt x="40" y="306"/>
                      </a:lnTo>
                      <a:lnTo>
                        <a:pt x="60" y="283"/>
                      </a:lnTo>
                      <a:lnTo>
                        <a:pt x="83" y="259"/>
                      </a:lnTo>
                      <a:lnTo>
                        <a:pt x="107" y="232"/>
                      </a:lnTo>
                      <a:lnTo>
                        <a:pt x="133" y="205"/>
                      </a:lnTo>
                      <a:lnTo>
                        <a:pt x="162" y="176"/>
                      </a:lnTo>
                      <a:lnTo>
                        <a:pt x="191" y="148"/>
                      </a:lnTo>
                      <a:lnTo>
                        <a:pt x="220" y="121"/>
                      </a:lnTo>
                      <a:lnTo>
                        <a:pt x="250" y="94"/>
                      </a:lnTo>
                      <a:lnTo>
                        <a:pt x="278" y="70"/>
                      </a:lnTo>
                      <a:lnTo>
                        <a:pt x="306" y="47"/>
                      </a:lnTo>
                      <a:lnTo>
                        <a:pt x="334" y="29"/>
                      </a:lnTo>
                      <a:lnTo>
                        <a:pt x="359" y="12"/>
                      </a:lnTo>
                      <a:lnTo>
                        <a:pt x="382" y="0"/>
                      </a:lnTo>
                      <a:lnTo>
                        <a:pt x="696" y="61"/>
                      </a:lnTo>
                      <a:lnTo>
                        <a:pt x="682" y="72"/>
                      </a:lnTo>
                      <a:lnTo>
                        <a:pt x="665" y="87"/>
                      </a:lnTo>
                      <a:lnTo>
                        <a:pt x="644" y="105"/>
                      </a:lnTo>
                      <a:lnTo>
                        <a:pt x="621" y="124"/>
                      </a:lnTo>
                      <a:lnTo>
                        <a:pt x="595" y="145"/>
                      </a:lnTo>
                      <a:lnTo>
                        <a:pt x="566" y="169"/>
                      </a:lnTo>
                      <a:lnTo>
                        <a:pt x="537" y="193"/>
                      </a:lnTo>
                      <a:lnTo>
                        <a:pt x="507" y="220"/>
                      </a:lnTo>
                      <a:lnTo>
                        <a:pt x="477" y="246"/>
                      </a:lnTo>
                      <a:lnTo>
                        <a:pt x="449" y="274"/>
                      </a:lnTo>
                      <a:lnTo>
                        <a:pt x="420" y="301"/>
                      </a:lnTo>
                      <a:lnTo>
                        <a:pt x="393" y="329"/>
                      </a:lnTo>
                      <a:lnTo>
                        <a:pt x="369" y="357"/>
                      </a:lnTo>
                      <a:lnTo>
                        <a:pt x="349" y="383"/>
                      </a:lnTo>
                      <a:lnTo>
                        <a:pt x="330" y="409"/>
                      </a:lnTo>
                      <a:lnTo>
                        <a:pt x="316" y="433"/>
                      </a:lnTo>
                      <a:lnTo>
                        <a:pt x="303" y="427"/>
                      </a:lnTo>
                      <a:lnTo>
                        <a:pt x="285" y="420"/>
                      </a:lnTo>
                      <a:lnTo>
                        <a:pt x="266" y="414"/>
                      </a:lnTo>
                      <a:lnTo>
                        <a:pt x="245" y="409"/>
                      </a:lnTo>
                      <a:lnTo>
                        <a:pt x="222" y="403"/>
                      </a:lnTo>
                      <a:lnTo>
                        <a:pt x="198" y="397"/>
                      </a:lnTo>
                      <a:lnTo>
                        <a:pt x="174" y="391"/>
                      </a:lnTo>
                      <a:lnTo>
                        <a:pt x="148" y="387"/>
                      </a:lnTo>
                      <a:lnTo>
                        <a:pt x="124" y="382"/>
                      </a:lnTo>
                      <a:lnTo>
                        <a:pt x="101" y="376"/>
                      </a:lnTo>
                      <a:lnTo>
                        <a:pt x="78" y="372"/>
                      </a:lnTo>
                      <a:lnTo>
                        <a:pt x="57" y="368"/>
                      </a:lnTo>
                      <a:lnTo>
                        <a:pt x="39" y="364"/>
                      </a:lnTo>
                      <a:lnTo>
                        <a:pt x="23" y="360"/>
                      </a:lnTo>
                      <a:lnTo>
                        <a:pt x="9" y="357"/>
                      </a:lnTo>
                      <a:lnTo>
                        <a:pt x="0" y="353"/>
                      </a:lnTo>
                      <a:close/>
                    </a:path>
                  </a:pathLst>
                </a:custGeom>
                <a:solidFill>
                  <a:srgbClr val="FFFFFF"/>
                </a:solidFill>
                <a:ln w="9525">
                  <a:solidFill>
                    <a:schemeClr val="bg1"/>
                  </a:solidFill>
                  <a:round/>
                  <a:headEnd/>
                  <a:tailEnd/>
                </a:ln>
              </p:spPr>
              <p:txBody>
                <a:bodyPr/>
                <a:lstStyle/>
                <a:p>
                  <a:endParaRPr lang="en-US"/>
                </a:p>
              </p:txBody>
            </p:sp>
          </p:grpSp>
          <p:grpSp>
            <p:nvGrpSpPr>
              <p:cNvPr id="7" name="Group 45"/>
              <p:cNvGrpSpPr>
                <a:grpSpLocks/>
              </p:cNvGrpSpPr>
              <p:nvPr/>
            </p:nvGrpSpPr>
            <p:grpSpPr bwMode="auto">
              <a:xfrm>
                <a:off x="2064" y="2352"/>
                <a:ext cx="418" cy="249"/>
                <a:chOff x="2391" y="2072"/>
                <a:chExt cx="418" cy="249"/>
              </a:xfrm>
            </p:grpSpPr>
            <p:sp>
              <p:nvSpPr>
                <p:cNvPr id="1080" name="Freeform 46"/>
                <p:cNvSpPr>
                  <a:spLocks/>
                </p:cNvSpPr>
                <p:nvPr/>
              </p:nvSpPr>
              <p:spPr bwMode="auto">
                <a:xfrm>
                  <a:off x="2391" y="2072"/>
                  <a:ext cx="418" cy="249"/>
                </a:xfrm>
                <a:custGeom>
                  <a:avLst/>
                  <a:gdLst>
                    <a:gd name="T0" fmla="*/ 16 w 837"/>
                    <a:gd name="T1" fmla="*/ 392 h 500"/>
                    <a:gd name="T2" fmla="*/ 57 w 837"/>
                    <a:gd name="T3" fmla="*/ 340 h 500"/>
                    <a:gd name="T4" fmla="*/ 106 w 837"/>
                    <a:gd name="T5" fmla="*/ 281 h 500"/>
                    <a:gd name="T6" fmla="*/ 160 w 837"/>
                    <a:gd name="T7" fmla="*/ 220 h 500"/>
                    <a:gd name="T8" fmla="*/ 219 w 837"/>
                    <a:gd name="T9" fmla="*/ 159 h 500"/>
                    <a:gd name="T10" fmla="*/ 279 w 837"/>
                    <a:gd name="T11" fmla="*/ 103 h 500"/>
                    <a:gd name="T12" fmla="*/ 337 w 837"/>
                    <a:gd name="T13" fmla="*/ 53 h 500"/>
                    <a:gd name="T14" fmla="*/ 392 w 837"/>
                    <a:gd name="T15" fmla="*/ 14 h 500"/>
                    <a:gd name="T16" fmla="*/ 435 w 837"/>
                    <a:gd name="T17" fmla="*/ 3 h 500"/>
                    <a:gd name="T18" fmla="*/ 481 w 837"/>
                    <a:gd name="T19" fmla="*/ 11 h 500"/>
                    <a:gd name="T20" fmla="*/ 537 w 837"/>
                    <a:gd name="T21" fmla="*/ 22 h 500"/>
                    <a:gd name="T22" fmla="*/ 597 w 837"/>
                    <a:gd name="T23" fmla="*/ 35 h 500"/>
                    <a:gd name="T24" fmla="*/ 658 w 837"/>
                    <a:gd name="T25" fmla="*/ 49 h 500"/>
                    <a:gd name="T26" fmla="*/ 718 w 837"/>
                    <a:gd name="T27" fmla="*/ 61 h 500"/>
                    <a:gd name="T28" fmla="*/ 770 w 837"/>
                    <a:gd name="T29" fmla="*/ 73 h 500"/>
                    <a:gd name="T30" fmla="*/ 812 w 837"/>
                    <a:gd name="T31" fmla="*/ 81 h 500"/>
                    <a:gd name="T32" fmla="*/ 719 w 837"/>
                    <a:gd name="T33" fmla="*/ 191 h 500"/>
                    <a:gd name="T34" fmla="*/ 749 w 837"/>
                    <a:gd name="T35" fmla="*/ 199 h 500"/>
                    <a:gd name="T36" fmla="*/ 780 w 837"/>
                    <a:gd name="T37" fmla="*/ 209 h 500"/>
                    <a:gd name="T38" fmla="*/ 810 w 837"/>
                    <a:gd name="T39" fmla="*/ 219 h 500"/>
                    <a:gd name="T40" fmla="*/ 837 w 837"/>
                    <a:gd name="T41" fmla="*/ 230 h 500"/>
                    <a:gd name="T42" fmla="*/ 816 w 837"/>
                    <a:gd name="T43" fmla="*/ 255 h 500"/>
                    <a:gd name="T44" fmla="*/ 787 w 837"/>
                    <a:gd name="T45" fmla="*/ 274 h 500"/>
                    <a:gd name="T46" fmla="*/ 751 w 837"/>
                    <a:gd name="T47" fmla="*/ 290 h 500"/>
                    <a:gd name="T48" fmla="*/ 711 w 837"/>
                    <a:gd name="T49" fmla="*/ 304 h 500"/>
                    <a:gd name="T50" fmla="*/ 671 w 837"/>
                    <a:gd name="T51" fmla="*/ 317 h 500"/>
                    <a:gd name="T52" fmla="*/ 633 w 837"/>
                    <a:gd name="T53" fmla="*/ 331 h 500"/>
                    <a:gd name="T54" fmla="*/ 601 w 837"/>
                    <a:gd name="T55" fmla="*/ 346 h 500"/>
                    <a:gd name="T56" fmla="*/ 577 w 837"/>
                    <a:gd name="T57" fmla="*/ 363 h 500"/>
                    <a:gd name="T58" fmla="*/ 556 w 837"/>
                    <a:gd name="T59" fmla="*/ 380 h 500"/>
                    <a:gd name="T60" fmla="*/ 527 w 837"/>
                    <a:gd name="T61" fmla="*/ 401 h 500"/>
                    <a:gd name="T62" fmla="*/ 494 w 837"/>
                    <a:gd name="T63" fmla="*/ 424 h 500"/>
                    <a:gd name="T64" fmla="*/ 459 w 837"/>
                    <a:gd name="T65" fmla="*/ 446 h 500"/>
                    <a:gd name="T66" fmla="*/ 426 w 837"/>
                    <a:gd name="T67" fmla="*/ 466 h 500"/>
                    <a:gd name="T68" fmla="*/ 397 w 837"/>
                    <a:gd name="T69" fmla="*/ 484 h 500"/>
                    <a:gd name="T70" fmla="*/ 377 w 837"/>
                    <a:gd name="T71" fmla="*/ 495 h 500"/>
                    <a:gd name="T72" fmla="*/ 367 w 837"/>
                    <a:gd name="T73" fmla="*/ 500 h 500"/>
                    <a:gd name="T74" fmla="*/ 344 w 837"/>
                    <a:gd name="T75" fmla="*/ 495 h 500"/>
                    <a:gd name="T76" fmla="*/ 305 w 837"/>
                    <a:gd name="T77" fmla="*/ 486 h 500"/>
                    <a:gd name="T78" fmla="*/ 255 w 837"/>
                    <a:gd name="T79" fmla="*/ 475 h 500"/>
                    <a:gd name="T80" fmla="*/ 197 w 837"/>
                    <a:gd name="T81" fmla="*/ 462 h 500"/>
                    <a:gd name="T82" fmla="*/ 138 w 837"/>
                    <a:gd name="T83" fmla="*/ 448 h 500"/>
                    <a:gd name="T84" fmla="*/ 82 w 837"/>
                    <a:gd name="T85" fmla="*/ 434 h 500"/>
                    <a:gd name="T86" fmla="*/ 35 w 837"/>
                    <a:gd name="T87" fmla="*/ 423 h 500"/>
                    <a:gd name="T88" fmla="*/ 0 w 837"/>
                    <a:gd name="T89" fmla="*/ 414 h 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7"/>
                    <a:gd name="T136" fmla="*/ 0 h 500"/>
                    <a:gd name="T137" fmla="*/ 837 w 837"/>
                    <a:gd name="T138" fmla="*/ 500 h 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7" h="500">
                      <a:moveTo>
                        <a:pt x="0" y="414"/>
                      </a:moveTo>
                      <a:lnTo>
                        <a:pt x="16" y="392"/>
                      </a:lnTo>
                      <a:lnTo>
                        <a:pt x="35" y="366"/>
                      </a:lnTo>
                      <a:lnTo>
                        <a:pt x="57" y="340"/>
                      </a:lnTo>
                      <a:lnTo>
                        <a:pt x="81" y="311"/>
                      </a:lnTo>
                      <a:lnTo>
                        <a:pt x="106" y="281"/>
                      </a:lnTo>
                      <a:lnTo>
                        <a:pt x="133" y="251"/>
                      </a:lnTo>
                      <a:lnTo>
                        <a:pt x="160" y="220"/>
                      </a:lnTo>
                      <a:lnTo>
                        <a:pt x="190" y="189"/>
                      </a:lnTo>
                      <a:lnTo>
                        <a:pt x="219" y="159"/>
                      </a:lnTo>
                      <a:lnTo>
                        <a:pt x="249" y="130"/>
                      </a:lnTo>
                      <a:lnTo>
                        <a:pt x="279" y="103"/>
                      </a:lnTo>
                      <a:lnTo>
                        <a:pt x="309" y="76"/>
                      </a:lnTo>
                      <a:lnTo>
                        <a:pt x="337" y="53"/>
                      </a:lnTo>
                      <a:lnTo>
                        <a:pt x="365" y="32"/>
                      </a:lnTo>
                      <a:lnTo>
                        <a:pt x="392" y="14"/>
                      </a:lnTo>
                      <a:lnTo>
                        <a:pt x="417" y="0"/>
                      </a:lnTo>
                      <a:lnTo>
                        <a:pt x="435" y="3"/>
                      </a:lnTo>
                      <a:lnTo>
                        <a:pt x="457" y="7"/>
                      </a:lnTo>
                      <a:lnTo>
                        <a:pt x="481" y="11"/>
                      </a:lnTo>
                      <a:lnTo>
                        <a:pt x="508" y="16"/>
                      </a:lnTo>
                      <a:lnTo>
                        <a:pt x="537" y="22"/>
                      </a:lnTo>
                      <a:lnTo>
                        <a:pt x="566" y="28"/>
                      </a:lnTo>
                      <a:lnTo>
                        <a:pt x="597" y="35"/>
                      </a:lnTo>
                      <a:lnTo>
                        <a:pt x="629" y="42"/>
                      </a:lnTo>
                      <a:lnTo>
                        <a:pt x="658" y="49"/>
                      </a:lnTo>
                      <a:lnTo>
                        <a:pt x="690" y="54"/>
                      </a:lnTo>
                      <a:lnTo>
                        <a:pt x="718" y="61"/>
                      </a:lnTo>
                      <a:lnTo>
                        <a:pt x="745" y="67"/>
                      </a:lnTo>
                      <a:lnTo>
                        <a:pt x="770" y="73"/>
                      </a:lnTo>
                      <a:lnTo>
                        <a:pt x="792" y="77"/>
                      </a:lnTo>
                      <a:lnTo>
                        <a:pt x="812" y="81"/>
                      </a:lnTo>
                      <a:lnTo>
                        <a:pt x="826" y="84"/>
                      </a:lnTo>
                      <a:lnTo>
                        <a:pt x="719" y="191"/>
                      </a:lnTo>
                      <a:lnTo>
                        <a:pt x="734" y="196"/>
                      </a:lnTo>
                      <a:lnTo>
                        <a:pt x="749" y="199"/>
                      </a:lnTo>
                      <a:lnTo>
                        <a:pt x="766" y="204"/>
                      </a:lnTo>
                      <a:lnTo>
                        <a:pt x="780" y="209"/>
                      </a:lnTo>
                      <a:lnTo>
                        <a:pt x="795" y="213"/>
                      </a:lnTo>
                      <a:lnTo>
                        <a:pt x="810" y="219"/>
                      </a:lnTo>
                      <a:lnTo>
                        <a:pt x="824" y="225"/>
                      </a:lnTo>
                      <a:lnTo>
                        <a:pt x="837" y="230"/>
                      </a:lnTo>
                      <a:lnTo>
                        <a:pt x="828" y="243"/>
                      </a:lnTo>
                      <a:lnTo>
                        <a:pt x="816" y="255"/>
                      </a:lnTo>
                      <a:lnTo>
                        <a:pt x="802" y="264"/>
                      </a:lnTo>
                      <a:lnTo>
                        <a:pt x="787" y="274"/>
                      </a:lnTo>
                      <a:lnTo>
                        <a:pt x="769" y="282"/>
                      </a:lnTo>
                      <a:lnTo>
                        <a:pt x="751" y="290"/>
                      </a:lnTo>
                      <a:lnTo>
                        <a:pt x="731" y="297"/>
                      </a:lnTo>
                      <a:lnTo>
                        <a:pt x="711" y="304"/>
                      </a:lnTo>
                      <a:lnTo>
                        <a:pt x="691" y="311"/>
                      </a:lnTo>
                      <a:lnTo>
                        <a:pt x="671" y="317"/>
                      </a:lnTo>
                      <a:lnTo>
                        <a:pt x="652" y="324"/>
                      </a:lnTo>
                      <a:lnTo>
                        <a:pt x="633" y="331"/>
                      </a:lnTo>
                      <a:lnTo>
                        <a:pt x="616" y="338"/>
                      </a:lnTo>
                      <a:lnTo>
                        <a:pt x="601" y="346"/>
                      </a:lnTo>
                      <a:lnTo>
                        <a:pt x="587" y="354"/>
                      </a:lnTo>
                      <a:lnTo>
                        <a:pt x="577" y="363"/>
                      </a:lnTo>
                      <a:lnTo>
                        <a:pt x="568" y="371"/>
                      </a:lnTo>
                      <a:lnTo>
                        <a:pt x="556" y="380"/>
                      </a:lnTo>
                      <a:lnTo>
                        <a:pt x="542" y="391"/>
                      </a:lnTo>
                      <a:lnTo>
                        <a:pt x="527" y="401"/>
                      </a:lnTo>
                      <a:lnTo>
                        <a:pt x="511" y="412"/>
                      </a:lnTo>
                      <a:lnTo>
                        <a:pt x="494" y="424"/>
                      </a:lnTo>
                      <a:lnTo>
                        <a:pt x="477" y="435"/>
                      </a:lnTo>
                      <a:lnTo>
                        <a:pt x="459" y="446"/>
                      </a:lnTo>
                      <a:lnTo>
                        <a:pt x="442" y="456"/>
                      </a:lnTo>
                      <a:lnTo>
                        <a:pt x="426" y="466"/>
                      </a:lnTo>
                      <a:lnTo>
                        <a:pt x="411" y="476"/>
                      </a:lnTo>
                      <a:lnTo>
                        <a:pt x="397" y="484"/>
                      </a:lnTo>
                      <a:lnTo>
                        <a:pt x="386" y="490"/>
                      </a:lnTo>
                      <a:lnTo>
                        <a:pt x="377" y="495"/>
                      </a:lnTo>
                      <a:lnTo>
                        <a:pt x="371" y="499"/>
                      </a:lnTo>
                      <a:lnTo>
                        <a:pt x="367" y="500"/>
                      </a:lnTo>
                      <a:lnTo>
                        <a:pt x="358" y="498"/>
                      </a:lnTo>
                      <a:lnTo>
                        <a:pt x="344" y="495"/>
                      </a:lnTo>
                      <a:lnTo>
                        <a:pt x="327" y="491"/>
                      </a:lnTo>
                      <a:lnTo>
                        <a:pt x="305" y="486"/>
                      </a:lnTo>
                      <a:lnTo>
                        <a:pt x="281" y="481"/>
                      </a:lnTo>
                      <a:lnTo>
                        <a:pt x="255" y="475"/>
                      </a:lnTo>
                      <a:lnTo>
                        <a:pt x="227" y="469"/>
                      </a:lnTo>
                      <a:lnTo>
                        <a:pt x="197" y="462"/>
                      </a:lnTo>
                      <a:lnTo>
                        <a:pt x="167" y="455"/>
                      </a:lnTo>
                      <a:lnTo>
                        <a:pt x="138" y="448"/>
                      </a:lnTo>
                      <a:lnTo>
                        <a:pt x="110" y="441"/>
                      </a:lnTo>
                      <a:lnTo>
                        <a:pt x="82" y="434"/>
                      </a:lnTo>
                      <a:lnTo>
                        <a:pt x="57" y="428"/>
                      </a:lnTo>
                      <a:lnTo>
                        <a:pt x="35" y="423"/>
                      </a:lnTo>
                      <a:lnTo>
                        <a:pt x="15" y="418"/>
                      </a:lnTo>
                      <a:lnTo>
                        <a:pt x="0" y="414"/>
                      </a:lnTo>
                      <a:close/>
                    </a:path>
                  </a:pathLst>
                </a:custGeom>
                <a:solidFill>
                  <a:srgbClr val="000000"/>
                </a:solidFill>
                <a:ln w="9525">
                  <a:solidFill>
                    <a:schemeClr val="bg1"/>
                  </a:solidFill>
                  <a:round/>
                  <a:headEnd/>
                  <a:tailEnd/>
                </a:ln>
              </p:spPr>
              <p:txBody>
                <a:bodyPr/>
                <a:lstStyle/>
                <a:p>
                  <a:endParaRPr lang="en-US"/>
                </a:p>
              </p:txBody>
            </p:sp>
            <p:sp>
              <p:nvSpPr>
                <p:cNvPr id="1081" name="Freeform 47"/>
                <p:cNvSpPr>
                  <a:spLocks/>
                </p:cNvSpPr>
                <p:nvPr/>
              </p:nvSpPr>
              <p:spPr bwMode="auto">
                <a:xfrm>
                  <a:off x="2416" y="2093"/>
                  <a:ext cx="349" cy="216"/>
                </a:xfrm>
                <a:custGeom>
                  <a:avLst/>
                  <a:gdLst>
                    <a:gd name="T0" fmla="*/ 0 w 696"/>
                    <a:gd name="T1" fmla="*/ 353 h 433"/>
                    <a:gd name="T2" fmla="*/ 9 w 696"/>
                    <a:gd name="T3" fmla="*/ 341 h 433"/>
                    <a:gd name="T4" fmla="*/ 23 w 696"/>
                    <a:gd name="T5" fmla="*/ 324 h 433"/>
                    <a:gd name="T6" fmla="*/ 40 w 696"/>
                    <a:gd name="T7" fmla="*/ 306 h 433"/>
                    <a:gd name="T8" fmla="*/ 60 w 696"/>
                    <a:gd name="T9" fmla="*/ 283 h 433"/>
                    <a:gd name="T10" fmla="*/ 83 w 696"/>
                    <a:gd name="T11" fmla="*/ 259 h 433"/>
                    <a:gd name="T12" fmla="*/ 107 w 696"/>
                    <a:gd name="T13" fmla="*/ 232 h 433"/>
                    <a:gd name="T14" fmla="*/ 133 w 696"/>
                    <a:gd name="T15" fmla="*/ 205 h 433"/>
                    <a:gd name="T16" fmla="*/ 162 w 696"/>
                    <a:gd name="T17" fmla="*/ 176 h 433"/>
                    <a:gd name="T18" fmla="*/ 191 w 696"/>
                    <a:gd name="T19" fmla="*/ 148 h 433"/>
                    <a:gd name="T20" fmla="*/ 220 w 696"/>
                    <a:gd name="T21" fmla="*/ 121 h 433"/>
                    <a:gd name="T22" fmla="*/ 250 w 696"/>
                    <a:gd name="T23" fmla="*/ 94 h 433"/>
                    <a:gd name="T24" fmla="*/ 278 w 696"/>
                    <a:gd name="T25" fmla="*/ 70 h 433"/>
                    <a:gd name="T26" fmla="*/ 306 w 696"/>
                    <a:gd name="T27" fmla="*/ 47 h 433"/>
                    <a:gd name="T28" fmla="*/ 334 w 696"/>
                    <a:gd name="T29" fmla="*/ 29 h 433"/>
                    <a:gd name="T30" fmla="*/ 359 w 696"/>
                    <a:gd name="T31" fmla="*/ 12 h 433"/>
                    <a:gd name="T32" fmla="*/ 382 w 696"/>
                    <a:gd name="T33" fmla="*/ 0 h 433"/>
                    <a:gd name="T34" fmla="*/ 696 w 696"/>
                    <a:gd name="T35" fmla="*/ 61 h 433"/>
                    <a:gd name="T36" fmla="*/ 682 w 696"/>
                    <a:gd name="T37" fmla="*/ 72 h 433"/>
                    <a:gd name="T38" fmla="*/ 665 w 696"/>
                    <a:gd name="T39" fmla="*/ 87 h 433"/>
                    <a:gd name="T40" fmla="*/ 644 w 696"/>
                    <a:gd name="T41" fmla="*/ 105 h 433"/>
                    <a:gd name="T42" fmla="*/ 621 w 696"/>
                    <a:gd name="T43" fmla="*/ 124 h 433"/>
                    <a:gd name="T44" fmla="*/ 595 w 696"/>
                    <a:gd name="T45" fmla="*/ 145 h 433"/>
                    <a:gd name="T46" fmla="*/ 566 w 696"/>
                    <a:gd name="T47" fmla="*/ 169 h 433"/>
                    <a:gd name="T48" fmla="*/ 537 w 696"/>
                    <a:gd name="T49" fmla="*/ 193 h 433"/>
                    <a:gd name="T50" fmla="*/ 507 w 696"/>
                    <a:gd name="T51" fmla="*/ 220 h 433"/>
                    <a:gd name="T52" fmla="*/ 477 w 696"/>
                    <a:gd name="T53" fmla="*/ 246 h 433"/>
                    <a:gd name="T54" fmla="*/ 449 w 696"/>
                    <a:gd name="T55" fmla="*/ 274 h 433"/>
                    <a:gd name="T56" fmla="*/ 420 w 696"/>
                    <a:gd name="T57" fmla="*/ 301 h 433"/>
                    <a:gd name="T58" fmla="*/ 393 w 696"/>
                    <a:gd name="T59" fmla="*/ 329 h 433"/>
                    <a:gd name="T60" fmla="*/ 369 w 696"/>
                    <a:gd name="T61" fmla="*/ 357 h 433"/>
                    <a:gd name="T62" fmla="*/ 349 w 696"/>
                    <a:gd name="T63" fmla="*/ 383 h 433"/>
                    <a:gd name="T64" fmla="*/ 330 w 696"/>
                    <a:gd name="T65" fmla="*/ 409 h 433"/>
                    <a:gd name="T66" fmla="*/ 316 w 696"/>
                    <a:gd name="T67" fmla="*/ 433 h 433"/>
                    <a:gd name="T68" fmla="*/ 303 w 696"/>
                    <a:gd name="T69" fmla="*/ 427 h 433"/>
                    <a:gd name="T70" fmla="*/ 285 w 696"/>
                    <a:gd name="T71" fmla="*/ 420 h 433"/>
                    <a:gd name="T72" fmla="*/ 266 w 696"/>
                    <a:gd name="T73" fmla="*/ 414 h 433"/>
                    <a:gd name="T74" fmla="*/ 245 w 696"/>
                    <a:gd name="T75" fmla="*/ 409 h 433"/>
                    <a:gd name="T76" fmla="*/ 222 w 696"/>
                    <a:gd name="T77" fmla="*/ 403 h 433"/>
                    <a:gd name="T78" fmla="*/ 198 w 696"/>
                    <a:gd name="T79" fmla="*/ 397 h 433"/>
                    <a:gd name="T80" fmla="*/ 174 w 696"/>
                    <a:gd name="T81" fmla="*/ 391 h 433"/>
                    <a:gd name="T82" fmla="*/ 148 w 696"/>
                    <a:gd name="T83" fmla="*/ 387 h 433"/>
                    <a:gd name="T84" fmla="*/ 124 w 696"/>
                    <a:gd name="T85" fmla="*/ 382 h 433"/>
                    <a:gd name="T86" fmla="*/ 101 w 696"/>
                    <a:gd name="T87" fmla="*/ 376 h 433"/>
                    <a:gd name="T88" fmla="*/ 78 w 696"/>
                    <a:gd name="T89" fmla="*/ 372 h 433"/>
                    <a:gd name="T90" fmla="*/ 57 w 696"/>
                    <a:gd name="T91" fmla="*/ 368 h 433"/>
                    <a:gd name="T92" fmla="*/ 39 w 696"/>
                    <a:gd name="T93" fmla="*/ 364 h 433"/>
                    <a:gd name="T94" fmla="*/ 23 w 696"/>
                    <a:gd name="T95" fmla="*/ 360 h 433"/>
                    <a:gd name="T96" fmla="*/ 9 w 696"/>
                    <a:gd name="T97" fmla="*/ 357 h 433"/>
                    <a:gd name="T98" fmla="*/ 0 w 696"/>
                    <a:gd name="T99" fmla="*/ 353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433"/>
                    <a:gd name="T152" fmla="*/ 696 w 696"/>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433">
                      <a:moveTo>
                        <a:pt x="0" y="353"/>
                      </a:moveTo>
                      <a:lnTo>
                        <a:pt x="9" y="341"/>
                      </a:lnTo>
                      <a:lnTo>
                        <a:pt x="23" y="324"/>
                      </a:lnTo>
                      <a:lnTo>
                        <a:pt x="40" y="306"/>
                      </a:lnTo>
                      <a:lnTo>
                        <a:pt x="60" y="283"/>
                      </a:lnTo>
                      <a:lnTo>
                        <a:pt x="83" y="259"/>
                      </a:lnTo>
                      <a:lnTo>
                        <a:pt x="107" y="232"/>
                      </a:lnTo>
                      <a:lnTo>
                        <a:pt x="133" y="205"/>
                      </a:lnTo>
                      <a:lnTo>
                        <a:pt x="162" y="176"/>
                      </a:lnTo>
                      <a:lnTo>
                        <a:pt x="191" y="148"/>
                      </a:lnTo>
                      <a:lnTo>
                        <a:pt x="220" y="121"/>
                      </a:lnTo>
                      <a:lnTo>
                        <a:pt x="250" y="94"/>
                      </a:lnTo>
                      <a:lnTo>
                        <a:pt x="278" y="70"/>
                      </a:lnTo>
                      <a:lnTo>
                        <a:pt x="306" y="47"/>
                      </a:lnTo>
                      <a:lnTo>
                        <a:pt x="334" y="29"/>
                      </a:lnTo>
                      <a:lnTo>
                        <a:pt x="359" y="12"/>
                      </a:lnTo>
                      <a:lnTo>
                        <a:pt x="382" y="0"/>
                      </a:lnTo>
                      <a:lnTo>
                        <a:pt x="696" y="61"/>
                      </a:lnTo>
                      <a:lnTo>
                        <a:pt x="682" y="72"/>
                      </a:lnTo>
                      <a:lnTo>
                        <a:pt x="665" y="87"/>
                      </a:lnTo>
                      <a:lnTo>
                        <a:pt x="644" y="105"/>
                      </a:lnTo>
                      <a:lnTo>
                        <a:pt x="621" y="124"/>
                      </a:lnTo>
                      <a:lnTo>
                        <a:pt x="595" y="145"/>
                      </a:lnTo>
                      <a:lnTo>
                        <a:pt x="566" y="169"/>
                      </a:lnTo>
                      <a:lnTo>
                        <a:pt x="537" y="193"/>
                      </a:lnTo>
                      <a:lnTo>
                        <a:pt x="507" y="220"/>
                      </a:lnTo>
                      <a:lnTo>
                        <a:pt x="477" y="246"/>
                      </a:lnTo>
                      <a:lnTo>
                        <a:pt x="449" y="274"/>
                      </a:lnTo>
                      <a:lnTo>
                        <a:pt x="420" y="301"/>
                      </a:lnTo>
                      <a:lnTo>
                        <a:pt x="393" y="329"/>
                      </a:lnTo>
                      <a:lnTo>
                        <a:pt x="369" y="357"/>
                      </a:lnTo>
                      <a:lnTo>
                        <a:pt x="349" y="383"/>
                      </a:lnTo>
                      <a:lnTo>
                        <a:pt x="330" y="409"/>
                      </a:lnTo>
                      <a:lnTo>
                        <a:pt x="316" y="433"/>
                      </a:lnTo>
                      <a:lnTo>
                        <a:pt x="303" y="427"/>
                      </a:lnTo>
                      <a:lnTo>
                        <a:pt x="285" y="420"/>
                      </a:lnTo>
                      <a:lnTo>
                        <a:pt x="266" y="414"/>
                      </a:lnTo>
                      <a:lnTo>
                        <a:pt x="245" y="409"/>
                      </a:lnTo>
                      <a:lnTo>
                        <a:pt x="222" y="403"/>
                      </a:lnTo>
                      <a:lnTo>
                        <a:pt x="198" y="397"/>
                      </a:lnTo>
                      <a:lnTo>
                        <a:pt x="174" y="391"/>
                      </a:lnTo>
                      <a:lnTo>
                        <a:pt x="148" y="387"/>
                      </a:lnTo>
                      <a:lnTo>
                        <a:pt x="124" y="382"/>
                      </a:lnTo>
                      <a:lnTo>
                        <a:pt x="101" y="376"/>
                      </a:lnTo>
                      <a:lnTo>
                        <a:pt x="78" y="372"/>
                      </a:lnTo>
                      <a:lnTo>
                        <a:pt x="57" y="368"/>
                      </a:lnTo>
                      <a:lnTo>
                        <a:pt x="39" y="364"/>
                      </a:lnTo>
                      <a:lnTo>
                        <a:pt x="23" y="360"/>
                      </a:lnTo>
                      <a:lnTo>
                        <a:pt x="9" y="357"/>
                      </a:lnTo>
                      <a:lnTo>
                        <a:pt x="0" y="353"/>
                      </a:lnTo>
                      <a:close/>
                    </a:path>
                  </a:pathLst>
                </a:custGeom>
                <a:solidFill>
                  <a:srgbClr val="FFFFFF"/>
                </a:solidFill>
                <a:ln w="9525">
                  <a:solidFill>
                    <a:schemeClr val="bg1"/>
                  </a:solidFill>
                  <a:round/>
                  <a:headEnd/>
                  <a:tailEnd/>
                </a:ln>
              </p:spPr>
              <p:txBody>
                <a:bodyPr/>
                <a:lstStyle/>
                <a:p>
                  <a:endParaRPr lang="en-US"/>
                </a:p>
              </p:txBody>
            </p:sp>
          </p:grpSp>
          <p:grpSp>
            <p:nvGrpSpPr>
              <p:cNvPr id="8" name="Group 48"/>
              <p:cNvGrpSpPr>
                <a:grpSpLocks/>
              </p:cNvGrpSpPr>
              <p:nvPr/>
            </p:nvGrpSpPr>
            <p:grpSpPr bwMode="auto">
              <a:xfrm>
                <a:off x="2208" y="2352"/>
                <a:ext cx="396" cy="311"/>
                <a:chOff x="2456" y="1968"/>
                <a:chExt cx="396" cy="311"/>
              </a:xfrm>
            </p:grpSpPr>
            <p:sp>
              <p:nvSpPr>
                <p:cNvPr id="1078" name="Freeform 49"/>
                <p:cNvSpPr>
                  <a:spLocks/>
                </p:cNvSpPr>
                <p:nvPr/>
              </p:nvSpPr>
              <p:spPr bwMode="auto">
                <a:xfrm>
                  <a:off x="2456" y="1968"/>
                  <a:ext cx="396" cy="311"/>
                </a:xfrm>
                <a:custGeom>
                  <a:avLst/>
                  <a:gdLst>
                    <a:gd name="T0" fmla="*/ 11 w 793"/>
                    <a:gd name="T1" fmla="*/ 518 h 622"/>
                    <a:gd name="T2" fmla="*/ 39 w 793"/>
                    <a:gd name="T3" fmla="*/ 456 h 622"/>
                    <a:gd name="T4" fmla="*/ 75 w 793"/>
                    <a:gd name="T5" fmla="*/ 383 h 622"/>
                    <a:gd name="T6" fmla="*/ 118 w 793"/>
                    <a:gd name="T7" fmla="*/ 305 h 622"/>
                    <a:gd name="T8" fmla="*/ 162 w 793"/>
                    <a:gd name="T9" fmla="*/ 226 h 622"/>
                    <a:gd name="T10" fmla="*/ 211 w 793"/>
                    <a:gd name="T11" fmla="*/ 151 h 622"/>
                    <a:gd name="T12" fmla="*/ 258 w 793"/>
                    <a:gd name="T13" fmla="*/ 85 h 622"/>
                    <a:gd name="T14" fmla="*/ 304 w 793"/>
                    <a:gd name="T15" fmla="*/ 32 h 622"/>
                    <a:gd name="T16" fmla="*/ 344 w 793"/>
                    <a:gd name="T17" fmla="*/ 12 h 622"/>
                    <a:gd name="T18" fmla="*/ 391 w 793"/>
                    <a:gd name="T19" fmla="*/ 8 h 622"/>
                    <a:gd name="T20" fmla="*/ 448 w 793"/>
                    <a:gd name="T21" fmla="*/ 6 h 622"/>
                    <a:gd name="T22" fmla="*/ 510 w 793"/>
                    <a:gd name="T23" fmla="*/ 5 h 622"/>
                    <a:gd name="T24" fmla="*/ 574 w 793"/>
                    <a:gd name="T25" fmla="*/ 3 h 622"/>
                    <a:gd name="T26" fmla="*/ 635 w 793"/>
                    <a:gd name="T27" fmla="*/ 2 h 622"/>
                    <a:gd name="T28" fmla="*/ 689 w 793"/>
                    <a:gd name="T29" fmla="*/ 1 h 622"/>
                    <a:gd name="T30" fmla="*/ 732 w 793"/>
                    <a:gd name="T31" fmla="*/ 0 h 622"/>
                    <a:gd name="T32" fmla="*/ 668 w 793"/>
                    <a:gd name="T33" fmla="*/ 129 h 622"/>
                    <a:gd name="T34" fmla="*/ 700 w 793"/>
                    <a:gd name="T35" fmla="*/ 130 h 622"/>
                    <a:gd name="T36" fmla="*/ 732 w 793"/>
                    <a:gd name="T37" fmla="*/ 132 h 622"/>
                    <a:gd name="T38" fmla="*/ 763 w 793"/>
                    <a:gd name="T39" fmla="*/ 135 h 622"/>
                    <a:gd name="T40" fmla="*/ 793 w 793"/>
                    <a:gd name="T41" fmla="*/ 140 h 622"/>
                    <a:gd name="T42" fmla="*/ 778 w 793"/>
                    <a:gd name="T43" fmla="*/ 168 h 622"/>
                    <a:gd name="T44" fmla="*/ 753 w 793"/>
                    <a:gd name="T45" fmla="*/ 195 h 622"/>
                    <a:gd name="T46" fmla="*/ 722 w 793"/>
                    <a:gd name="T47" fmla="*/ 219 h 622"/>
                    <a:gd name="T48" fmla="*/ 685 w 793"/>
                    <a:gd name="T49" fmla="*/ 242 h 622"/>
                    <a:gd name="T50" fmla="*/ 649 w 793"/>
                    <a:gd name="T51" fmla="*/ 264 h 622"/>
                    <a:gd name="T52" fmla="*/ 615 w 793"/>
                    <a:gd name="T53" fmla="*/ 286 h 622"/>
                    <a:gd name="T54" fmla="*/ 586 w 793"/>
                    <a:gd name="T55" fmla="*/ 307 h 622"/>
                    <a:gd name="T56" fmla="*/ 566 w 793"/>
                    <a:gd name="T57" fmla="*/ 330 h 622"/>
                    <a:gd name="T58" fmla="*/ 536 w 793"/>
                    <a:gd name="T59" fmla="*/ 382 h 622"/>
                    <a:gd name="T60" fmla="*/ 497 w 793"/>
                    <a:gd name="T61" fmla="*/ 455 h 622"/>
                    <a:gd name="T62" fmla="*/ 460 w 793"/>
                    <a:gd name="T63" fmla="*/ 538 h 622"/>
                    <a:gd name="T64" fmla="*/ 435 w 793"/>
                    <a:gd name="T65" fmla="*/ 622 h 622"/>
                    <a:gd name="T66" fmla="*/ 391 w 793"/>
                    <a:gd name="T67" fmla="*/ 614 h 622"/>
                    <a:gd name="T68" fmla="*/ 336 w 793"/>
                    <a:gd name="T69" fmla="*/ 602 h 622"/>
                    <a:gd name="T70" fmla="*/ 274 w 793"/>
                    <a:gd name="T71" fmla="*/ 591 h 622"/>
                    <a:gd name="T72" fmla="*/ 208 w 793"/>
                    <a:gd name="T73" fmla="*/ 578 h 622"/>
                    <a:gd name="T74" fmla="*/ 144 w 793"/>
                    <a:gd name="T75" fmla="*/ 565 h 622"/>
                    <a:gd name="T76" fmla="*/ 85 w 793"/>
                    <a:gd name="T77" fmla="*/ 555 h 622"/>
                    <a:gd name="T78" fmla="*/ 36 w 793"/>
                    <a:gd name="T79" fmla="*/ 548 h 622"/>
                    <a:gd name="T80" fmla="*/ 0 w 793"/>
                    <a:gd name="T81" fmla="*/ 545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622"/>
                    <a:gd name="T125" fmla="*/ 793 w 79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622">
                      <a:moveTo>
                        <a:pt x="0" y="545"/>
                      </a:moveTo>
                      <a:lnTo>
                        <a:pt x="11" y="518"/>
                      </a:lnTo>
                      <a:lnTo>
                        <a:pt x="24" y="488"/>
                      </a:lnTo>
                      <a:lnTo>
                        <a:pt x="39" y="456"/>
                      </a:lnTo>
                      <a:lnTo>
                        <a:pt x="57" y="420"/>
                      </a:lnTo>
                      <a:lnTo>
                        <a:pt x="75" y="383"/>
                      </a:lnTo>
                      <a:lnTo>
                        <a:pt x="96" y="344"/>
                      </a:lnTo>
                      <a:lnTo>
                        <a:pt x="118" y="305"/>
                      </a:lnTo>
                      <a:lnTo>
                        <a:pt x="139" y="265"/>
                      </a:lnTo>
                      <a:lnTo>
                        <a:pt x="162" y="226"/>
                      </a:lnTo>
                      <a:lnTo>
                        <a:pt x="187" y="188"/>
                      </a:lnTo>
                      <a:lnTo>
                        <a:pt x="211" y="151"/>
                      </a:lnTo>
                      <a:lnTo>
                        <a:pt x="235" y="117"/>
                      </a:lnTo>
                      <a:lnTo>
                        <a:pt x="258" y="85"/>
                      </a:lnTo>
                      <a:lnTo>
                        <a:pt x="282" y="58"/>
                      </a:lnTo>
                      <a:lnTo>
                        <a:pt x="304" y="32"/>
                      </a:lnTo>
                      <a:lnTo>
                        <a:pt x="326" y="13"/>
                      </a:lnTo>
                      <a:lnTo>
                        <a:pt x="344" y="12"/>
                      </a:lnTo>
                      <a:lnTo>
                        <a:pt x="366" y="9"/>
                      </a:lnTo>
                      <a:lnTo>
                        <a:pt x="391" y="8"/>
                      </a:lnTo>
                      <a:lnTo>
                        <a:pt x="419" y="7"/>
                      </a:lnTo>
                      <a:lnTo>
                        <a:pt x="448" y="6"/>
                      </a:lnTo>
                      <a:lnTo>
                        <a:pt x="479" y="6"/>
                      </a:lnTo>
                      <a:lnTo>
                        <a:pt x="510" y="5"/>
                      </a:lnTo>
                      <a:lnTo>
                        <a:pt x="542" y="3"/>
                      </a:lnTo>
                      <a:lnTo>
                        <a:pt x="574" y="3"/>
                      </a:lnTo>
                      <a:lnTo>
                        <a:pt x="605" y="2"/>
                      </a:lnTo>
                      <a:lnTo>
                        <a:pt x="635" y="2"/>
                      </a:lnTo>
                      <a:lnTo>
                        <a:pt x="663" y="1"/>
                      </a:lnTo>
                      <a:lnTo>
                        <a:pt x="689" y="1"/>
                      </a:lnTo>
                      <a:lnTo>
                        <a:pt x="712" y="1"/>
                      </a:lnTo>
                      <a:lnTo>
                        <a:pt x="732" y="0"/>
                      </a:lnTo>
                      <a:lnTo>
                        <a:pt x="747" y="0"/>
                      </a:lnTo>
                      <a:lnTo>
                        <a:pt x="668" y="129"/>
                      </a:lnTo>
                      <a:lnTo>
                        <a:pt x="684" y="130"/>
                      </a:lnTo>
                      <a:lnTo>
                        <a:pt x="700" y="130"/>
                      </a:lnTo>
                      <a:lnTo>
                        <a:pt x="716" y="131"/>
                      </a:lnTo>
                      <a:lnTo>
                        <a:pt x="732" y="132"/>
                      </a:lnTo>
                      <a:lnTo>
                        <a:pt x="748" y="134"/>
                      </a:lnTo>
                      <a:lnTo>
                        <a:pt x="763" y="135"/>
                      </a:lnTo>
                      <a:lnTo>
                        <a:pt x="778" y="137"/>
                      </a:lnTo>
                      <a:lnTo>
                        <a:pt x="793" y="140"/>
                      </a:lnTo>
                      <a:lnTo>
                        <a:pt x="787" y="154"/>
                      </a:lnTo>
                      <a:lnTo>
                        <a:pt x="778" y="168"/>
                      </a:lnTo>
                      <a:lnTo>
                        <a:pt x="767" y="182"/>
                      </a:lnTo>
                      <a:lnTo>
                        <a:pt x="753" y="195"/>
                      </a:lnTo>
                      <a:lnTo>
                        <a:pt x="738" y="207"/>
                      </a:lnTo>
                      <a:lnTo>
                        <a:pt x="722" y="219"/>
                      </a:lnTo>
                      <a:lnTo>
                        <a:pt x="703" y="230"/>
                      </a:lnTo>
                      <a:lnTo>
                        <a:pt x="685" y="242"/>
                      </a:lnTo>
                      <a:lnTo>
                        <a:pt x="666" y="253"/>
                      </a:lnTo>
                      <a:lnTo>
                        <a:pt x="649" y="264"/>
                      </a:lnTo>
                      <a:lnTo>
                        <a:pt x="631" y="275"/>
                      </a:lnTo>
                      <a:lnTo>
                        <a:pt x="615" y="286"/>
                      </a:lnTo>
                      <a:lnTo>
                        <a:pt x="600" y="297"/>
                      </a:lnTo>
                      <a:lnTo>
                        <a:pt x="586" y="307"/>
                      </a:lnTo>
                      <a:lnTo>
                        <a:pt x="574" y="319"/>
                      </a:lnTo>
                      <a:lnTo>
                        <a:pt x="566" y="330"/>
                      </a:lnTo>
                      <a:lnTo>
                        <a:pt x="552" y="353"/>
                      </a:lnTo>
                      <a:lnTo>
                        <a:pt x="536" y="382"/>
                      </a:lnTo>
                      <a:lnTo>
                        <a:pt x="517" y="417"/>
                      </a:lnTo>
                      <a:lnTo>
                        <a:pt x="497" y="455"/>
                      </a:lnTo>
                      <a:lnTo>
                        <a:pt x="479" y="496"/>
                      </a:lnTo>
                      <a:lnTo>
                        <a:pt x="460" y="538"/>
                      </a:lnTo>
                      <a:lnTo>
                        <a:pt x="447" y="580"/>
                      </a:lnTo>
                      <a:lnTo>
                        <a:pt x="435" y="622"/>
                      </a:lnTo>
                      <a:lnTo>
                        <a:pt x="414" y="618"/>
                      </a:lnTo>
                      <a:lnTo>
                        <a:pt x="391" y="614"/>
                      </a:lnTo>
                      <a:lnTo>
                        <a:pt x="365" y="608"/>
                      </a:lnTo>
                      <a:lnTo>
                        <a:pt x="336" y="602"/>
                      </a:lnTo>
                      <a:lnTo>
                        <a:pt x="306" y="596"/>
                      </a:lnTo>
                      <a:lnTo>
                        <a:pt x="274" y="591"/>
                      </a:lnTo>
                      <a:lnTo>
                        <a:pt x="242" y="584"/>
                      </a:lnTo>
                      <a:lnTo>
                        <a:pt x="208" y="578"/>
                      </a:lnTo>
                      <a:lnTo>
                        <a:pt x="176" y="571"/>
                      </a:lnTo>
                      <a:lnTo>
                        <a:pt x="144" y="565"/>
                      </a:lnTo>
                      <a:lnTo>
                        <a:pt x="114" y="560"/>
                      </a:lnTo>
                      <a:lnTo>
                        <a:pt x="85" y="555"/>
                      </a:lnTo>
                      <a:lnTo>
                        <a:pt x="59" y="551"/>
                      </a:lnTo>
                      <a:lnTo>
                        <a:pt x="36" y="548"/>
                      </a:lnTo>
                      <a:lnTo>
                        <a:pt x="16" y="546"/>
                      </a:lnTo>
                      <a:lnTo>
                        <a:pt x="0" y="545"/>
                      </a:lnTo>
                      <a:close/>
                    </a:path>
                  </a:pathLst>
                </a:custGeom>
                <a:solidFill>
                  <a:srgbClr val="000000"/>
                </a:solidFill>
                <a:ln w="9525">
                  <a:solidFill>
                    <a:schemeClr val="bg1"/>
                  </a:solidFill>
                  <a:round/>
                  <a:headEnd/>
                  <a:tailEnd/>
                </a:ln>
              </p:spPr>
              <p:txBody>
                <a:bodyPr/>
                <a:lstStyle/>
                <a:p>
                  <a:endParaRPr lang="en-US"/>
                </a:p>
              </p:txBody>
            </p:sp>
            <p:sp>
              <p:nvSpPr>
                <p:cNvPr id="1079" name="Freeform 50"/>
                <p:cNvSpPr>
                  <a:spLocks/>
                </p:cNvSpPr>
                <p:nvPr/>
              </p:nvSpPr>
              <p:spPr bwMode="auto">
                <a:xfrm>
                  <a:off x="2482" y="1989"/>
                  <a:ext cx="308" cy="269"/>
                </a:xfrm>
                <a:custGeom>
                  <a:avLst/>
                  <a:gdLst>
                    <a:gd name="T0" fmla="*/ 0 w 617"/>
                    <a:gd name="T1" fmla="*/ 470 h 539"/>
                    <a:gd name="T2" fmla="*/ 7 w 617"/>
                    <a:gd name="T3" fmla="*/ 455 h 539"/>
                    <a:gd name="T4" fmla="*/ 16 w 617"/>
                    <a:gd name="T5" fmla="*/ 436 h 539"/>
                    <a:gd name="T6" fmla="*/ 28 w 617"/>
                    <a:gd name="T7" fmla="*/ 411 h 539"/>
                    <a:gd name="T8" fmla="*/ 43 w 617"/>
                    <a:gd name="T9" fmla="*/ 384 h 539"/>
                    <a:gd name="T10" fmla="*/ 59 w 617"/>
                    <a:gd name="T11" fmla="*/ 353 h 539"/>
                    <a:gd name="T12" fmla="*/ 77 w 617"/>
                    <a:gd name="T13" fmla="*/ 319 h 539"/>
                    <a:gd name="T14" fmla="*/ 97 w 617"/>
                    <a:gd name="T15" fmla="*/ 284 h 539"/>
                    <a:gd name="T16" fmla="*/ 117 w 617"/>
                    <a:gd name="T17" fmla="*/ 248 h 539"/>
                    <a:gd name="T18" fmla="*/ 139 w 617"/>
                    <a:gd name="T19" fmla="*/ 212 h 539"/>
                    <a:gd name="T20" fmla="*/ 162 w 617"/>
                    <a:gd name="T21" fmla="*/ 177 h 539"/>
                    <a:gd name="T22" fmla="*/ 185 w 617"/>
                    <a:gd name="T23" fmla="*/ 142 h 539"/>
                    <a:gd name="T24" fmla="*/ 207 w 617"/>
                    <a:gd name="T25" fmla="*/ 110 h 539"/>
                    <a:gd name="T26" fmla="*/ 230 w 617"/>
                    <a:gd name="T27" fmla="*/ 80 h 539"/>
                    <a:gd name="T28" fmla="*/ 252 w 617"/>
                    <a:gd name="T29" fmla="*/ 53 h 539"/>
                    <a:gd name="T30" fmla="*/ 274 w 617"/>
                    <a:gd name="T31" fmla="*/ 30 h 539"/>
                    <a:gd name="T32" fmla="*/ 294 w 617"/>
                    <a:gd name="T33" fmla="*/ 13 h 539"/>
                    <a:gd name="T34" fmla="*/ 617 w 617"/>
                    <a:gd name="T35" fmla="*/ 0 h 539"/>
                    <a:gd name="T36" fmla="*/ 607 w 617"/>
                    <a:gd name="T37" fmla="*/ 15 h 539"/>
                    <a:gd name="T38" fmla="*/ 594 w 617"/>
                    <a:gd name="T39" fmla="*/ 37 h 539"/>
                    <a:gd name="T40" fmla="*/ 579 w 617"/>
                    <a:gd name="T41" fmla="*/ 63 h 539"/>
                    <a:gd name="T42" fmla="*/ 562 w 617"/>
                    <a:gd name="T43" fmla="*/ 93 h 539"/>
                    <a:gd name="T44" fmla="*/ 543 w 617"/>
                    <a:gd name="T45" fmla="*/ 127 h 539"/>
                    <a:gd name="T46" fmla="*/ 524 w 617"/>
                    <a:gd name="T47" fmla="*/ 163 h 539"/>
                    <a:gd name="T48" fmla="*/ 503 w 617"/>
                    <a:gd name="T49" fmla="*/ 202 h 539"/>
                    <a:gd name="T50" fmla="*/ 482 w 617"/>
                    <a:gd name="T51" fmla="*/ 242 h 539"/>
                    <a:gd name="T52" fmla="*/ 462 w 617"/>
                    <a:gd name="T53" fmla="*/ 284 h 539"/>
                    <a:gd name="T54" fmla="*/ 442 w 617"/>
                    <a:gd name="T55" fmla="*/ 325 h 539"/>
                    <a:gd name="T56" fmla="*/ 422 w 617"/>
                    <a:gd name="T57" fmla="*/ 367 h 539"/>
                    <a:gd name="T58" fmla="*/ 405 w 617"/>
                    <a:gd name="T59" fmla="*/ 406 h 539"/>
                    <a:gd name="T60" fmla="*/ 389 w 617"/>
                    <a:gd name="T61" fmla="*/ 444 h 539"/>
                    <a:gd name="T62" fmla="*/ 376 w 617"/>
                    <a:gd name="T63" fmla="*/ 479 h 539"/>
                    <a:gd name="T64" fmla="*/ 366 w 617"/>
                    <a:gd name="T65" fmla="*/ 512 h 539"/>
                    <a:gd name="T66" fmla="*/ 358 w 617"/>
                    <a:gd name="T67" fmla="*/ 539 h 539"/>
                    <a:gd name="T68" fmla="*/ 342 w 617"/>
                    <a:gd name="T69" fmla="*/ 536 h 539"/>
                    <a:gd name="T70" fmla="*/ 323 w 617"/>
                    <a:gd name="T71" fmla="*/ 531 h 539"/>
                    <a:gd name="T72" fmla="*/ 302 w 617"/>
                    <a:gd name="T73" fmla="*/ 527 h 539"/>
                    <a:gd name="T74" fmla="*/ 276 w 617"/>
                    <a:gd name="T75" fmla="*/ 522 h 539"/>
                    <a:gd name="T76" fmla="*/ 251 w 617"/>
                    <a:gd name="T77" fmla="*/ 517 h 539"/>
                    <a:gd name="T78" fmla="*/ 223 w 617"/>
                    <a:gd name="T79" fmla="*/ 512 h 539"/>
                    <a:gd name="T80" fmla="*/ 196 w 617"/>
                    <a:gd name="T81" fmla="*/ 506 h 539"/>
                    <a:gd name="T82" fmla="*/ 168 w 617"/>
                    <a:gd name="T83" fmla="*/ 501 h 539"/>
                    <a:gd name="T84" fmla="*/ 140 w 617"/>
                    <a:gd name="T85" fmla="*/ 495 h 539"/>
                    <a:gd name="T86" fmla="*/ 113 w 617"/>
                    <a:gd name="T87" fmla="*/ 491 h 539"/>
                    <a:gd name="T88" fmla="*/ 88 w 617"/>
                    <a:gd name="T89" fmla="*/ 486 h 539"/>
                    <a:gd name="T90" fmla="*/ 65 w 617"/>
                    <a:gd name="T91" fmla="*/ 482 h 539"/>
                    <a:gd name="T92" fmla="*/ 44 w 617"/>
                    <a:gd name="T93" fmla="*/ 477 h 539"/>
                    <a:gd name="T94" fmla="*/ 25 w 617"/>
                    <a:gd name="T95" fmla="*/ 475 h 539"/>
                    <a:gd name="T96" fmla="*/ 10 w 617"/>
                    <a:gd name="T97" fmla="*/ 471 h 539"/>
                    <a:gd name="T98" fmla="*/ 0 w 617"/>
                    <a:gd name="T99" fmla="*/ 47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539"/>
                    <a:gd name="T152" fmla="*/ 617 w 617"/>
                    <a:gd name="T153" fmla="*/ 539 h 5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539">
                      <a:moveTo>
                        <a:pt x="0" y="470"/>
                      </a:moveTo>
                      <a:lnTo>
                        <a:pt x="7" y="455"/>
                      </a:lnTo>
                      <a:lnTo>
                        <a:pt x="16" y="436"/>
                      </a:lnTo>
                      <a:lnTo>
                        <a:pt x="28" y="411"/>
                      </a:lnTo>
                      <a:lnTo>
                        <a:pt x="43" y="384"/>
                      </a:lnTo>
                      <a:lnTo>
                        <a:pt x="59" y="353"/>
                      </a:lnTo>
                      <a:lnTo>
                        <a:pt x="77" y="319"/>
                      </a:lnTo>
                      <a:lnTo>
                        <a:pt x="97" y="284"/>
                      </a:lnTo>
                      <a:lnTo>
                        <a:pt x="117" y="248"/>
                      </a:lnTo>
                      <a:lnTo>
                        <a:pt x="139" y="212"/>
                      </a:lnTo>
                      <a:lnTo>
                        <a:pt x="162" y="177"/>
                      </a:lnTo>
                      <a:lnTo>
                        <a:pt x="185" y="142"/>
                      </a:lnTo>
                      <a:lnTo>
                        <a:pt x="207" y="110"/>
                      </a:lnTo>
                      <a:lnTo>
                        <a:pt x="230" y="80"/>
                      </a:lnTo>
                      <a:lnTo>
                        <a:pt x="252" y="53"/>
                      </a:lnTo>
                      <a:lnTo>
                        <a:pt x="274" y="30"/>
                      </a:lnTo>
                      <a:lnTo>
                        <a:pt x="294" y="13"/>
                      </a:lnTo>
                      <a:lnTo>
                        <a:pt x="617" y="0"/>
                      </a:lnTo>
                      <a:lnTo>
                        <a:pt x="607" y="15"/>
                      </a:lnTo>
                      <a:lnTo>
                        <a:pt x="594" y="37"/>
                      </a:lnTo>
                      <a:lnTo>
                        <a:pt x="579" y="63"/>
                      </a:lnTo>
                      <a:lnTo>
                        <a:pt x="562" y="93"/>
                      </a:lnTo>
                      <a:lnTo>
                        <a:pt x="543" y="127"/>
                      </a:lnTo>
                      <a:lnTo>
                        <a:pt x="524" y="163"/>
                      </a:lnTo>
                      <a:lnTo>
                        <a:pt x="503" y="202"/>
                      </a:lnTo>
                      <a:lnTo>
                        <a:pt x="482" y="242"/>
                      </a:lnTo>
                      <a:lnTo>
                        <a:pt x="462" y="284"/>
                      </a:lnTo>
                      <a:lnTo>
                        <a:pt x="442" y="325"/>
                      </a:lnTo>
                      <a:lnTo>
                        <a:pt x="422" y="367"/>
                      </a:lnTo>
                      <a:lnTo>
                        <a:pt x="405" y="406"/>
                      </a:lnTo>
                      <a:lnTo>
                        <a:pt x="389" y="444"/>
                      </a:lnTo>
                      <a:lnTo>
                        <a:pt x="376" y="479"/>
                      </a:lnTo>
                      <a:lnTo>
                        <a:pt x="366" y="512"/>
                      </a:lnTo>
                      <a:lnTo>
                        <a:pt x="358" y="539"/>
                      </a:lnTo>
                      <a:lnTo>
                        <a:pt x="342" y="536"/>
                      </a:lnTo>
                      <a:lnTo>
                        <a:pt x="323" y="531"/>
                      </a:lnTo>
                      <a:lnTo>
                        <a:pt x="302" y="527"/>
                      </a:lnTo>
                      <a:lnTo>
                        <a:pt x="276" y="522"/>
                      </a:lnTo>
                      <a:lnTo>
                        <a:pt x="251" y="517"/>
                      </a:lnTo>
                      <a:lnTo>
                        <a:pt x="223" y="512"/>
                      </a:lnTo>
                      <a:lnTo>
                        <a:pt x="196" y="506"/>
                      </a:lnTo>
                      <a:lnTo>
                        <a:pt x="168" y="501"/>
                      </a:lnTo>
                      <a:lnTo>
                        <a:pt x="140" y="495"/>
                      </a:lnTo>
                      <a:lnTo>
                        <a:pt x="113" y="491"/>
                      </a:lnTo>
                      <a:lnTo>
                        <a:pt x="88" y="486"/>
                      </a:lnTo>
                      <a:lnTo>
                        <a:pt x="65" y="482"/>
                      </a:lnTo>
                      <a:lnTo>
                        <a:pt x="44" y="477"/>
                      </a:lnTo>
                      <a:lnTo>
                        <a:pt x="25" y="475"/>
                      </a:lnTo>
                      <a:lnTo>
                        <a:pt x="10" y="471"/>
                      </a:lnTo>
                      <a:lnTo>
                        <a:pt x="0" y="470"/>
                      </a:lnTo>
                      <a:close/>
                    </a:path>
                  </a:pathLst>
                </a:custGeom>
                <a:solidFill>
                  <a:srgbClr val="FFFFFF"/>
                </a:solidFill>
                <a:ln w="9525">
                  <a:solidFill>
                    <a:schemeClr val="bg1"/>
                  </a:solidFill>
                  <a:round/>
                  <a:headEnd/>
                  <a:tailEnd/>
                </a:ln>
              </p:spPr>
              <p:txBody>
                <a:bodyPr/>
                <a:lstStyle/>
                <a:p>
                  <a:endParaRPr lang="en-US"/>
                </a:p>
              </p:txBody>
            </p:sp>
          </p:grpSp>
          <p:grpSp>
            <p:nvGrpSpPr>
              <p:cNvPr id="9" name="Group 51"/>
              <p:cNvGrpSpPr>
                <a:grpSpLocks/>
              </p:cNvGrpSpPr>
              <p:nvPr/>
            </p:nvGrpSpPr>
            <p:grpSpPr bwMode="auto">
              <a:xfrm>
                <a:off x="2112" y="1920"/>
                <a:ext cx="396" cy="311"/>
                <a:chOff x="2456" y="1968"/>
                <a:chExt cx="396" cy="311"/>
              </a:xfrm>
            </p:grpSpPr>
            <p:sp>
              <p:nvSpPr>
                <p:cNvPr id="1076" name="Freeform 52"/>
                <p:cNvSpPr>
                  <a:spLocks/>
                </p:cNvSpPr>
                <p:nvPr/>
              </p:nvSpPr>
              <p:spPr bwMode="auto">
                <a:xfrm>
                  <a:off x="2456" y="1968"/>
                  <a:ext cx="396" cy="311"/>
                </a:xfrm>
                <a:custGeom>
                  <a:avLst/>
                  <a:gdLst>
                    <a:gd name="T0" fmla="*/ 11 w 793"/>
                    <a:gd name="T1" fmla="*/ 518 h 622"/>
                    <a:gd name="T2" fmla="*/ 39 w 793"/>
                    <a:gd name="T3" fmla="*/ 456 h 622"/>
                    <a:gd name="T4" fmla="*/ 75 w 793"/>
                    <a:gd name="T5" fmla="*/ 383 h 622"/>
                    <a:gd name="T6" fmla="*/ 118 w 793"/>
                    <a:gd name="T7" fmla="*/ 305 h 622"/>
                    <a:gd name="T8" fmla="*/ 162 w 793"/>
                    <a:gd name="T9" fmla="*/ 226 h 622"/>
                    <a:gd name="T10" fmla="*/ 211 w 793"/>
                    <a:gd name="T11" fmla="*/ 151 h 622"/>
                    <a:gd name="T12" fmla="*/ 258 w 793"/>
                    <a:gd name="T13" fmla="*/ 85 h 622"/>
                    <a:gd name="T14" fmla="*/ 304 w 793"/>
                    <a:gd name="T15" fmla="*/ 32 h 622"/>
                    <a:gd name="T16" fmla="*/ 344 w 793"/>
                    <a:gd name="T17" fmla="*/ 12 h 622"/>
                    <a:gd name="T18" fmla="*/ 391 w 793"/>
                    <a:gd name="T19" fmla="*/ 8 h 622"/>
                    <a:gd name="T20" fmla="*/ 448 w 793"/>
                    <a:gd name="T21" fmla="*/ 6 h 622"/>
                    <a:gd name="T22" fmla="*/ 510 w 793"/>
                    <a:gd name="T23" fmla="*/ 5 h 622"/>
                    <a:gd name="T24" fmla="*/ 574 w 793"/>
                    <a:gd name="T25" fmla="*/ 3 h 622"/>
                    <a:gd name="T26" fmla="*/ 635 w 793"/>
                    <a:gd name="T27" fmla="*/ 2 h 622"/>
                    <a:gd name="T28" fmla="*/ 689 w 793"/>
                    <a:gd name="T29" fmla="*/ 1 h 622"/>
                    <a:gd name="T30" fmla="*/ 732 w 793"/>
                    <a:gd name="T31" fmla="*/ 0 h 622"/>
                    <a:gd name="T32" fmla="*/ 668 w 793"/>
                    <a:gd name="T33" fmla="*/ 129 h 622"/>
                    <a:gd name="T34" fmla="*/ 700 w 793"/>
                    <a:gd name="T35" fmla="*/ 130 h 622"/>
                    <a:gd name="T36" fmla="*/ 732 w 793"/>
                    <a:gd name="T37" fmla="*/ 132 h 622"/>
                    <a:gd name="T38" fmla="*/ 763 w 793"/>
                    <a:gd name="T39" fmla="*/ 135 h 622"/>
                    <a:gd name="T40" fmla="*/ 793 w 793"/>
                    <a:gd name="T41" fmla="*/ 140 h 622"/>
                    <a:gd name="T42" fmla="*/ 778 w 793"/>
                    <a:gd name="T43" fmla="*/ 168 h 622"/>
                    <a:gd name="T44" fmla="*/ 753 w 793"/>
                    <a:gd name="T45" fmla="*/ 195 h 622"/>
                    <a:gd name="T46" fmla="*/ 722 w 793"/>
                    <a:gd name="T47" fmla="*/ 219 h 622"/>
                    <a:gd name="T48" fmla="*/ 685 w 793"/>
                    <a:gd name="T49" fmla="*/ 242 h 622"/>
                    <a:gd name="T50" fmla="*/ 649 w 793"/>
                    <a:gd name="T51" fmla="*/ 264 h 622"/>
                    <a:gd name="T52" fmla="*/ 615 w 793"/>
                    <a:gd name="T53" fmla="*/ 286 h 622"/>
                    <a:gd name="T54" fmla="*/ 586 w 793"/>
                    <a:gd name="T55" fmla="*/ 307 h 622"/>
                    <a:gd name="T56" fmla="*/ 566 w 793"/>
                    <a:gd name="T57" fmla="*/ 330 h 622"/>
                    <a:gd name="T58" fmla="*/ 536 w 793"/>
                    <a:gd name="T59" fmla="*/ 382 h 622"/>
                    <a:gd name="T60" fmla="*/ 497 w 793"/>
                    <a:gd name="T61" fmla="*/ 455 h 622"/>
                    <a:gd name="T62" fmla="*/ 460 w 793"/>
                    <a:gd name="T63" fmla="*/ 538 h 622"/>
                    <a:gd name="T64" fmla="*/ 435 w 793"/>
                    <a:gd name="T65" fmla="*/ 622 h 622"/>
                    <a:gd name="T66" fmla="*/ 391 w 793"/>
                    <a:gd name="T67" fmla="*/ 614 h 622"/>
                    <a:gd name="T68" fmla="*/ 336 w 793"/>
                    <a:gd name="T69" fmla="*/ 602 h 622"/>
                    <a:gd name="T70" fmla="*/ 274 w 793"/>
                    <a:gd name="T71" fmla="*/ 591 h 622"/>
                    <a:gd name="T72" fmla="*/ 208 w 793"/>
                    <a:gd name="T73" fmla="*/ 578 h 622"/>
                    <a:gd name="T74" fmla="*/ 144 w 793"/>
                    <a:gd name="T75" fmla="*/ 565 h 622"/>
                    <a:gd name="T76" fmla="*/ 85 w 793"/>
                    <a:gd name="T77" fmla="*/ 555 h 622"/>
                    <a:gd name="T78" fmla="*/ 36 w 793"/>
                    <a:gd name="T79" fmla="*/ 548 h 622"/>
                    <a:gd name="T80" fmla="*/ 0 w 793"/>
                    <a:gd name="T81" fmla="*/ 545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622"/>
                    <a:gd name="T125" fmla="*/ 793 w 79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622">
                      <a:moveTo>
                        <a:pt x="0" y="545"/>
                      </a:moveTo>
                      <a:lnTo>
                        <a:pt x="11" y="518"/>
                      </a:lnTo>
                      <a:lnTo>
                        <a:pt x="24" y="488"/>
                      </a:lnTo>
                      <a:lnTo>
                        <a:pt x="39" y="456"/>
                      </a:lnTo>
                      <a:lnTo>
                        <a:pt x="57" y="420"/>
                      </a:lnTo>
                      <a:lnTo>
                        <a:pt x="75" y="383"/>
                      </a:lnTo>
                      <a:lnTo>
                        <a:pt x="96" y="344"/>
                      </a:lnTo>
                      <a:lnTo>
                        <a:pt x="118" y="305"/>
                      </a:lnTo>
                      <a:lnTo>
                        <a:pt x="139" y="265"/>
                      </a:lnTo>
                      <a:lnTo>
                        <a:pt x="162" y="226"/>
                      </a:lnTo>
                      <a:lnTo>
                        <a:pt x="187" y="188"/>
                      </a:lnTo>
                      <a:lnTo>
                        <a:pt x="211" y="151"/>
                      </a:lnTo>
                      <a:lnTo>
                        <a:pt x="235" y="117"/>
                      </a:lnTo>
                      <a:lnTo>
                        <a:pt x="258" y="85"/>
                      </a:lnTo>
                      <a:lnTo>
                        <a:pt x="282" y="58"/>
                      </a:lnTo>
                      <a:lnTo>
                        <a:pt x="304" y="32"/>
                      </a:lnTo>
                      <a:lnTo>
                        <a:pt x="326" y="13"/>
                      </a:lnTo>
                      <a:lnTo>
                        <a:pt x="344" y="12"/>
                      </a:lnTo>
                      <a:lnTo>
                        <a:pt x="366" y="9"/>
                      </a:lnTo>
                      <a:lnTo>
                        <a:pt x="391" y="8"/>
                      </a:lnTo>
                      <a:lnTo>
                        <a:pt x="419" y="7"/>
                      </a:lnTo>
                      <a:lnTo>
                        <a:pt x="448" y="6"/>
                      </a:lnTo>
                      <a:lnTo>
                        <a:pt x="479" y="6"/>
                      </a:lnTo>
                      <a:lnTo>
                        <a:pt x="510" y="5"/>
                      </a:lnTo>
                      <a:lnTo>
                        <a:pt x="542" y="3"/>
                      </a:lnTo>
                      <a:lnTo>
                        <a:pt x="574" y="3"/>
                      </a:lnTo>
                      <a:lnTo>
                        <a:pt x="605" y="2"/>
                      </a:lnTo>
                      <a:lnTo>
                        <a:pt x="635" y="2"/>
                      </a:lnTo>
                      <a:lnTo>
                        <a:pt x="663" y="1"/>
                      </a:lnTo>
                      <a:lnTo>
                        <a:pt x="689" y="1"/>
                      </a:lnTo>
                      <a:lnTo>
                        <a:pt x="712" y="1"/>
                      </a:lnTo>
                      <a:lnTo>
                        <a:pt x="732" y="0"/>
                      </a:lnTo>
                      <a:lnTo>
                        <a:pt x="747" y="0"/>
                      </a:lnTo>
                      <a:lnTo>
                        <a:pt x="668" y="129"/>
                      </a:lnTo>
                      <a:lnTo>
                        <a:pt x="684" y="130"/>
                      </a:lnTo>
                      <a:lnTo>
                        <a:pt x="700" y="130"/>
                      </a:lnTo>
                      <a:lnTo>
                        <a:pt x="716" y="131"/>
                      </a:lnTo>
                      <a:lnTo>
                        <a:pt x="732" y="132"/>
                      </a:lnTo>
                      <a:lnTo>
                        <a:pt x="748" y="134"/>
                      </a:lnTo>
                      <a:lnTo>
                        <a:pt x="763" y="135"/>
                      </a:lnTo>
                      <a:lnTo>
                        <a:pt x="778" y="137"/>
                      </a:lnTo>
                      <a:lnTo>
                        <a:pt x="793" y="140"/>
                      </a:lnTo>
                      <a:lnTo>
                        <a:pt x="787" y="154"/>
                      </a:lnTo>
                      <a:lnTo>
                        <a:pt x="778" y="168"/>
                      </a:lnTo>
                      <a:lnTo>
                        <a:pt x="767" y="182"/>
                      </a:lnTo>
                      <a:lnTo>
                        <a:pt x="753" y="195"/>
                      </a:lnTo>
                      <a:lnTo>
                        <a:pt x="738" y="207"/>
                      </a:lnTo>
                      <a:lnTo>
                        <a:pt x="722" y="219"/>
                      </a:lnTo>
                      <a:lnTo>
                        <a:pt x="703" y="230"/>
                      </a:lnTo>
                      <a:lnTo>
                        <a:pt x="685" y="242"/>
                      </a:lnTo>
                      <a:lnTo>
                        <a:pt x="666" y="253"/>
                      </a:lnTo>
                      <a:lnTo>
                        <a:pt x="649" y="264"/>
                      </a:lnTo>
                      <a:lnTo>
                        <a:pt x="631" y="275"/>
                      </a:lnTo>
                      <a:lnTo>
                        <a:pt x="615" y="286"/>
                      </a:lnTo>
                      <a:lnTo>
                        <a:pt x="600" y="297"/>
                      </a:lnTo>
                      <a:lnTo>
                        <a:pt x="586" y="307"/>
                      </a:lnTo>
                      <a:lnTo>
                        <a:pt x="574" y="319"/>
                      </a:lnTo>
                      <a:lnTo>
                        <a:pt x="566" y="330"/>
                      </a:lnTo>
                      <a:lnTo>
                        <a:pt x="552" y="353"/>
                      </a:lnTo>
                      <a:lnTo>
                        <a:pt x="536" y="382"/>
                      </a:lnTo>
                      <a:lnTo>
                        <a:pt x="517" y="417"/>
                      </a:lnTo>
                      <a:lnTo>
                        <a:pt x="497" y="455"/>
                      </a:lnTo>
                      <a:lnTo>
                        <a:pt x="479" y="496"/>
                      </a:lnTo>
                      <a:lnTo>
                        <a:pt x="460" y="538"/>
                      </a:lnTo>
                      <a:lnTo>
                        <a:pt x="447" y="580"/>
                      </a:lnTo>
                      <a:lnTo>
                        <a:pt x="435" y="622"/>
                      </a:lnTo>
                      <a:lnTo>
                        <a:pt x="414" y="618"/>
                      </a:lnTo>
                      <a:lnTo>
                        <a:pt x="391" y="614"/>
                      </a:lnTo>
                      <a:lnTo>
                        <a:pt x="365" y="608"/>
                      </a:lnTo>
                      <a:lnTo>
                        <a:pt x="336" y="602"/>
                      </a:lnTo>
                      <a:lnTo>
                        <a:pt x="306" y="596"/>
                      </a:lnTo>
                      <a:lnTo>
                        <a:pt x="274" y="591"/>
                      </a:lnTo>
                      <a:lnTo>
                        <a:pt x="242" y="584"/>
                      </a:lnTo>
                      <a:lnTo>
                        <a:pt x="208" y="578"/>
                      </a:lnTo>
                      <a:lnTo>
                        <a:pt x="176" y="571"/>
                      </a:lnTo>
                      <a:lnTo>
                        <a:pt x="144" y="565"/>
                      </a:lnTo>
                      <a:lnTo>
                        <a:pt x="114" y="560"/>
                      </a:lnTo>
                      <a:lnTo>
                        <a:pt x="85" y="555"/>
                      </a:lnTo>
                      <a:lnTo>
                        <a:pt x="59" y="551"/>
                      </a:lnTo>
                      <a:lnTo>
                        <a:pt x="36" y="548"/>
                      </a:lnTo>
                      <a:lnTo>
                        <a:pt x="16" y="546"/>
                      </a:lnTo>
                      <a:lnTo>
                        <a:pt x="0" y="545"/>
                      </a:lnTo>
                      <a:close/>
                    </a:path>
                  </a:pathLst>
                </a:custGeom>
                <a:solidFill>
                  <a:srgbClr val="000000"/>
                </a:solidFill>
                <a:ln w="9525">
                  <a:solidFill>
                    <a:schemeClr val="bg1"/>
                  </a:solidFill>
                  <a:round/>
                  <a:headEnd/>
                  <a:tailEnd/>
                </a:ln>
              </p:spPr>
              <p:txBody>
                <a:bodyPr/>
                <a:lstStyle/>
                <a:p>
                  <a:endParaRPr lang="en-US"/>
                </a:p>
              </p:txBody>
            </p:sp>
            <p:sp>
              <p:nvSpPr>
                <p:cNvPr id="1077" name="Freeform 53"/>
                <p:cNvSpPr>
                  <a:spLocks/>
                </p:cNvSpPr>
                <p:nvPr/>
              </p:nvSpPr>
              <p:spPr bwMode="auto">
                <a:xfrm>
                  <a:off x="2482" y="1989"/>
                  <a:ext cx="308" cy="269"/>
                </a:xfrm>
                <a:custGeom>
                  <a:avLst/>
                  <a:gdLst>
                    <a:gd name="T0" fmla="*/ 0 w 617"/>
                    <a:gd name="T1" fmla="*/ 470 h 539"/>
                    <a:gd name="T2" fmla="*/ 7 w 617"/>
                    <a:gd name="T3" fmla="*/ 455 h 539"/>
                    <a:gd name="T4" fmla="*/ 16 w 617"/>
                    <a:gd name="T5" fmla="*/ 436 h 539"/>
                    <a:gd name="T6" fmla="*/ 28 w 617"/>
                    <a:gd name="T7" fmla="*/ 411 h 539"/>
                    <a:gd name="T8" fmla="*/ 43 w 617"/>
                    <a:gd name="T9" fmla="*/ 384 h 539"/>
                    <a:gd name="T10" fmla="*/ 59 w 617"/>
                    <a:gd name="T11" fmla="*/ 353 h 539"/>
                    <a:gd name="T12" fmla="*/ 77 w 617"/>
                    <a:gd name="T13" fmla="*/ 319 h 539"/>
                    <a:gd name="T14" fmla="*/ 97 w 617"/>
                    <a:gd name="T15" fmla="*/ 284 h 539"/>
                    <a:gd name="T16" fmla="*/ 117 w 617"/>
                    <a:gd name="T17" fmla="*/ 248 h 539"/>
                    <a:gd name="T18" fmla="*/ 139 w 617"/>
                    <a:gd name="T19" fmla="*/ 212 h 539"/>
                    <a:gd name="T20" fmla="*/ 162 w 617"/>
                    <a:gd name="T21" fmla="*/ 177 h 539"/>
                    <a:gd name="T22" fmla="*/ 185 w 617"/>
                    <a:gd name="T23" fmla="*/ 142 h 539"/>
                    <a:gd name="T24" fmla="*/ 207 w 617"/>
                    <a:gd name="T25" fmla="*/ 110 h 539"/>
                    <a:gd name="T26" fmla="*/ 230 w 617"/>
                    <a:gd name="T27" fmla="*/ 80 h 539"/>
                    <a:gd name="T28" fmla="*/ 252 w 617"/>
                    <a:gd name="T29" fmla="*/ 53 h 539"/>
                    <a:gd name="T30" fmla="*/ 274 w 617"/>
                    <a:gd name="T31" fmla="*/ 30 h 539"/>
                    <a:gd name="T32" fmla="*/ 294 w 617"/>
                    <a:gd name="T33" fmla="*/ 13 h 539"/>
                    <a:gd name="T34" fmla="*/ 617 w 617"/>
                    <a:gd name="T35" fmla="*/ 0 h 539"/>
                    <a:gd name="T36" fmla="*/ 607 w 617"/>
                    <a:gd name="T37" fmla="*/ 15 h 539"/>
                    <a:gd name="T38" fmla="*/ 594 w 617"/>
                    <a:gd name="T39" fmla="*/ 37 h 539"/>
                    <a:gd name="T40" fmla="*/ 579 w 617"/>
                    <a:gd name="T41" fmla="*/ 63 h 539"/>
                    <a:gd name="T42" fmla="*/ 562 w 617"/>
                    <a:gd name="T43" fmla="*/ 93 h 539"/>
                    <a:gd name="T44" fmla="*/ 543 w 617"/>
                    <a:gd name="T45" fmla="*/ 127 h 539"/>
                    <a:gd name="T46" fmla="*/ 524 w 617"/>
                    <a:gd name="T47" fmla="*/ 163 h 539"/>
                    <a:gd name="T48" fmla="*/ 503 w 617"/>
                    <a:gd name="T49" fmla="*/ 202 h 539"/>
                    <a:gd name="T50" fmla="*/ 482 w 617"/>
                    <a:gd name="T51" fmla="*/ 242 h 539"/>
                    <a:gd name="T52" fmla="*/ 462 w 617"/>
                    <a:gd name="T53" fmla="*/ 284 h 539"/>
                    <a:gd name="T54" fmla="*/ 442 w 617"/>
                    <a:gd name="T55" fmla="*/ 325 h 539"/>
                    <a:gd name="T56" fmla="*/ 422 w 617"/>
                    <a:gd name="T57" fmla="*/ 367 h 539"/>
                    <a:gd name="T58" fmla="*/ 405 w 617"/>
                    <a:gd name="T59" fmla="*/ 406 h 539"/>
                    <a:gd name="T60" fmla="*/ 389 w 617"/>
                    <a:gd name="T61" fmla="*/ 444 h 539"/>
                    <a:gd name="T62" fmla="*/ 376 w 617"/>
                    <a:gd name="T63" fmla="*/ 479 h 539"/>
                    <a:gd name="T64" fmla="*/ 366 w 617"/>
                    <a:gd name="T65" fmla="*/ 512 h 539"/>
                    <a:gd name="T66" fmla="*/ 358 w 617"/>
                    <a:gd name="T67" fmla="*/ 539 h 539"/>
                    <a:gd name="T68" fmla="*/ 342 w 617"/>
                    <a:gd name="T69" fmla="*/ 536 h 539"/>
                    <a:gd name="T70" fmla="*/ 323 w 617"/>
                    <a:gd name="T71" fmla="*/ 531 h 539"/>
                    <a:gd name="T72" fmla="*/ 302 w 617"/>
                    <a:gd name="T73" fmla="*/ 527 h 539"/>
                    <a:gd name="T74" fmla="*/ 276 w 617"/>
                    <a:gd name="T75" fmla="*/ 522 h 539"/>
                    <a:gd name="T76" fmla="*/ 251 w 617"/>
                    <a:gd name="T77" fmla="*/ 517 h 539"/>
                    <a:gd name="T78" fmla="*/ 223 w 617"/>
                    <a:gd name="T79" fmla="*/ 512 h 539"/>
                    <a:gd name="T80" fmla="*/ 196 w 617"/>
                    <a:gd name="T81" fmla="*/ 506 h 539"/>
                    <a:gd name="T82" fmla="*/ 168 w 617"/>
                    <a:gd name="T83" fmla="*/ 501 h 539"/>
                    <a:gd name="T84" fmla="*/ 140 w 617"/>
                    <a:gd name="T85" fmla="*/ 495 h 539"/>
                    <a:gd name="T86" fmla="*/ 113 w 617"/>
                    <a:gd name="T87" fmla="*/ 491 h 539"/>
                    <a:gd name="T88" fmla="*/ 88 w 617"/>
                    <a:gd name="T89" fmla="*/ 486 h 539"/>
                    <a:gd name="T90" fmla="*/ 65 w 617"/>
                    <a:gd name="T91" fmla="*/ 482 h 539"/>
                    <a:gd name="T92" fmla="*/ 44 w 617"/>
                    <a:gd name="T93" fmla="*/ 477 h 539"/>
                    <a:gd name="T94" fmla="*/ 25 w 617"/>
                    <a:gd name="T95" fmla="*/ 475 h 539"/>
                    <a:gd name="T96" fmla="*/ 10 w 617"/>
                    <a:gd name="T97" fmla="*/ 471 h 539"/>
                    <a:gd name="T98" fmla="*/ 0 w 617"/>
                    <a:gd name="T99" fmla="*/ 47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539"/>
                    <a:gd name="T152" fmla="*/ 617 w 617"/>
                    <a:gd name="T153" fmla="*/ 539 h 5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539">
                      <a:moveTo>
                        <a:pt x="0" y="470"/>
                      </a:moveTo>
                      <a:lnTo>
                        <a:pt x="7" y="455"/>
                      </a:lnTo>
                      <a:lnTo>
                        <a:pt x="16" y="436"/>
                      </a:lnTo>
                      <a:lnTo>
                        <a:pt x="28" y="411"/>
                      </a:lnTo>
                      <a:lnTo>
                        <a:pt x="43" y="384"/>
                      </a:lnTo>
                      <a:lnTo>
                        <a:pt x="59" y="353"/>
                      </a:lnTo>
                      <a:lnTo>
                        <a:pt x="77" y="319"/>
                      </a:lnTo>
                      <a:lnTo>
                        <a:pt x="97" y="284"/>
                      </a:lnTo>
                      <a:lnTo>
                        <a:pt x="117" y="248"/>
                      </a:lnTo>
                      <a:lnTo>
                        <a:pt x="139" y="212"/>
                      </a:lnTo>
                      <a:lnTo>
                        <a:pt x="162" y="177"/>
                      </a:lnTo>
                      <a:lnTo>
                        <a:pt x="185" y="142"/>
                      </a:lnTo>
                      <a:lnTo>
                        <a:pt x="207" y="110"/>
                      </a:lnTo>
                      <a:lnTo>
                        <a:pt x="230" y="80"/>
                      </a:lnTo>
                      <a:lnTo>
                        <a:pt x="252" y="53"/>
                      </a:lnTo>
                      <a:lnTo>
                        <a:pt x="274" y="30"/>
                      </a:lnTo>
                      <a:lnTo>
                        <a:pt x="294" y="13"/>
                      </a:lnTo>
                      <a:lnTo>
                        <a:pt x="617" y="0"/>
                      </a:lnTo>
                      <a:lnTo>
                        <a:pt x="607" y="15"/>
                      </a:lnTo>
                      <a:lnTo>
                        <a:pt x="594" y="37"/>
                      </a:lnTo>
                      <a:lnTo>
                        <a:pt x="579" y="63"/>
                      </a:lnTo>
                      <a:lnTo>
                        <a:pt x="562" y="93"/>
                      </a:lnTo>
                      <a:lnTo>
                        <a:pt x="543" y="127"/>
                      </a:lnTo>
                      <a:lnTo>
                        <a:pt x="524" y="163"/>
                      </a:lnTo>
                      <a:lnTo>
                        <a:pt x="503" y="202"/>
                      </a:lnTo>
                      <a:lnTo>
                        <a:pt x="482" y="242"/>
                      </a:lnTo>
                      <a:lnTo>
                        <a:pt x="462" y="284"/>
                      </a:lnTo>
                      <a:lnTo>
                        <a:pt x="442" y="325"/>
                      </a:lnTo>
                      <a:lnTo>
                        <a:pt x="422" y="367"/>
                      </a:lnTo>
                      <a:lnTo>
                        <a:pt x="405" y="406"/>
                      </a:lnTo>
                      <a:lnTo>
                        <a:pt x="389" y="444"/>
                      </a:lnTo>
                      <a:lnTo>
                        <a:pt x="376" y="479"/>
                      </a:lnTo>
                      <a:lnTo>
                        <a:pt x="366" y="512"/>
                      </a:lnTo>
                      <a:lnTo>
                        <a:pt x="358" y="539"/>
                      </a:lnTo>
                      <a:lnTo>
                        <a:pt x="342" y="536"/>
                      </a:lnTo>
                      <a:lnTo>
                        <a:pt x="323" y="531"/>
                      </a:lnTo>
                      <a:lnTo>
                        <a:pt x="302" y="527"/>
                      </a:lnTo>
                      <a:lnTo>
                        <a:pt x="276" y="522"/>
                      </a:lnTo>
                      <a:lnTo>
                        <a:pt x="251" y="517"/>
                      </a:lnTo>
                      <a:lnTo>
                        <a:pt x="223" y="512"/>
                      </a:lnTo>
                      <a:lnTo>
                        <a:pt x="196" y="506"/>
                      </a:lnTo>
                      <a:lnTo>
                        <a:pt x="168" y="501"/>
                      </a:lnTo>
                      <a:lnTo>
                        <a:pt x="140" y="495"/>
                      </a:lnTo>
                      <a:lnTo>
                        <a:pt x="113" y="491"/>
                      </a:lnTo>
                      <a:lnTo>
                        <a:pt x="88" y="486"/>
                      </a:lnTo>
                      <a:lnTo>
                        <a:pt x="65" y="482"/>
                      </a:lnTo>
                      <a:lnTo>
                        <a:pt x="44" y="477"/>
                      </a:lnTo>
                      <a:lnTo>
                        <a:pt x="25" y="475"/>
                      </a:lnTo>
                      <a:lnTo>
                        <a:pt x="10" y="471"/>
                      </a:lnTo>
                      <a:lnTo>
                        <a:pt x="0" y="470"/>
                      </a:lnTo>
                      <a:close/>
                    </a:path>
                  </a:pathLst>
                </a:custGeom>
                <a:solidFill>
                  <a:srgbClr val="FFFFFF"/>
                </a:solidFill>
                <a:ln w="9525">
                  <a:solidFill>
                    <a:schemeClr val="bg1"/>
                  </a:solidFill>
                  <a:round/>
                  <a:headEnd/>
                  <a:tailEnd/>
                </a:ln>
              </p:spPr>
              <p:txBody>
                <a:bodyPr/>
                <a:lstStyle/>
                <a:p>
                  <a:endParaRPr lang="en-US"/>
                </a:p>
              </p:txBody>
            </p:sp>
          </p:grpSp>
          <p:grpSp>
            <p:nvGrpSpPr>
              <p:cNvPr id="10" name="Group 54"/>
              <p:cNvGrpSpPr>
                <a:grpSpLocks/>
              </p:cNvGrpSpPr>
              <p:nvPr/>
            </p:nvGrpSpPr>
            <p:grpSpPr bwMode="auto">
              <a:xfrm>
                <a:off x="2456" y="1968"/>
                <a:ext cx="396" cy="311"/>
                <a:chOff x="2456" y="1968"/>
                <a:chExt cx="396" cy="311"/>
              </a:xfrm>
            </p:grpSpPr>
            <p:sp>
              <p:nvSpPr>
                <p:cNvPr id="1074" name="Freeform 55"/>
                <p:cNvSpPr>
                  <a:spLocks/>
                </p:cNvSpPr>
                <p:nvPr/>
              </p:nvSpPr>
              <p:spPr bwMode="auto">
                <a:xfrm>
                  <a:off x="2456" y="1968"/>
                  <a:ext cx="396" cy="311"/>
                </a:xfrm>
                <a:custGeom>
                  <a:avLst/>
                  <a:gdLst>
                    <a:gd name="T0" fmla="*/ 11 w 793"/>
                    <a:gd name="T1" fmla="*/ 518 h 622"/>
                    <a:gd name="T2" fmla="*/ 39 w 793"/>
                    <a:gd name="T3" fmla="*/ 456 h 622"/>
                    <a:gd name="T4" fmla="*/ 75 w 793"/>
                    <a:gd name="T5" fmla="*/ 383 h 622"/>
                    <a:gd name="T6" fmla="*/ 118 w 793"/>
                    <a:gd name="T7" fmla="*/ 305 h 622"/>
                    <a:gd name="T8" fmla="*/ 162 w 793"/>
                    <a:gd name="T9" fmla="*/ 226 h 622"/>
                    <a:gd name="T10" fmla="*/ 211 w 793"/>
                    <a:gd name="T11" fmla="*/ 151 h 622"/>
                    <a:gd name="T12" fmla="*/ 258 w 793"/>
                    <a:gd name="T13" fmla="*/ 85 h 622"/>
                    <a:gd name="T14" fmla="*/ 304 w 793"/>
                    <a:gd name="T15" fmla="*/ 32 h 622"/>
                    <a:gd name="T16" fmla="*/ 344 w 793"/>
                    <a:gd name="T17" fmla="*/ 12 h 622"/>
                    <a:gd name="T18" fmla="*/ 391 w 793"/>
                    <a:gd name="T19" fmla="*/ 8 h 622"/>
                    <a:gd name="T20" fmla="*/ 448 w 793"/>
                    <a:gd name="T21" fmla="*/ 6 h 622"/>
                    <a:gd name="T22" fmla="*/ 510 w 793"/>
                    <a:gd name="T23" fmla="*/ 5 h 622"/>
                    <a:gd name="T24" fmla="*/ 574 w 793"/>
                    <a:gd name="T25" fmla="*/ 3 h 622"/>
                    <a:gd name="T26" fmla="*/ 635 w 793"/>
                    <a:gd name="T27" fmla="*/ 2 h 622"/>
                    <a:gd name="T28" fmla="*/ 689 w 793"/>
                    <a:gd name="T29" fmla="*/ 1 h 622"/>
                    <a:gd name="T30" fmla="*/ 732 w 793"/>
                    <a:gd name="T31" fmla="*/ 0 h 622"/>
                    <a:gd name="T32" fmla="*/ 668 w 793"/>
                    <a:gd name="T33" fmla="*/ 129 h 622"/>
                    <a:gd name="T34" fmla="*/ 700 w 793"/>
                    <a:gd name="T35" fmla="*/ 130 h 622"/>
                    <a:gd name="T36" fmla="*/ 732 w 793"/>
                    <a:gd name="T37" fmla="*/ 132 h 622"/>
                    <a:gd name="T38" fmla="*/ 763 w 793"/>
                    <a:gd name="T39" fmla="*/ 135 h 622"/>
                    <a:gd name="T40" fmla="*/ 793 w 793"/>
                    <a:gd name="T41" fmla="*/ 140 h 622"/>
                    <a:gd name="T42" fmla="*/ 778 w 793"/>
                    <a:gd name="T43" fmla="*/ 168 h 622"/>
                    <a:gd name="T44" fmla="*/ 753 w 793"/>
                    <a:gd name="T45" fmla="*/ 195 h 622"/>
                    <a:gd name="T46" fmla="*/ 722 w 793"/>
                    <a:gd name="T47" fmla="*/ 219 h 622"/>
                    <a:gd name="T48" fmla="*/ 685 w 793"/>
                    <a:gd name="T49" fmla="*/ 242 h 622"/>
                    <a:gd name="T50" fmla="*/ 649 w 793"/>
                    <a:gd name="T51" fmla="*/ 264 h 622"/>
                    <a:gd name="T52" fmla="*/ 615 w 793"/>
                    <a:gd name="T53" fmla="*/ 286 h 622"/>
                    <a:gd name="T54" fmla="*/ 586 w 793"/>
                    <a:gd name="T55" fmla="*/ 307 h 622"/>
                    <a:gd name="T56" fmla="*/ 566 w 793"/>
                    <a:gd name="T57" fmla="*/ 330 h 622"/>
                    <a:gd name="T58" fmla="*/ 536 w 793"/>
                    <a:gd name="T59" fmla="*/ 382 h 622"/>
                    <a:gd name="T60" fmla="*/ 497 w 793"/>
                    <a:gd name="T61" fmla="*/ 455 h 622"/>
                    <a:gd name="T62" fmla="*/ 460 w 793"/>
                    <a:gd name="T63" fmla="*/ 538 h 622"/>
                    <a:gd name="T64" fmla="*/ 435 w 793"/>
                    <a:gd name="T65" fmla="*/ 622 h 622"/>
                    <a:gd name="T66" fmla="*/ 391 w 793"/>
                    <a:gd name="T67" fmla="*/ 614 h 622"/>
                    <a:gd name="T68" fmla="*/ 336 w 793"/>
                    <a:gd name="T69" fmla="*/ 602 h 622"/>
                    <a:gd name="T70" fmla="*/ 274 w 793"/>
                    <a:gd name="T71" fmla="*/ 591 h 622"/>
                    <a:gd name="T72" fmla="*/ 208 w 793"/>
                    <a:gd name="T73" fmla="*/ 578 h 622"/>
                    <a:gd name="T74" fmla="*/ 144 w 793"/>
                    <a:gd name="T75" fmla="*/ 565 h 622"/>
                    <a:gd name="T76" fmla="*/ 85 w 793"/>
                    <a:gd name="T77" fmla="*/ 555 h 622"/>
                    <a:gd name="T78" fmla="*/ 36 w 793"/>
                    <a:gd name="T79" fmla="*/ 548 h 622"/>
                    <a:gd name="T80" fmla="*/ 0 w 793"/>
                    <a:gd name="T81" fmla="*/ 545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622"/>
                    <a:gd name="T125" fmla="*/ 793 w 79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622">
                      <a:moveTo>
                        <a:pt x="0" y="545"/>
                      </a:moveTo>
                      <a:lnTo>
                        <a:pt x="11" y="518"/>
                      </a:lnTo>
                      <a:lnTo>
                        <a:pt x="24" y="488"/>
                      </a:lnTo>
                      <a:lnTo>
                        <a:pt x="39" y="456"/>
                      </a:lnTo>
                      <a:lnTo>
                        <a:pt x="57" y="420"/>
                      </a:lnTo>
                      <a:lnTo>
                        <a:pt x="75" y="383"/>
                      </a:lnTo>
                      <a:lnTo>
                        <a:pt x="96" y="344"/>
                      </a:lnTo>
                      <a:lnTo>
                        <a:pt x="118" y="305"/>
                      </a:lnTo>
                      <a:lnTo>
                        <a:pt x="139" y="265"/>
                      </a:lnTo>
                      <a:lnTo>
                        <a:pt x="162" y="226"/>
                      </a:lnTo>
                      <a:lnTo>
                        <a:pt x="187" y="188"/>
                      </a:lnTo>
                      <a:lnTo>
                        <a:pt x="211" y="151"/>
                      </a:lnTo>
                      <a:lnTo>
                        <a:pt x="235" y="117"/>
                      </a:lnTo>
                      <a:lnTo>
                        <a:pt x="258" y="85"/>
                      </a:lnTo>
                      <a:lnTo>
                        <a:pt x="282" y="58"/>
                      </a:lnTo>
                      <a:lnTo>
                        <a:pt x="304" y="32"/>
                      </a:lnTo>
                      <a:lnTo>
                        <a:pt x="326" y="13"/>
                      </a:lnTo>
                      <a:lnTo>
                        <a:pt x="344" y="12"/>
                      </a:lnTo>
                      <a:lnTo>
                        <a:pt x="366" y="9"/>
                      </a:lnTo>
                      <a:lnTo>
                        <a:pt x="391" y="8"/>
                      </a:lnTo>
                      <a:lnTo>
                        <a:pt x="419" y="7"/>
                      </a:lnTo>
                      <a:lnTo>
                        <a:pt x="448" y="6"/>
                      </a:lnTo>
                      <a:lnTo>
                        <a:pt x="479" y="6"/>
                      </a:lnTo>
                      <a:lnTo>
                        <a:pt x="510" y="5"/>
                      </a:lnTo>
                      <a:lnTo>
                        <a:pt x="542" y="3"/>
                      </a:lnTo>
                      <a:lnTo>
                        <a:pt x="574" y="3"/>
                      </a:lnTo>
                      <a:lnTo>
                        <a:pt x="605" y="2"/>
                      </a:lnTo>
                      <a:lnTo>
                        <a:pt x="635" y="2"/>
                      </a:lnTo>
                      <a:lnTo>
                        <a:pt x="663" y="1"/>
                      </a:lnTo>
                      <a:lnTo>
                        <a:pt x="689" y="1"/>
                      </a:lnTo>
                      <a:lnTo>
                        <a:pt x="712" y="1"/>
                      </a:lnTo>
                      <a:lnTo>
                        <a:pt x="732" y="0"/>
                      </a:lnTo>
                      <a:lnTo>
                        <a:pt x="747" y="0"/>
                      </a:lnTo>
                      <a:lnTo>
                        <a:pt x="668" y="129"/>
                      </a:lnTo>
                      <a:lnTo>
                        <a:pt x="684" y="130"/>
                      </a:lnTo>
                      <a:lnTo>
                        <a:pt x="700" y="130"/>
                      </a:lnTo>
                      <a:lnTo>
                        <a:pt x="716" y="131"/>
                      </a:lnTo>
                      <a:lnTo>
                        <a:pt x="732" y="132"/>
                      </a:lnTo>
                      <a:lnTo>
                        <a:pt x="748" y="134"/>
                      </a:lnTo>
                      <a:lnTo>
                        <a:pt x="763" y="135"/>
                      </a:lnTo>
                      <a:lnTo>
                        <a:pt x="778" y="137"/>
                      </a:lnTo>
                      <a:lnTo>
                        <a:pt x="793" y="140"/>
                      </a:lnTo>
                      <a:lnTo>
                        <a:pt x="787" y="154"/>
                      </a:lnTo>
                      <a:lnTo>
                        <a:pt x="778" y="168"/>
                      </a:lnTo>
                      <a:lnTo>
                        <a:pt x="767" y="182"/>
                      </a:lnTo>
                      <a:lnTo>
                        <a:pt x="753" y="195"/>
                      </a:lnTo>
                      <a:lnTo>
                        <a:pt x="738" y="207"/>
                      </a:lnTo>
                      <a:lnTo>
                        <a:pt x="722" y="219"/>
                      </a:lnTo>
                      <a:lnTo>
                        <a:pt x="703" y="230"/>
                      </a:lnTo>
                      <a:lnTo>
                        <a:pt x="685" y="242"/>
                      </a:lnTo>
                      <a:lnTo>
                        <a:pt x="666" y="253"/>
                      </a:lnTo>
                      <a:lnTo>
                        <a:pt x="649" y="264"/>
                      </a:lnTo>
                      <a:lnTo>
                        <a:pt x="631" y="275"/>
                      </a:lnTo>
                      <a:lnTo>
                        <a:pt x="615" y="286"/>
                      </a:lnTo>
                      <a:lnTo>
                        <a:pt x="600" y="297"/>
                      </a:lnTo>
                      <a:lnTo>
                        <a:pt x="586" y="307"/>
                      </a:lnTo>
                      <a:lnTo>
                        <a:pt x="574" y="319"/>
                      </a:lnTo>
                      <a:lnTo>
                        <a:pt x="566" y="330"/>
                      </a:lnTo>
                      <a:lnTo>
                        <a:pt x="552" y="353"/>
                      </a:lnTo>
                      <a:lnTo>
                        <a:pt x="536" y="382"/>
                      </a:lnTo>
                      <a:lnTo>
                        <a:pt x="517" y="417"/>
                      </a:lnTo>
                      <a:lnTo>
                        <a:pt x="497" y="455"/>
                      </a:lnTo>
                      <a:lnTo>
                        <a:pt x="479" y="496"/>
                      </a:lnTo>
                      <a:lnTo>
                        <a:pt x="460" y="538"/>
                      </a:lnTo>
                      <a:lnTo>
                        <a:pt x="447" y="580"/>
                      </a:lnTo>
                      <a:lnTo>
                        <a:pt x="435" y="622"/>
                      </a:lnTo>
                      <a:lnTo>
                        <a:pt x="414" y="618"/>
                      </a:lnTo>
                      <a:lnTo>
                        <a:pt x="391" y="614"/>
                      </a:lnTo>
                      <a:lnTo>
                        <a:pt x="365" y="608"/>
                      </a:lnTo>
                      <a:lnTo>
                        <a:pt x="336" y="602"/>
                      </a:lnTo>
                      <a:lnTo>
                        <a:pt x="306" y="596"/>
                      </a:lnTo>
                      <a:lnTo>
                        <a:pt x="274" y="591"/>
                      </a:lnTo>
                      <a:lnTo>
                        <a:pt x="242" y="584"/>
                      </a:lnTo>
                      <a:lnTo>
                        <a:pt x="208" y="578"/>
                      </a:lnTo>
                      <a:lnTo>
                        <a:pt x="176" y="571"/>
                      </a:lnTo>
                      <a:lnTo>
                        <a:pt x="144" y="565"/>
                      </a:lnTo>
                      <a:lnTo>
                        <a:pt x="114" y="560"/>
                      </a:lnTo>
                      <a:lnTo>
                        <a:pt x="85" y="555"/>
                      </a:lnTo>
                      <a:lnTo>
                        <a:pt x="59" y="551"/>
                      </a:lnTo>
                      <a:lnTo>
                        <a:pt x="36" y="548"/>
                      </a:lnTo>
                      <a:lnTo>
                        <a:pt x="16" y="546"/>
                      </a:lnTo>
                      <a:lnTo>
                        <a:pt x="0" y="545"/>
                      </a:lnTo>
                      <a:close/>
                    </a:path>
                  </a:pathLst>
                </a:custGeom>
                <a:solidFill>
                  <a:srgbClr val="000000"/>
                </a:solidFill>
                <a:ln w="9525">
                  <a:solidFill>
                    <a:schemeClr val="bg1"/>
                  </a:solidFill>
                  <a:round/>
                  <a:headEnd/>
                  <a:tailEnd/>
                </a:ln>
              </p:spPr>
              <p:txBody>
                <a:bodyPr/>
                <a:lstStyle/>
                <a:p>
                  <a:endParaRPr lang="en-US"/>
                </a:p>
              </p:txBody>
            </p:sp>
            <p:sp>
              <p:nvSpPr>
                <p:cNvPr id="1075" name="Freeform 56"/>
                <p:cNvSpPr>
                  <a:spLocks/>
                </p:cNvSpPr>
                <p:nvPr/>
              </p:nvSpPr>
              <p:spPr bwMode="auto">
                <a:xfrm>
                  <a:off x="2482" y="1989"/>
                  <a:ext cx="308" cy="269"/>
                </a:xfrm>
                <a:custGeom>
                  <a:avLst/>
                  <a:gdLst>
                    <a:gd name="T0" fmla="*/ 0 w 617"/>
                    <a:gd name="T1" fmla="*/ 470 h 539"/>
                    <a:gd name="T2" fmla="*/ 7 w 617"/>
                    <a:gd name="T3" fmla="*/ 455 h 539"/>
                    <a:gd name="T4" fmla="*/ 16 w 617"/>
                    <a:gd name="T5" fmla="*/ 436 h 539"/>
                    <a:gd name="T6" fmla="*/ 28 w 617"/>
                    <a:gd name="T7" fmla="*/ 411 h 539"/>
                    <a:gd name="T8" fmla="*/ 43 w 617"/>
                    <a:gd name="T9" fmla="*/ 384 h 539"/>
                    <a:gd name="T10" fmla="*/ 59 w 617"/>
                    <a:gd name="T11" fmla="*/ 353 h 539"/>
                    <a:gd name="T12" fmla="*/ 77 w 617"/>
                    <a:gd name="T13" fmla="*/ 319 h 539"/>
                    <a:gd name="T14" fmla="*/ 97 w 617"/>
                    <a:gd name="T15" fmla="*/ 284 h 539"/>
                    <a:gd name="T16" fmla="*/ 117 w 617"/>
                    <a:gd name="T17" fmla="*/ 248 h 539"/>
                    <a:gd name="T18" fmla="*/ 139 w 617"/>
                    <a:gd name="T19" fmla="*/ 212 h 539"/>
                    <a:gd name="T20" fmla="*/ 162 w 617"/>
                    <a:gd name="T21" fmla="*/ 177 h 539"/>
                    <a:gd name="T22" fmla="*/ 185 w 617"/>
                    <a:gd name="T23" fmla="*/ 142 h 539"/>
                    <a:gd name="T24" fmla="*/ 207 w 617"/>
                    <a:gd name="T25" fmla="*/ 110 h 539"/>
                    <a:gd name="T26" fmla="*/ 230 w 617"/>
                    <a:gd name="T27" fmla="*/ 80 h 539"/>
                    <a:gd name="T28" fmla="*/ 252 w 617"/>
                    <a:gd name="T29" fmla="*/ 53 h 539"/>
                    <a:gd name="T30" fmla="*/ 274 w 617"/>
                    <a:gd name="T31" fmla="*/ 30 h 539"/>
                    <a:gd name="T32" fmla="*/ 294 w 617"/>
                    <a:gd name="T33" fmla="*/ 13 h 539"/>
                    <a:gd name="T34" fmla="*/ 617 w 617"/>
                    <a:gd name="T35" fmla="*/ 0 h 539"/>
                    <a:gd name="T36" fmla="*/ 607 w 617"/>
                    <a:gd name="T37" fmla="*/ 15 h 539"/>
                    <a:gd name="T38" fmla="*/ 594 w 617"/>
                    <a:gd name="T39" fmla="*/ 37 h 539"/>
                    <a:gd name="T40" fmla="*/ 579 w 617"/>
                    <a:gd name="T41" fmla="*/ 63 h 539"/>
                    <a:gd name="T42" fmla="*/ 562 w 617"/>
                    <a:gd name="T43" fmla="*/ 93 h 539"/>
                    <a:gd name="T44" fmla="*/ 543 w 617"/>
                    <a:gd name="T45" fmla="*/ 127 h 539"/>
                    <a:gd name="T46" fmla="*/ 524 w 617"/>
                    <a:gd name="T47" fmla="*/ 163 h 539"/>
                    <a:gd name="T48" fmla="*/ 503 w 617"/>
                    <a:gd name="T49" fmla="*/ 202 h 539"/>
                    <a:gd name="T50" fmla="*/ 482 w 617"/>
                    <a:gd name="T51" fmla="*/ 242 h 539"/>
                    <a:gd name="T52" fmla="*/ 462 w 617"/>
                    <a:gd name="T53" fmla="*/ 284 h 539"/>
                    <a:gd name="T54" fmla="*/ 442 w 617"/>
                    <a:gd name="T55" fmla="*/ 325 h 539"/>
                    <a:gd name="T56" fmla="*/ 422 w 617"/>
                    <a:gd name="T57" fmla="*/ 367 h 539"/>
                    <a:gd name="T58" fmla="*/ 405 w 617"/>
                    <a:gd name="T59" fmla="*/ 406 h 539"/>
                    <a:gd name="T60" fmla="*/ 389 w 617"/>
                    <a:gd name="T61" fmla="*/ 444 h 539"/>
                    <a:gd name="T62" fmla="*/ 376 w 617"/>
                    <a:gd name="T63" fmla="*/ 479 h 539"/>
                    <a:gd name="T64" fmla="*/ 366 w 617"/>
                    <a:gd name="T65" fmla="*/ 512 h 539"/>
                    <a:gd name="T66" fmla="*/ 358 w 617"/>
                    <a:gd name="T67" fmla="*/ 539 h 539"/>
                    <a:gd name="T68" fmla="*/ 342 w 617"/>
                    <a:gd name="T69" fmla="*/ 536 h 539"/>
                    <a:gd name="T70" fmla="*/ 323 w 617"/>
                    <a:gd name="T71" fmla="*/ 531 h 539"/>
                    <a:gd name="T72" fmla="*/ 302 w 617"/>
                    <a:gd name="T73" fmla="*/ 527 h 539"/>
                    <a:gd name="T74" fmla="*/ 276 w 617"/>
                    <a:gd name="T75" fmla="*/ 522 h 539"/>
                    <a:gd name="T76" fmla="*/ 251 w 617"/>
                    <a:gd name="T77" fmla="*/ 517 h 539"/>
                    <a:gd name="T78" fmla="*/ 223 w 617"/>
                    <a:gd name="T79" fmla="*/ 512 h 539"/>
                    <a:gd name="T80" fmla="*/ 196 w 617"/>
                    <a:gd name="T81" fmla="*/ 506 h 539"/>
                    <a:gd name="T82" fmla="*/ 168 w 617"/>
                    <a:gd name="T83" fmla="*/ 501 h 539"/>
                    <a:gd name="T84" fmla="*/ 140 w 617"/>
                    <a:gd name="T85" fmla="*/ 495 h 539"/>
                    <a:gd name="T86" fmla="*/ 113 w 617"/>
                    <a:gd name="T87" fmla="*/ 491 h 539"/>
                    <a:gd name="T88" fmla="*/ 88 w 617"/>
                    <a:gd name="T89" fmla="*/ 486 h 539"/>
                    <a:gd name="T90" fmla="*/ 65 w 617"/>
                    <a:gd name="T91" fmla="*/ 482 h 539"/>
                    <a:gd name="T92" fmla="*/ 44 w 617"/>
                    <a:gd name="T93" fmla="*/ 477 h 539"/>
                    <a:gd name="T94" fmla="*/ 25 w 617"/>
                    <a:gd name="T95" fmla="*/ 475 h 539"/>
                    <a:gd name="T96" fmla="*/ 10 w 617"/>
                    <a:gd name="T97" fmla="*/ 471 h 539"/>
                    <a:gd name="T98" fmla="*/ 0 w 617"/>
                    <a:gd name="T99" fmla="*/ 47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539"/>
                    <a:gd name="T152" fmla="*/ 617 w 617"/>
                    <a:gd name="T153" fmla="*/ 539 h 5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539">
                      <a:moveTo>
                        <a:pt x="0" y="470"/>
                      </a:moveTo>
                      <a:lnTo>
                        <a:pt x="7" y="455"/>
                      </a:lnTo>
                      <a:lnTo>
                        <a:pt x="16" y="436"/>
                      </a:lnTo>
                      <a:lnTo>
                        <a:pt x="28" y="411"/>
                      </a:lnTo>
                      <a:lnTo>
                        <a:pt x="43" y="384"/>
                      </a:lnTo>
                      <a:lnTo>
                        <a:pt x="59" y="353"/>
                      </a:lnTo>
                      <a:lnTo>
                        <a:pt x="77" y="319"/>
                      </a:lnTo>
                      <a:lnTo>
                        <a:pt x="97" y="284"/>
                      </a:lnTo>
                      <a:lnTo>
                        <a:pt x="117" y="248"/>
                      </a:lnTo>
                      <a:lnTo>
                        <a:pt x="139" y="212"/>
                      </a:lnTo>
                      <a:lnTo>
                        <a:pt x="162" y="177"/>
                      </a:lnTo>
                      <a:lnTo>
                        <a:pt x="185" y="142"/>
                      </a:lnTo>
                      <a:lnTo>
                        <a:pt x="207" y="110"/>
                      </a:lnTo>
                      <a:lnTo>
                        <a:pt x="230" y="80"/>
                      </a:lnTo>
                      <a:lnTo>
                        <a:pt x="252" y="53"/>
                      </a:lnTo>
                      <a:lnTo>
                        <a:pt x="274" y="30"/>
                      </a:lnTo>
                      <a:lnTo>
                        <a:pt x="294" y="13"/>
                      </a:lnTo>
                      <a:lnTo>
                        <a:pt x="617" y="0"/>
                      </a:lnTo>
                      <a:lnTo>
                        <a:pt x="607" y="15"/>
                      </a:lnTo>
                      <a:lnTo>
                        <a:pt x="594" y="37"/>
                      </a:lnTo>
                      <a:lnTo>
                        <a:pt x="579" y="63"/>
                      </a:lnTo>
                      <a:lnTo>
                        <a:pt x="562" y="93"/>
                      </a:lnTo>
                      <a:lnTo>
                        <a:pt x="543" y="127"/>
                      </a:lnTo>
                      <a:lnTo>
                        <a:pt x="524" y="163"/>
                      </a:lnTo>
                      <a:lnTo>
                        <a:pt x="503" y="202"/>
                      </a:lnTo>
                      <a:lnTo>
                        <a:pt x="482" y="242"/>
                      </a:lnTo>
                      <a:lnTo>
                        <a:pt x="462" y="284"/>
                      </a:lnTo>
                      <a:lnTo>
                        <a:pt x="442" y="325"/>
                      </a:lnTo>
                      <a:lnTo>
                        <a:pt x="422" y="367"/>
                      </a:lnTo>
                      <a:lnTo>
                        <a:pt x="405" y="406"/>
                      </a:lnTo>
                      <a:lnTo>
                        <a:pt x="389" y="444"/>
                      </a:lnTo>
                      <a:lnTo>
                        <a:pt x="376" y="479"/>
                      </a:lnTo>
                      <a:lnTo>
                        <a:pt x="366" y="512"/>
                      </a:lnTo>
                      <a:lnTo>
                        <a:pt x="358" y="539"/>
                      </a:lnTo>
                      <a:lnTo>
                        <a:pt x="342" y="536"/>
                      </a:lnTo>
                      <a:lnTo>
                        <a:pt x="323" y="531"/>
                      </a:lnTo>
                      <a:lnTo>
                        <a:pt x="302" y="527"/>
                      </a:lnTo>
                      <a:lnTo>
                        <a:pt x="276" y="522"/>
                      </a:lnTo>
                      <a:lnTo>
                        <a:pt x="251" y="517"/>
                      </a:lnTo>
                      <a:lnTo>
                        <a:pt x="223" y="512"/>
                      </a:lnTo>
                      <a:lnTo>
                        <a:pt x="196" y="506"/>
                      </a:lnTo>
                      <a:lnTo>
                        <a:pt x="168" y="501"/>
                      </a:lnTo>
                      <a:lnTo>
                        <a:pt x="140" y="495"/>
                      </a:lnTo>
                      <a:lnTo>
                        <a:pt x="113" y="491"/>
                      </a:lnTo>
                      <a:lnTo>
                        <a:pt x="88" y="486"/>
                      </a:lnTo>
                      <a:lnTo>
                        <a:pt x="65" y="482"/>
                      </a:lnTo>
                      <a:lnTo>
                        <a:pt x="44" y="477"/>
                      </a:lnTo>
                      <a:lnTo>
                        <a:pt x="25" y="475"/>
                      </a:lnTo>
                      <a:lnTo>
                        <a:pt x="10" y="471"/>
                      </a:lnTo>
                      <a:lnTo>
                        <a:pt x="0" y="470"/>
                      </a:lnTo>
                      <a:close/>
                    </a:path>
                  </a:pathLst>
                </a:custGeom>
                <a:solidFill>
                  <a:srgbClr val="FFFFFF"/>
                </a:solidFill>
                <a:ln w="9525">
                  <a:solidFill>
                    <a:schemeClr val="bg1"/>
                  </a:solidFill>
                  <a:round/>
                  <a:headEnd/>
                  <a:tailEnd/>
                </a:ln>
              </p:spPr>
              <p:txBody>
                <a:bodyPr/>
                <a:lstStyle/>
                <a:p>
                  <a:endParaRPr lang="en-US"/>
                </a:p>
              </p:txBody>
            </p:sp>
          </p:grpSp>
          <p:sp>
            <p:nvSpPr>
              <p:cNvPr id="1044" name="Freeform 57"/>
              <p:cNvSpPr>
                <a:spLocks/>
              </p:cNvSpPr>
              <p:nvPr/>
            </p:nvSpPr>
            <p:spPr bwMode="auto">
              <a:xfrm>
                <a:off x="2748" y="2050"/>
                <a:ext cx="71" cy="48"/>
              </a:xfrm>
              <a:custGeom>
                <a:avLst/>
                <a:gdLst>
                  <a:gd name="T0" fmla="*/ 0 w 141"/>
                  <a:gd name="T1" fmla="*/ 97 h 97"/>
                  <a:gd name="T2" fmla="*/ 62 w 141"/>
                  <a:gd name="T3" fmla="*/ 0 h 97"/>
                  <a:gd name="T4" fmla="*/ 71 w 141"/>
                  <a:gd name="T5" fmla="*/ 0 h 97"/>
                  <a:gd name="T6" fmla="*/ 81 w 141"/>
                  <a:gd name="T7" fmla="*/ 0 h 97"/>
                  <a:gd name="T8" fmla="*/ 94 w 141"/>
                  <a:gd name="T9" fmla="*/ 0 h 97"/>
                  <a:gd name="T10" fmla="*/ 106 w 141"/>
                  <a:gd name="T11" fmla="*/ 2 h 97"/>
                  <a:gd name="T12" fmla="*/ 117 w 141"/>
                  <a:gd name="T13" fmla="*/ 3 h 97"/>
                  <a:gd name="T14" fmla="*/ 127 w 141"/>
                  <a:gd name="T15" fmla="*/ 4 h 97"/>
                  <a:gd name="T16" fmla="*/ 136 w 141"/>
                  <a:gd name="T17" fmla="*/ 5 h 97"/>
                  <a:gd name="T18" fmla="*/ 141 w 141"/>
                  <a:gd name="T19" fmla="*/ 5 h 97"/>
                  <a:gd name="T20" fmla="*/ 131 w 141"/>
                  <a:gd name="T21" fmla="*/ 13 h 97"/>
                  <a:gd name="T22" fmla="*/ 115 w 141"/>
                  <a:gd name="T23" fmla="*/ 24 h 97"/>
                  <a:gd name="T24" fmla="*/ 93 w 141"/>
                  <a:gd name="T25" fmla="*/ 36 h 97"/>
                  <a:gd name="T26" fmla="*/ 71 w 141"/>
                  <a:gd name="T27" fmla="*/ 51 h 97"/>
                  <a:gd name="T28" fmla="*/ 48 w 141"/>
                  <a:gd name="T29" fmla="*/ 65 h 97"/>
                  <a:gd name="T30" fmla="*/ 26 w 141"/>
                  <a:gd name="T31" fmla="*/ 78 h 97"/>
                  <a:gd name="T32" fmla="*/ 10 w 141"/>
                  <a:gd name="T33" fmla="*/ 89 h 97"/>
                  <a:gd name="T34" fmla="*/ 0 w 141"/>
                  <a:gd name="T35" fmla="*/ 9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97"/>
                  <a:gd name="T56" fmla="*/ 141 w 141"/>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97">
                    <a:moveTo>
                      <a:pt x="0" y="97"/>
                    </a:moveTo>
                    <a:lnTo>
                      <a:pt x="62" y="0"/>
                    </a:lnTo>
                    <a:lnTo>
                      <a:pt x="71" y="0"/>
                    </a:lnTo>
                    <a:lnTo>
                      <a:pt x="81" y="0"/>
                    </a:lnTo>
                    <a:lnTo>
                      <a:pt x="94" y="0"/>
                    </a:lnTo>
                    <a:lnTo>
                      <a:pt x="106" y="2"/>
                    </a:lnTo>
                    <a:lnTo>
                      <a:pt x="117" y="3"/>
                    </a:lnTo>
                    <a:lnTo>
                      <a:pt x="127" y="4"/>
                    </a:lnTo>
                    <a:lnTo>
                      <a:pt x="136" y="5"/>
                    </a:lnTo>
                    <a:lnTo>
                      <a:pt x="141" y="5"/>
                    </a:lnTo>
                    <a:lnTo>
                      <a:pt x="131" y="13"/>
                    </a:lnTo>
                    <a:lnTo>
                      <a:pt x="115" y="24"/>
                    </a:lnTo>
                    <a:lnTo>
                      <a:pt x="93" y="36"/>
                    </a:lnTo>
                    <a:lnTo>
                      <a:pt x="71" y="51"/>
                    </a:lnTo>
                    <a:lnTo>
                      <a:pt x="48" y="65"/>
                    </a:lnTo>
                    <a:lnTo>
                      <a:pt x="26" y="78"/>
                    </a:lnTo>
                    <a:lnTo>
                      <a:pt x="10" y="89"/>
                    </a:lnTo>
                    <a:lnTo>
                      <a:pt x="0" y="97"/>
                    </a:lnTo>
                    <a:close/>
                  </a:path>
                </a:pathLst>
              </a:custGeom>
              <a:solidFill>
                <a:srgbClr val="FFFFFF"/>
              </a:solidFill>
              <a:ln w="9525">
                <a:solidFill>
                  <a:schemeClr val="bg1"/>
                </a:solidFill>
                <a:round/>
                <a:headEnd/>
                <a:tailEnd/>
              </a:ln>
            </p:spPr>
            <p:txBody>
              <a:bodyPr/>
              <a:lstStyle/>
              <a:p>
                <a:endParaRPr lang="en-US"/>
              </a:p>
            </p:txBody>
          </p:sp>
          <p:sp>
            <p:nvSpPr>
              <p:cNvPr id="1045" name="Freeform 58"/>
              <p:cNvSpPr>
                <a:spLocks/>
              </p:cNvSpPr>
              <p:nvPr/>
            </p:nvSpPr>
            <p:spPr bwMode="auto">
              <a:xfrm>
                <a:off x="2318" y="2165"/>
                <a:ext cx="512" cy="394"/>
              </a:xfrm>
              <a:custGeom>
                <a:avLst/>
                <a:gdLst>
                  <a:gd name="T0" fmla="*/ 0 w 1023"/>
                  <a:gd name="T1" fmla="*/ 185 h 787"/>
                  <a:gd name="T2" fmla="*/ 578 w 1023"/>
                  <a:gd name="T3" fmla="*/ 0 h 787"/>
                  <a:gd name="T4" fmla="*/ 1023 w 1023"/>
                  <a:gd name="T5" fmla="*/ 69 h 787"/>
                  <a:gd name="T6" fmla="*/ 1013 w 1023"/>
                  <a:gd name="T7" fmla="*/ 476 h 787"/>
                  <a:gd name="T8" fmla="*/ 523 w 1023"/>
                  <a:gd name="T9" fmla="*/ 787 h 787"/>
                  <a:gd name="T10" fmla="*/ 21 w 1023"/>
                  <a:gd name="T11" fmla="*/ 617 h 787"/>
                  <a:gd name="T12" fmla="*/ 0 w 1023"/>
                  <a:gd name="T13" fmla="*/ 185 h 787"/>
                  <a:gd name="T14" fmla="*/ 0 60000 65536"/>
                  <a:gd name="T15" fmla="*/ 0 60000 65536"/>
                  <a:gd name="T16" fmla="*/ 0 60000 65536"/>
                  <a:gd name="T17" fmla="*/ 0 60000 65536"/>
                  <a:gd name="T18" fmla="*/ 0 60000 65536"/>
                  <a:gd name="T19" fmla="*/ 0 60000 65536"/>
                  <a:gd name="T20" fmla="*/ 0 60000 65536"/>
                  <a:gd name="T21" fmla="*/ 0 w 1023"/>
                  <a:gd name="T22" fmla="*/ 0 h 787"/>
                  <a:gd name="T23" fmla="*/ 1023 w 1023"/>
                  <a:gd name="T24" fmla="*/ 787 h 7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3" h="787">
                    <a:moveTo>
                      <a:pt x="0" y="185"/>
                    </a:moveTo>
                    <a:lnTo>
                      <a:pt x="578" y="0"/>
                    </a:lnTo>
                    <a:lnTo>
                      <a:pt x="1023" y="69"/>
                    </a:lnTo>
                    <a:lnTo>
                      <a:pt x="1013" y="476"/>
                    </a:lnTo>
                    <a:lnTo>
                      <a:pt x="523" y="787"/>
                    </a:lnTo>
                    <a:lnTo>
                      <a:pt x="21" y="617"/>
                    </a:lnTo>
                    <a:lnTo>
                      <a:pt x="0" y="185"/>
                    </a:lnTo>
                    <a:close/>
                  </a:path>
                </a:pathLst>
              </a:custGeom>
              <a:solidFill>
                <a:srgbClr val="000000"/>
              </a:solidFill>
              <a:ln w="9525">
                <a:solidFill>
                  <a:schemeClr val="bg1"/>
                </a:solidFill>
                <a:round/>
                <a:headEnd/>
                <a:tailEnd/>
              </a:ln>
            </p:spPr>
            <p:txBody>
              <a:bodyPr/>
              <a:lstStyle/>
              <a:p>
                <a:endParaRPr lang="en-US"/>
              </a:p>
            </p:txBody>
          </p:sp>
          <p:sp>
            <p:nvSpPr>
              <p:cNvPr id="1046" name="Freeform 59"/>
              <p:cNvSpPr>
                <a:spLocks/>
              </p:cNvSpPr>
              <p:nvPr/>
            </p:nvSpPr>
            <p:spPr bwMode="auto">
              <a:xfrm>
                <a:off x="2588" y="2227"/>
                <a:ext cx="223" cy="301"/>
              </a:xfrm>
              <a:custGeom>
                <a:avLst/>
                <a:gdLst>
                  <a:gd name="T0" fmla="*/ 0 w 445"/>
                  <a:gd name="T1" fmla="*/ 204 h 602"/>
                  <a:gd name="T2" fmla="*/ 445 w 445"/>
                  <a:gd name="T3" fmla="*/ 0 h 602"/>
                  <a:gd name="T4" fmla="*/ 432 w 445"/>
                  <a:gd name="T5" fmla="*/ 333 h 602"/>
                  <a:gd name="T6" fmla="*/ 3 w 445"/>
                  <a:gd name="T7" fmla="*/ 602 h 602"/>
                  <a:gd name="T8" fmla="*/ 0 w 445"/>
                  <a:gd name="T9" fmla="*/ 204 h 602"/>
                  <a:gd name="T10" fmla="*/ 0 60000 65536"/>
                  <a:gd name="T11" fmla="*/ 0 60000 65536"/>
                  <a:gd name="T12" fmla="*/ 0 60000 65536"/>
                  <a:gd name="T13" fmla="*/ 0 60000 65536"/>
                  <a:gd name="T14" fmla="*/ 0 60000 65536"/>
                  <a:gd name="T15" fmla="*/ 0 w 445"/>
                  <a:gd name="T16" fmla="*/ 0 h 602"/>
                  <a:gd name="T17" fmla="*/ 445 w 445"/>
                  <a:gd name="T18" fmla="*/ 602 h 602"/>
                </a:gdLst>
                <a:ahLst/>
                <a:cxnLst>
                  <a:cxn ang="T10">
                    <a:pos x="T0" y="T1"/>
                  </a:cxn>
                  <a:cxn ang="T11">
                    <a:pos x="T2" y="T3"/>
                  </a:cxn>
                  <a:cxn ang="T12">
                    <a:pos x="T4" y="T5"/>
                  </a:cxn>
                  <a:cxn ang="T13">
                    <a:pos x="T6" y="T7"/>
                  </a:cxn>
                  <a:cxn ang="T14">
                    <a:pos x="T8" y="T9"/>
                  </a:cxn>
                </a:cxnLst>
                <a:rect l="T15" t="T16" r="T17" b="T18"/>
                <a:pathLst>
                  <a:path w="445" h="602">
                    <a:moveTo>
                      <a:pt x="0" y="204"/>
                    </a:moveTo>
                    <a:lnTo>
                      <a:pt x="445" y="0"/>
                    </a:lnTo>
                    <a:lnTo>
                      <a:pt x="432" y="333"/>
                    </a:lnTo>
                    <a:lnTo>
                      <a:pt x="3" y="602"/>
                    </a:lnTo>
                    <a:lnTo>
                      <a:pt x="0" y="204"/>
                    </a:lnTo>
                    <a:close/>
                  </a:path>
                </a:pathLst>
              </a:custGeom>
              <a:solidFill>
                <a:srgbClr val="BF723F"/>
              </a:solidFill>
              <a:ln w="9525">
                <a:solidFill>
                  <a:schemeClr val="bg1"/>
                </a:solidFill>
                <a:round/>
                <a:headEnd/>
                <a:tailEnd/>
              </a:ln>
            </p:spPr>
            <p:txBody>
              <a:bodyPr/>
              <a:lstStyle/>
              <a:p>
                <a:endParaRPr lang="en-US"/>
              </a:p>
            </p:txBody>
          </p:sp>
          <p:sp>
            <p:nvSpPr>
              <p:cNvPr id="1047" name="Freeform 60"/>
              <p:cNvSpPr>
                <a:spLocks/>
              </p:cNvSpPr>
              <p:nvPr/>
            </p:nvSpPr>
            <p:spPr bwMode="auto">
              <a:xfrm>
                <a:off x="2339" y="2278"/>
                <a:ext cx="228" cy="255"/>
              </a:xfrm>
              <a:custGeom>
                <a:avLst/>
                <a:gdLst>
                  <a:gd name="T0" fmla="*/ 0 w 454"/>
                  <a:gd name="T1" fmla="*/ 0 h 510"/>
                  <a:gd name="T2" fmla="*/ 448 w 454"/>
                  <a:gd name="T3" fmla="*/ 107 h 510"/>
                  <a:gd name="T4" fmla="*/ 454 w 454"/>
                  <a:gd name="T5" fmla="*/ 510 h 510"/>
                  <a:gd name="T6" fmla="*/ 16 w 454"/>
                  <a:gd name="T7" fmla="*/ 369 h 510"/>
                  <a:gd name="T8" fmla="*/ 0 w 454"/>
                  <a:gd name="T9" fmla="*/ 0 h 510"/>
                  <a:gd name="T10" fmla="*/ 0 60000 65536"/>
                  <a:gd name="T11" fmla="*/ 0 60000 65536"/>
                  <a:gd name="T12" fmla="*/ 0 60000 65536"/>
                  <a:gd name="T13" fmla="*/ 0 60000 65536"/>
                  <a:gd name="T14" fmla="*/ 0 60000 65536"/>
                  <a:gd name="T15" fmla="*/ 0 w 454"/>
                  <a:gd name="T16" fmla="*/ 0 h 510"/>
                  <a:gd name="T17" fmla="*/ 454 w 454"/>
                  <a:gd name="T18" fmla="*/ 510 h 510"/>
                </a:gdLst>
                <a:ahLst/>
                <a:cxnLst>
                  <a:cxn ang="T10">
                    <a:pos x="T0" y="T1"/>
                  </a:cxn>
                  <a:cxn ang="T11">
                    <a:pos x="T2" y="T3"/>
                  </a:cxn>
                  <a:cxn ang="T12">
                    <a:pos x="T4" y="T5"/>
                  </a:cxn>
                  <a:cxn ang="T13">
                    <a:pos x="T6" y="T7"/>
                  </a:cxn>
                  <a:cxn ang="T14">
                    <a:pos x="T8" y="T9"/>
                  </a:cxn>
                </a:cxnLst>
                <a:rect l="T15" t="T16" r="T17" b="T18"/>
                <a:pathLst>
                  <a:path w="454" h="510">
                    <a:moveTo>
                      <a:pt x="0" y="0"/>
                    </a:moveTo>
                    <a:lnTo>
                      <a:pt x="448" y="107"/>
                    </a:lnTo>
                    <a:lnTo>
                      <a:pt x="454" y="510"/>
                    </a:lnTo>
                    <a:lnTo>
                      <a:pt x="16" y="369"/>
                    </a:lnTo>
                    <a:lnTo>
                      <a:pt x="0" y="0"/>
                    </a:lnTo>
                    <a:close/>
                  </a:path>
                </a:pathLst>
              </a:custGeom>
              <a:solidFill>
                <a:srgbClr val="BF723F"/>
              </a:solidFill>
              <a:ln w="9525">
                <a:solidFill>
                  <a:schemeClr val="bg1"/>
                </a:solidFill>
                <a:round/>
                <a:headEnd/>
                <a:tailEnd/>
              </a:ln>
            </p:spPr>
            <p:txBody>
              <a:bodyPr/>
              <a:lstStyle/>
              <a:p>
                <a:endParaRPr lang="en-US"/>
              </a:p>
            </p:txBody>
          </p:sp>
          <p:sp>
            <p:nvSpPr>
              <p:cNvPr id="1048" name="Freeform 61"/>
              <p:cNvSpPr>
                <a:spLocks/>
              </p:cNvSpPr>
              <p:nvPr/>
            </p:nvSpPr>
            <p:spPr bwMode="auto">
              <a:xfrm>
                <a:off x="2356" y="2184"/>
                <a:ext cx="245" cy="128"/>
              </a:xfrm>
              <a:custGeom>
                <a:avLst/>
                <a:gdLst>
                  <a:gd name="T0" fmla="*/ 0 w 489"/>
                  <a:gd name="T1" fmla="*/ 155 h 256"/>
                  <a:gd name="T2" fmla="*/ 489 w 489"/>
                  <a:gd name="T3" fmla="*/ 0 h 256"/>
                  <a:gd name="T4" fmla="*/ 485 w 489"/>
                  <a:gd name="T5" fmla="*/ 235 h 256"/>
                  <a:gd name="T6" fmla="*/ 439 w 489"/>
                  <a:gd name="T7" fmla="*/ 256 h 256"/>
                  <a:gd name="T8" fmla="*/ 0 w 489"/>
                  <a:gd name="T9" fmla="*/ 155 h 256"/>
                  <a:gd name="T10" fmla="*/ 0 60000 65536"/>
                  <a:gd name="T11" fmla="*/ 0 60000 65536"/>
                  <a:gd name="T12" fmla="*/ 0 60000 65536"/>
                  <a:gd name="T13" fmla="*/ 0 60000 65536"/>
                  <a:gd name="T14" fmla="*/ 0 60000 65536"/>
                  <a:gd name="T15" fmla="*/ 0 w 489"/>
                  <a:gd name="T16" fmla="*/ 0 h 256"/>
                  <a:gd name="T17" fmla="*/ 489 w 489"/>
                  <a:gd name="T18" fmla="*/ 256 h 256"/>
                </a:gdLst>
                <a:ahLst/>
                <a:cxnLst>
                  <a:cxn ang="T10">
                    <a:pos x="T0" y="T1"/>
                  </a:cxn>
                  <a:cxn ang="T11">
                    <a:pos x="T2" y="T3"/>
                  </a:cxn>
                  <a:cxn ang="T12">
                    <a:pos x="T4" y="T5"/>
                  </a:cxn>
                  <a:cxn ang="T13">
                    <a:pos x="T6" y="T7"/>
                  </a:cxn>
                  <a:cxn ang="T14">
                    <a:pos x="T8" y="T9"/>
                  </a:cxn>
                </a:cxnLst>
                <a:rect l="T15" t="T16" r="T17" b="T18"/>
                <a:pathLst>
                  <a:path w="489" h="256">
                    <a:moveTo>
                      <a:pt x="0" y="155"/>
                    </a:moveTo>
                    <a:lnTo>
                      <a:pt x="489" y="0"/>
                    </a:lnTo>
                    <a:lnTo>
                      <a:pt x="485" y="235"/>
                    </a:lnTo>
                    <a:lnTo>
                      <a:pt x="439" y="256"/>
                    </a:lnTo>
                    <a:lnTo>
                      <a:pt x="0" y="155"/>
                    </a:lnTo>
                    <a:close/>
                  </a:path>
                </a:pathLst>
              </a:custGeom>
              <a:solidFill>
                <a:srgbClr val="7F0000"/>
              </a:solidFill>
              <a:ln w="9525">
                <a:solidFill>
                  <a:schemeClr val="bg1"/>
                </a:solidFill>
                <a:round/>
                <a:headEnd/>
                <a:tailEnd/>
              </a:ln>
            </p:spPr>
            <p:txBody>
              <a:bodyPr/>
              <a:lstStyle/>
              <a:p>
                <a:endParaRPr lang="en-US"/>
              </a:p>
            </p:txBody>
          </p:sp>
          <p:sp>
            <p:nvSpPr>
              <p:cNvPr id="1049" name="Freeform 62"/>
              <p:cNvSpPr>
                <a:spLocks/>
              </p:cNvSpPr>
              <p:nvPr/>
            </p:nvSpPr>
            <p:spPr bwMode="auto">
              <a:xfrm>
                <a:off x="2700" y="2229"/>
                <a:ext cx="42" cy="14"/>
              </a:xfrm>
              <a:custGeom>
                <a:avLst/>
                <a:gdLst>
                  <a:gd name="T0" fmla="*/ 53 w 84"/>
                  <a:gd name="T1" fmla="*/ 27 h 27"/>
                  <a:gd name="T2" fmla="*/ 84 w 84"/>
                  <a:gd name="T3" fmla="*/ 13 h 27"/>
                  <a:gd name="T4" fmla="*/ 74 w 84"/>
                  <a:gd name="T5" fmla="*/ 11 h 27"/>
                  <a:gd name="T6" fmla="*/ 62 w 84"/>
                  <a:gd name="T7" fmla="*/ 9 h 27"/>
                  <a:gd name="T8" fmla="*/ 50 w 84"/>
                  <a:gd name="T9" fmla="*/ 5 h 27"/>
                  <a:gd name="T10" fmla="*/ 36 w 84"/>
                  <a:gd name="T11" fmla="*/ 3 h 27"/>
                  <a:gd name="T12" fmla="*/ 24 w 84"/>
                  <a:gd name="T13" fmla="*/ 1 h 27"/>
                  <a:gd name="T14" fmla="*/ 14 w 84"/>
                  <a:gd name="T15" fmla="*/ 0 h 27"/>
                  <a:gd name="T16" fmla="*/ 6 w 84"/>
                  <a:gd name="T17" fmla="*/ 1 h 27"/>
                  <a:gd name="T18" fmla="*/ 1 w 84"/>
                  <a:gd name="T19" fmla="*/ 4 h 27"/>
                  <a:gd name="T20" fmla="*/ 0 w 84"/>
                  <a:gd name="T21" fmla="*/ 8 h 27"/>
                  <a:gd name="T22" fmla="*/ 3 w 84"/>
                  <a:gd name="T23" fmla="*/ 11 h 27"/>
                  <a:gd name="T24" fmla="*/ 7 w 84"/>
                  <a:gd name="T25" fmla="*/ 14 h 27"/>
                  <a:gd name="T26" fmla="*/ 14 w 84"/>
                  <a:gd name="T27" fmla="*/ 17 h 27"/>
                  <a:gd name="T28" fmla="*/ 22 w 84"/>
                  <a:gd name="T29" fmla="*/ 19 h 27"/>
                  <a:gd name="T30" fmla="*/ 31 w 84"/>
                  <a:gd name="T31" fmla="*/ 23 h 27"/>
                  <a:gd name="T32" fmla="*/ 42 w 84"/>
                  <a:gd name="T33" fmla="*/ 25 h 27"/>
                  <a:gd name="T34" fmla="*/ 53 w 84"/>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27"/>
                  <a:gd name="T56" fmla="*/ 84 w 8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27">
                    <a:moveTo>
                      <a:pt x="53" y="27"/>
                    </a:moveTo>
                    <a:lnTo>
                      <a:pt x="84" y="13"/>
                    </a:lnTo>
                    <a:lnTo>
                      <a:pt x="74" y="11"/>
                    </a:lnTo>
                    <a:lnTo>
                      <a:pt x="62" y="9"/>
                    </a:lnTo>
                    <a:lnTo>
                      <a:pt x="50" y="5"/>
                    </a:lnTo>
                    <a:lnTo>
                      <a:pt x="36" y="3"/>
                    </a:lnTo>
                    <a:lnTo>
                      <a:pt x="24" y="1"/>
                    </a:lnTo>
                    <a:lnTo>
                      <a:pt x="14" y="0"/>
                    </a:lnTo>
                    <a:lnTo>
                      <a:pt x="6" y="1"/>
                    </a:lnTo>
                    <a:lnTo>
                      <a:pt x="1" y="4"/>
                    </a:lnTo>
                    <a:lnTo>
                      <a:pt x="0" y="8"/>
                    </a:lnTo>
                    <a:lnTo>
                      <a:pt x="3" y="11"/>
                    </a:lnTo>
                    <a:lnTo>
                      <a:pt x="7" y="14"/>
                    </a:lnTo>
                    <a:lnTo>
                      <a:pt x="14" y="17"/>
                    </a:lnTo>
                    <a:lnTo>
                      <a:pt x="22" y="19"/>
                    </a:lnTo>
                    <a:lnTo>
                      <a:pt x="31" y="23"/>
                    </a:lnTo>
                    <a:lnTo>
                      <a:pt x="42" y="25"/>
                    </a:lnTo>
                    <a:lnTo>
                      <a:pt x="53" y="27"/>
                    </a:lnTo>
                    <a:close/>
                  </a:path>
                </a:pathLst>
              </a:custGeom>
              <a:solidFill>
                <a:srgbClr val="B25619"/>
              </a:solidFill>
              <a:ln w="9525">
                <a:solidFill>
                  <a:schemeClr val="bg1"/>
                </a:solidFill>
                <a:round/>
                <a:headEnd/>
                <a:tailEnd/>
              </a:ln>
            </p:spPr>
            <p:txBody>
              <a:bodyPr/>
              <a:lstStyle/>
              <a:p>
                <a:endParaRPr lang="en-US"/>
              </a:p>
            </p:txBody>
          </p:sp>
          <p:sp>
            <p:nvSpPr>
              <p:cNvPr id="1050" name="Freeform 63"/>
              <p:cNvSpPr>
                <a:spLocks/>
              </p:cNvSpPr>
              <p:nvPr/>
            </p:nvSpPr>
            <p:spPr bwMode="auto">
              <a:xfrm>
                <a:off x="2618" y="2183"/>
                <a:ext cx="175" cy="109"/>
              </a:xfrm>
              <a:custGeom>
                <a:avLst/>
                <a:gdLst>
                  <a:gd name="T0" fmla="*/ 282 w 348"/>
                  <a:gd name="T1" fmla="*/ 89 h 219"/>
                  <a:gd name="T2" fmla="*/ 348 w 348"/>
                  <a:gd name="T3" fmla="*/ 59 h 219"/>
                  <a:gd name="T4" fmla="*/ 3 w 348"/>
                  <a:gd name="T5" fmla="*/ 0 h 219"/>
                  <a:gd name="T6" fmla="*/ 0 w 348"/>
                  <a:gd name="T7" fmla="*/ 219 h 219"/>
                  <a:gd name="T8" fmla="*/ 192 w 348"/>
                  <a:gd name="T9" fmla="*/ 131 h 219"/>
                  <a:gd name="T10" fmla="*/ 178 w 348"/>
                  <a:gd name="T11" fmla="*/ 127 h 219"/>
                  <a:gd name="T12" fmla="*/ 164 w 348"/>
                  <a:gd name="T13" fmla="*/ 124 h 219"/>
                  <a:gd name="T14" fmla="*/ 152 w 348"/>
                  <a:gd name="T15" fmla="*/ 119 h 219"/>
                  <a:gd name="T16" fmla="*/ 141 w 348"/>
                  <a:gd name="T17" fmla="*/ 113 h 219"/>
                  <a:gd name="T18" fmla="*/ 132 w 348"/>
                  <a:gd name="T19" fmla="*/ 107 h 219"/>
                  <a:gd name="T20" fmla="*/ 128 w 348"/>
                  <a:gd name="T21" fmla="*/ 101 h 219"/>
                  <a:gd name="T22" fmla="*/ 126 w 348"/>
                  <a:gd name="T23" fmla="*/ 93 h 219"/>
                  <a:gd name="T24" fmla="*/ 130 w 348"/>
                  <a:gd name="T25" fmla="*/ 83 h 219"/>
                  <a:gd name="T26" fmla="*/ 139 w 348"/>
                  <a:gd name="T27" fmla="*/ 75 h 219"/>
                  <a:gd name="T28" fmla="*/ 155 w 348"/>
                  <a:gd name="T29" fmla="*/ 72 h 219"/>
                  <a:gd name="T30" fmla="*/ 176 w 348"/>
                  <a:gd name="T31" fmla="*/ 72 h 219"/>
                  <a:gd name="T32" fmla="*/ 199 w 348"/>
                  <a:gd name="T33" fmla="*/ 74 h 219"/>
                  <a:gd name="T34" fmla="*/ 222 w 348"/>
                  <a:gd name="T35" fmla="*/ 78 h 219"/>
                  <a:gd name="T36" fmla="*/ 245 w 348"/>
                  <a:gd name="T37" fmla="*/ 82 h 219"/>
                  <a:gd name="T38" fmla="*/ 266 w 348"/>
                  <a:gd name="T39" fmla="*/ 87 h 219"/>
                  <a:gd name="T40" fmla="*/ 282 w 348"/>
                  <a:gd name="T41" fmla="*/ 89 h 2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8"/>
                  <a:gd name="T64" fmla="*/ 0 h 219"/>
                  <a:gd name="T65" fmla="*/ 348 w 348"/>
                  <a:gd name="T66" fmla="*/ 219 h 2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8" h="219">
                    <a:moveTo>
                      <a:pt x="282" y="89"/>
                    </a:moveTo>
                    <a:lnTo>
                      <a:pt x="348" y="59"/>
                    </a:lnTo>
                    <a:lnTo>
                      <a:pt x="3" y="0"/>
                    </a:lnTo>
                    <a:lnTo>
                      <a:pt x="0" y="219"/>
                    </a:lnTo>
                    <a:lnTo>
                      <a:pt x="192" y="131"/>
                    </a:lnTo>
                    <a:lnTo>
                      <a:pt x="178" y="127"/>
                    </a:lnTo>
                    <a:lnTo>
                      <a:pt x="164" y="124"/>
                    </a:lnTo>
                    <a:lnTo>
                      <a:pt x="152" y="119"/>
                    </a:lnTo>
                    <a:lnTo>
                      <a:pt x="141" y="113"/>
                    </a:lnTo>
                    <a:lnTo>
                      <a:pt x="132" y="107"/>
                    </a:lnTo>
                    <a:lnTo>
                      <a:pt x="128" y="101"/>
                    </a:lnTo>
                    <a:lnTo>
                      <a:pt x="126" y="93"/>
                    </a:lnTo>
                    <a:lnTo>
                      <a:pt x="130" y="83"/>
                    </a:lnTo>
                    <a:lnTo>
                      <a:pt x="139" y="75"/>
                    </a:lnTo>
                    <a:lnTo>
                      <a:pt x="155" y="72"/>
                    </a:lnTo>
                    <a:lnTo>
                      <a:pt x="176" y="72"/>
                    </a:lnTo>
                    <a:lnTo>
                      <a:pt x="199" y="74"/>
                    </a:lnTo>
                    <a:lnTo>
                      <a:pt x="222" y="78"/>
                    </a:lnTo>
                    <a:lnTo>
                      <a:pt x="245" y="82"/>
                    </a:lnTo>
                    <a:lnTo>
                      <a:pt x="266" y="87"/>
                    </a:lnTo>
                    <a:lnTo>
                      <a:pt x="282" y="89"/>
                    </a:lnTo>
                    <a:close/>
                  </a:path>
                </a:pathLst>
              </a:custGeom>
              <a:solidFill>
                <a:srgbClr val="7F0000"/>
              </a:solidFill>
              <a:ln w="9525">
                <a:solidFill>
                  <a:schemeClr val="bg1"/>
                </a:solidFill>
                <a:round/>
                <a:headEnd/>
                <a:tailEnd/>
              </a:ln>
            </p:spPr>
            <p:txBody>
              <a:bodyPr/>
              <a:lstStyle/>
              <a:p>
                <a:endParaRPr lang="en-US"/>
              </a:p>
            </p:txBody>
          </p:sp>
          <p:sp>
            <p:nvSpPr>
              <p:cNvPr id="1051" name="Freeform 64"/>
              <p:cNvSpPr>
                <a:spLocks/>
              </p:cNvSpPr>
              <p:nvPr/>
            </p:nvSpPr>
            <p:spPr bwMode="auto">
              <a:xfrm>
                <a:off x="2391" y="2316"/>
                <a:ext cx="112" cy="57"/>
              </a:xfrm>
              <a:custGeom>
                <a:avLst/>
                <a:gdLst>
                  <a:gd name="T0" fmla="*/ 218 w 225"/>
                  <a:gd name="T1" fmla="*/ 99 h 115"/>
                  <a:gd name="T2" fmla="*/ 201 w 225"/>
                  <a:gd name="T3" fmla="*/ 112 h 115"/>
                  <a:gd name="T4" fmla="*/ 181 w 225"/>
                  <a:gd name="T5" fmla="*/ 115 h 115"/>
                  <a:gd name="T6" fmla="*/ 159 w 225"/>
                  <a:gd name="T7" fmla="*/ 112 h 115"/>
                  <a:gd name="T8" fmla="*/ 137 w 225"/>
                  <a:gd name="T9" fmla="*/ 106 h 115"/>
                  <a:gd name="T10" fmla="*/ 104 w 225"/>
                  <a:gd name="T11" fmla="*/ 97 h 115"/>
                  <a:gd name="T12" fmla="*/ 66 w 225"/>
                  <a:gd name="T13" fmla="*/ 88 h 115"/>
                  <a:gd name="T14" fmla="*/ 36 w 225"/>
                  <a:gd name="T15" fmla="*/ 80 h 115"/>
                  <a:gd name="T16" fmla="*/ 15 w 225"/>
                  <a:gd name="T17" fmla="*/ 72 h 115"/>
                  <a:gd name="T18" fmla="*/ 0 w 225"/>
                  <a:gd name="T19" fmla="*/ 46 h 115"/>
                  <a:gd name="T20" fmla="*/ 2 w 225"/>
                  <a:gd name="T21" fmla="*/ 19 h 115"/>
                  <a:gd name="T22" fmla="*/ 14 w 225"/>
                  <a:gd name="T23" fmla="*/ 7 h 115"/>
                  <a:gd name="T24" fmla="*/ 31 w 225"/>
                  <a:gd name="T25" fmla="*/ 2 h 115"/>
                  <a:gd name="T26" fmla="*/ 52 w 225"/>
                  <a:gd name="T27" fmla="*/ 2 h 115"/>
                  <a:gd name="T28" fmla="*/ 74 w 225"/>
                  <a:gd name="T29" fmla="*/ 6 h 115"/>
                  <a:gd name="T30" fmla="*/ 104 w 225"/>
                  <a:gd name="T31" fmla="*/ 14 h 115"/>
                  <a:gd name="T32" fmla="*/ 136 w 225"/>
                  <a:gd name="T33" fmla="*/ 22 h 115"/>
                  <a:gd name="T34" fmla="*/ 165 w 225"/>
                  <a:gd name="T35" fmla="*/ 30 h 115"/>
                  <a:gd name="T36" fmla="*/ 184 w 225"/>
                  <a:gd name="T37" fmla="*/ 36 h 115"/>
                  <a:gd name="T38" fmla="*/ 204 w 225"/>
                  <a:gd name="T39" fmla="*/ 44 h 115"/>
                  <a:gd name="T40" fmla="*/ 219 w 225"/>
                  <a:gd name="T41" fmla="*/ 57 h 115"/>
                  <a:gd name="T42" fmla="*/ 225 w 225"/>
                  <a:gd name="T43" fmla="*/ 75 h 115"/>
                  <a:gd name="T44" fmla="*/ 192 w 225"/>
                  <a:gd name="T45" fmla="*/ 81 h 115"/>
                  <a:gd name="T46" fmla="*/ 188 w 225"/>
                  <a:gd name="T47" fmla="*/ 66 h 115"/>
                  <a:gd name="T48" fmla="*/ 174 w 225"/>
                  <a:gd name="T49" fmla="*/ 59 h 115"/>
                  <a:gd name="T50" fmla="*/ 152 w 225"/>
                  <a:gd name="T51" fmla="*/ 53 h 115"/>
                  <a:gd name="T52" fmla="*/ 114 w 225"/>
                  <a:gd name="T53" fmla="*/ 43 h 115"/>
                  <a:gd name="T54" fmla="*/ 75 w 225"/>
                  <a:gd name="T55" fmla="*/ 33 h 115"/>
                  <a:gd name="T56" fmla="*/ 53 w 225"/>
                  <a:gd name="T57" fmla="*/ 27 h 115"/>
                  <a:gd name="T58" fmla="*/ 37 w 225"/>
                  <a:gd name="T59" fmla="*/ 27 h 115"/>
                  <a:gd name="T60" fmla="*/ 28 w 225"/>
                  <a:gd name="T61" fmla="*/ 37 h 115"/>
                  <a:gd name="T62" fmla="*/ 30 w 225"/>
                  <a:gd name="T63" fmla="*/ 50 h 115"/>
                  <a:gd name="T64" fmla="*/ 38 w 225"/>
                  <a:gd name="T65" fmla="*/ 57 h 115"/>
                  <a:gd name="T66" fmla="*/ 59 w 225"/>
                  <a:gd name="T67" fmla="*/ 63 h 115"/>
                  <a:gd name="T68" fmla="*/ 99 w 225"/>
                  <a:gd name="T69" fmla="*/ 73 h 115"/>
                  <a:gd name="T70" fmla="*/ 139 w 225"/>
                  <a:gd name="T71" fmla="*/ 83 h 115"/>
                  <a:gd name="T72" fmla="*/ 162 w 225"/>
                  <a:gd name="T73" fmla="*/ 89 h 115"/>
                  <a:gd name="T74" fmla="*/ 180 w 225"/>
                  <a:gd name="T75" fmla="*/ 91 h 115"/>
                  <a:gd name="T76" fmla="*/ 192 w 225"/>
                  <a:gd name="T77" fmla="*/ 81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5"/>
                  <a:gd name="T118" fmla="*/ 0 h 115"/>
                  <a:gd name="T119" fmla="*/ 225 w 225"/>
                  <a:gd name="T120" fmla="*/ 115 h 1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5" h="115">
                    <a:moveTo>
                      <a:pt x="222" y="88"/>
                    </a:moveTo>
                    <a:lnTo>
                      <a:pt x="218" y="99"/>
                    </a:lnTo>
                    <a:lnTo>
                      <a:pt x="210" y="107"/>
                    </a:lnTo>
                    <a:lnTo>
                      <a:pt x="201" y="112"/>
                    </a:lnTo>
                    <a:lnTo>
                      <a:pt x="191" y="114"/>
                    </a:lnTo>
                    <a:lnTo>
                      <a:pt x="181" y="115"/>
                    </a:lnTo>
                    <a:lnTo>
                      <a:pt x="169" y="114"/>
                    </a:lnTo>
                    <a:lnTo>
                      <a:pt x="159" y="112"/>
                    </a:lnTo>
                    <a:lnTo>
                      <a:pt x="149" y="110"/>
                    </a:lnTo>
                    <a:lnTo>
                      <a:pt x="137" y="106"/>
                    </a:lnTo>
                    <a:lnTo>
                      <a:pt x="121" y="102"/>
                    </a:lnTo>
                    <a:lnTo>
                      <a:pt x="104" y="97"/>
                    </a:lnTo>
                    <a:lnTo>
                      <a:pt x="84" y="92"/>
                    </a:lnTo>
                    <a:lnTo>
                      <a:pt x="66" y="88"/>
                    </a:lnTo>
                    <a:lnTo>
                      <a:pt x="50" y="83"/>
                    </a:lnTo>
                    <a:lnTo>
                      <a:pt x="36" y="80"/>
                    </a:lnTo>
                    <a:lnTo>
                      <a:pt x="27" y="78"/>
                    </a:lnTo>
                    <a:lnTo>
                      <a:pt x="15" y="72"/>
                    </a:lnTo>
                    <a:lnTo>
                      <a:pt x="5" y="61"/>
                    </a:lnTo>
                    <a:lnTo>
                      <a:pt x="0" y="46"/>
                    </a:lnTo>
                    <a:lnTo>
                      <a:pt x="0" y="28"/>
                    </a:lnTo>
                    <a:lnTo>
                      <a:pt x="2" y="19"/>
                    </a:lnTo>
                    <a:lnTo>
                      <a:pt x="7" y="12"/>
                    </a:lnTo>
                    <a:lnTo>
                      <a:pt x="14" y="7"/>
                    </a:lnTo>
                    <a:lnTo>
                      <a:pt x="22" y="3"/>
                    </a:lnTo>
                    <a:lnTo>
                      <a:pt x="31" y="2"/>
                    </a:lnTo>
                    <a:lnTo>
                      <a:pt x="42" y="0"/>
                    </a:lnTo>
                    <a:lnTo>
                      <a:pt x="52" y="2"/>
                    </a:lnTo>
                    <a:lnTo>
                      <a:pt x="62" y="3"/>
                    </a:lnTo>
                    <a:lnTo>
                      <a:pt x="74" y="6"/>
                    </a:lnTo>
                    <a:lnTo>
                      <a:pt x="88" y="10"/>
                    </a:lnTo>
                    <a:lnTo>
                      <a:pt x="104" y="14"/>
                    </a:lnTo>
                    <a:lnTo>
                      <a:pt x="120" y="18"/>
                    </a:lnTo>
                    <a:lnTo>
                      <a:pt x="136" y="22"/>
                    </a:lnTo>
                    <a:lnTo>
                      <a:pt x="151" y="27"/>
                    </a:lnTo>
                    <a:lnTo>
                      <a:pt x="165" y="30"/>
                    </a:lnTo>
                    <a:lnTo>
                      <a:pt x="175" y="34"/>
                    </a:lnTo>
                    <a:lnTo>
                      <a:pt x="184" y="36"/>
                    </a:lnTo>
                    <a:lnTo>
                      <a:pt x="195" y="40"/>
                    </a:lnTo>
                    <a:lnTo>
                      <a:pt x="204" y="44"/>
                    </a:lnTo>
                    <a:lnTo>
                      <a:pt x="212" y="50"/>
                    </a:lnTo>
                    <a:lnTo>
                      <a:pt x="219" y="57"/>
                    </a:lnTo>
                    <a:lnTo>
                      <a:pt x="222" y="65"/>
                    </a:lnTo>
                    <a:lnTo>
                      <a:pt x="225" y="75"/>
                    </a:lnTo>
                    <a:lnTo>
                      <a:pt x="222" y="88"/>
                    </a:lnTo>
                    <a:lnTo>
                      <a:pt x="192" y="81"/>
                    </a:lnTo>
                    <a:lnTo>
                      <a:pt x="192" y="72"/>
                    </a:lnTo>
                    <a:lnTo>
                      <a:pt x="188" y="66"/>
                    </a:lnTo>
                    <a:lnTo>
                      <a:pt x="181" y="61"/>
                    </a:lnTo>
                    <a:lnTo>
                      <a:pt x="174" y="59"/>
                    </a:lnTo>
                    <a:lnTo>
                      <a:pt x="166" y="57"/>
                    </a:lnTo>
                    <a:lnTo>
                      <a:pt x="152" y="53"/>
                    </a:lnTo>
                    <a:lnTo>
                      <a:pt x="134" y="49"/>
                    </a:lnTo>
                    <a:lnTo>
                      <a:pt x="114" y="43"/>
                    </a:lnTo>
                    <a:lnTo>
                      <a:pt x="93" y="37"/>
                    </a:lnTo>
                    <a:lnTo>
                      <a:pt x="75" y="33"/>
                    </a:lnTo>
                    <a:lnTo>
                      <a:pt x="61" y="29"/>
                    </a:lnTo>
                    <a:lnTo>
                      <a:pt x="53" y="27"/>
                    </a:lnTo>
                    <a:lnTo>
                      <a:pt x="44" y="26"/>
                    </a:lnTo>
                    <a:lnTo>
                      <a:pt x="37" y="27"/>
                    </a:lnTo>
                    <a:lnTo>
                      <a:pt x="30" y="30"/>
                    </a:lnTo>
                    <a:lnTo>
                      <a:pt x="28" y="37"/>
                    </a:lnTo>
                    <a:lnTo>
                      <a:pt x="28" y="44"/>
                    </a:lnTo>
                    <a:lnTo>
                      <a:pt x="30" y="50"/>
                    </a:lnTo>
                    <a:lnTo>
                      <a:pt x="33" y="54"/>
                    </a:lnTo>
                    <a:lnTo>
                      <a:pt x="38" y="57"/>
                    </a:lnTo>
                    <a:lnTo>
                      <a:pt x="45" y="59"/>
                    </a:lnTo>
                    <a:lnTo>
                      <a:pt x="59" y="63"/>
                    </a:lnTo>
                    <a:lnTo>
                      <a:pt x="77" y="67"/>
                    </a:lnTo>
                    <a:lnTo>
                      <a:pt x="99" y="73"/>
                    </a:lnTo>
                    <a:lnTo>
                      <a:pt x="120" y="79"/>
                    </a:lnTo>
                    <a:lnTo>
                      <a:pt x="139" y="83"/>
                    </a:lnTo>
                    <a:lnTo>
                      <a:pt x="154" y="87"/>
                    </a:lnTo>
                    <a:lnTo>
                      <a:pt x="162" y="89"/>
                    </a:lnTo>
                    <a:lnTo>
                      <a:pt x="172" y="91"/>
                    </a:lnTo>
                    <a:lnTo>
                      <a:pt x="180" y="91"/>
                    </a:lnTo>
                    <a:lnTo>
                      <a:pt x="188" y="89"/>
                    </a:lnTo>
                    <a:lnTo>
                      <a:pt x="192" y="81"/>
                    </a:lnTo>
                    <a:lnTo>
                      <a:pt x="222" y="88"/>
                    </a:lnTo>
                    <a:close/>
                  </a:path>
                </a:pathLst>
              </a:custGeom>
              <a:solidFill>
                <a:srgbClr val="000000"/>
              </a:solidFill>
              <a:ln w="9525">
                <a:solidFill>
                  <a:schemeClr val="bg1"/>
                </a:solidFill>
                <a:round/>
                <a:headEnd/>
                <a:tailEnd/>
              </a:ln>
            </p:spPr>
            <p:txBody>
              <a:bodyPr/>
              <a:lstStyle/>
              <a:p>
                <a:endParaRPr lang="en-US"/>
              </a:p>
            </p:txBody>
          </p:sp>
          <p:sp>
            <p:nvSpPr>
              <p:cNvPr id="1052" name="Freeform 65"/>
              <p:cNvSpPr>
                <a:spLocks/>
              </p:cNvSpPr>
              <p:nvPr/>
            </p:nvSpPr>
            <p:spPr bwMode="auto">
              <a:xfrm>
                <a:off x="2270" y="2019"/>
                <a:ext cx="388" cy="278"/>
              </a:xfrm>
              <a:custGeom>
                <a:avLst/>
                <a:gdLst>
                  <a:gd name="T0" fmla="*/ 759 w 774"/>
                  <a:gd name="T1" fmla="*/ 377 h 555"/>
                  <a:gd name="T2" fmla="*/ 721 w 774"/>
                  <a:gd name="T3" fmla="*/ 327 h 555"/>
                  <a:gd name="T4" fmla="*/ 675 w 774"/>
                  <a:gd name="T5" fmla="*/ 272 h 555"/>
                  <a:gd name="T6" fmla="*/ 622 w 774"/>
                  <a:gd name="T7" fmla="*/ 212 h 555"/>
                  <a:gd name="T8" fmla="*/ 566 w 774"/>
                  <a:gd name="T9" fmla="*/ 154 h 555"/>
                  <a:gd name="T10" fmla="*/ 509 w 774"/>
                  <a:gd name="T11" fmla="*/ 98 h 555"/>
                  <a:gd name="T12" fmla="*/ 454 w 774"/>
                  <a:gd name="T13" fmla="*/ 50 h 555"/>
                  <a:gd name="T14" fmla="*/ 404 w 774"/>
                  <a:gd name="T15" fmla="*/ 13 h 555"/>
                  <a:gd name="T16" fmla="*/ 364 w 774"/>
                  <a:gd name="T17" fmla="*/ 3 h 555"/>
                  <a:gd name="T18" fmla="*/ 323 w 774"/>
                  <a:gd name="T19" fmla="*/ 10 h 555"/>
                  <a:gd name="T20" fmla="*/ 272 w 774"/>
                  <a:gd name="T21" fmla="*/ 20 h 555"/>
                  <a:gd name="T22" fmla="*/ 218 w 774"/>
                  <a:gd name="T23" fmla="*/ 32 h 555"/>
                  <a:gd name="T24" fmla="*/ 162 w 774"/>
                  <a:gd name="T25" fmla="*/ 43 h 555"/>
                  <a:gd name="T26" fmla="*/ 108 w 774"/>
                  <a:gd name="T27" fmla="*/ 56 h 555"/>
                  <a:gd name="T28" fmla="*/ 61 w 774"/>
                  <a:gd name="T29" fmla="*/ 66 h 555"/>
                  <a:gd name="T30" fmla="*/ 24 w 774"/>
                  <a:gd name="T31" fmla="*/ 74 h 555"/>
                  <a:gd name="T32" fmla="*/ 107 w 774"/>
                  <a:gd name="T33" fmla="*/ 173 h 555"/>
                  <a:gd name="T34" fmla="*/ 79 w 774"/>
                  <a:gd name="T35" fmla="*/ 181 h 555"/>
                  <a:gd name="T36" fmla="*/ 51 w 774"/>
                  <a:gd name="T37" fmla="*/ 189 h 555"/>
                  <a:gd name="T38" fmla="*/ 25 w 774"/>
                  <a:gd name="T39" fmla="*/ 198 h 555"/>
                  <a:gd name="T40" fmla="*/ 0 w 774"/>
                  <a:gd name="T41" fmla="*/ 209 h 555"/>
                  <a:gd name="T42" fmla="*/ 18 w 774"/>
                  <a:gd name="T43" fmla="*/ 231 h 555"/>
                  <a:gd name="T44" fmla="*/ 46 w 774"/>
                  <a:gd name="T45" fmla="*/ 248 h 555"/>
                  <a:gd name="T46" fmla="*/ 78 w 774"/>
                  <a:gd name="T47" fmla="*/ 263 h 555"/>
                  <a:gd name="T48" fmla="*/ 115 w 774"/>
                  <a:gd name="T49" fmla="*/ 276 h 555"/>
                  <a:gd name="T50" fmla="*/ 150 w 774"/>
                  <a:gd name="T51" fmla="*/ 287 h 555"/>
                  <a:gd name="T52" fmla="*/ 185 w 774"/>
                  <a:gd name="T53" fmla="*/ 300 h 555"/>
                  <a:gd name="T54" fmla="*/ 215 w 774"/>
                  <a:gd name="T55" fmla="*/ 312 h 555"/>
                  <a:gd name="T56" fmla="*/ 237 w 774"/>
                  <a:gd name="T57" fmla="*/ 329 h 555"/>
                  <a:gd name="T58" fmla="*/ 273 w 774"/>
                  <a:gd name="T59" fmla="*/ 368 h 555"/>
                  <a:gd name="T60" fmla="*/ 322 w 774"/>
                  <a:gd name="T61" fmla="*/ 423 h 555"/>
                  <a:gd name="T62" fmla="*/ 370 w 774"/>
                  <a:gd name="T63" fmla="*/ 487 h 555"/>
                  <a:gd name="T64" fmla="*/ 410 w 774"/>
                  <a:gd name="T65" fmla="*/ 555 h 555"/>
                  <a:gd name="T66" fmla="*/ 447 w 774"/>
                  <a:gd name="T67" fmla="*/ 539 h 555"/>
                  <a:gd name="T68" fmla="*/ 493 w 774"/>
                  <a:gd name="T69" fmla="*/ 519 h 555"/>
                  <a:gd name="T70" fmla="*/ 545 w 774"/>
                  <a:gd name="T71" fmla="*/ 494 h 555"/>
                  <a:gd name="T72" fmla="*/ 599 w 774"/>
                  <a:gd name="T73" fmla="*/ 469 h 555"/>
                  <a:gd name="T74" fmla="*/ 653 w 774"/>
                  <a:gd name="T75" fmla="*/ 446 h 555"/>
                  <a:gd name="T76" fmla="*/ 702 w 774"/>
                  <a:gd name="T77" fmla="*/ 424 h 555"/>
                  <a:gd name="T78" fmla="*/ 744 w 774"/>
                  <a:gd name="T79" fmla="*/ 408 h 555"/>
                  <a:gd name="T80" fmla="*/ 774 w 774"/>
                  <a:gd name="T81" fmla="*/ 398 h 5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4"/>
                  <a:gd name="T124" fmla="*/ 0 h 555"/>
                  <a:gd name="T125" fmla="*/ 774 w 774"/>
                  <a:gd name="T126" fmla="*/ 555 h 5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4" h="555">
                    <a:moveTo>
                      <a:pt x="774" y="398"/>
                    </a:moveTo>
                    <a:lnTo>
                      <a:pt x="759" y="377"/>
                    </a:lnTo>
                    <a:lnTo>
                      <a:pt x="742" y="354"/>
                    </a:lnTo>
                    <a:lnTo>
                      <a:pt x="721" y="327"/>
                    </a:lnTo>
                    <a:lnTo>
                      <a:pt x="699" y="301"/>
                    </a:lnTo>
                    <a:lnTo>
                      <a:pt x="675" y="272"/>
                    </a:lnTo>
                    <a:lnTo>
                      <a:pt x="649" y="242"/>
                    </a:lnTo>
                    <a:lnTo>
                      <a:pt x="622" y="212"/>
                    </a:lnTo>
                    <a:lnTo>
                      <a:pt x="595" y="182"/>
                    </a:lnTo>
                    <a:lnTo>
                      <a:pt x="566" y="154"/>
                    </a:lnTo>
                    <a:lnTo>
                      <a:pt x="537" y="125"/>
                    </a:lnTo>
                    <a:lnTo>
                      <a:pt x="509" y="98"/>
                    </a:lnTo>
                    <a:lnTo>
                      <a:pt x="481" y="73"/>
                    </a:lnTo>
                    <a:lnTo>
                      <a:pt x="454" y="50"/>
                    </a:lnTo>
                    <a:lnTo>
                      <a:pt x="428" y="30"/>
                    </a:lnTo>
                    <a:lnTo>
                      <a:pt x="404" y="13"/>
                    </a:lnTo>
                    <a:lnTo>
                      <a:pt x="381" y="0"/>
                    </a:lnTo>
                    <a:lnTo>
                      <a:pt x="364" y="3"/>
                    </a:lnTo>
                    <a:lnTo>
                      <a:pt x="345" y="6"/>
                    </a:lnTo>
                    <a:lnTo>
                      <a:pt x="323" y="10"/>
                    </a:lnTo>
                    <a:lnTo>
                      <a:pt x="299" y="15"/>
                    </a:lnTo>
                    <a:lnTo>
                      <a:pt x="272" y="20"/>
                    </a:lnTo>
                    <a:lnTo>
                      <a:pt x="246" y="26"/>
                    </a:lnTo>
                    <a:lnTo>
                      <a:pt x="218" y="32"/>
                    </a:lnTo>
                    <a:lnTo>
                      <a:pt x="189" y="37"/>
                    </a:lnTo>
                    <a:lnTo>
                      <a:pt x="162" y="43"/>
                    </a:lnTo>
                    <a:lnTo>
                      <a:pt x="134" y="50"/>
                    </a:lnTo>
                    <a:lnTo>
                      <a:pt x="108" y="56"/>
                    </a:lnTo>
                    <a:lnTo>
                      <a:pt x="84" y="60"/>
                    </a:lnTo>
                    <a:lnTo>
                      <a:pt x="61" y="66"/>
                    </a:lnTo>
                    <a:lnTo>
                      <a:pt x="41" y="70"/>
                    </a:lnTo>
                    <a:lnTo>
                      <a:pt x="24" y="74"/>
                    </a:lnTo>
                    <a:lnTo>
                      <a:pt x="10" y="76"/>
                    </a:lnTo>
                    <a:lnTo>
                      <a:pt x="107" y="173"/>
                    </a:lnTo>
                    <a:lnTo>
                      <a:pt x="93" y="177"/>
                    </a:lnTo>
                    <a:lnTo>
                      <a:pt x="79" y="181"/>
                    </a:lnTo>
                    <a:lnTo>
                      <a:pt x="65" y="185"/>
                    </a:lnTo>
                    <a:lnTo>
                      <a:pt x="51" y="189"/>
                    </a:lnTo>
                    <a:lnTo>
                      <a:pt x="38" y="194"/>
                    </a:lnTo>
                    <a:lnTo>
                      <a:pt x="25" y="198"/>
                    </a:lnTo>
                    <a:lnTo>
                      <a:pt x="11" y="203"/>
                    </a:lnTo>
                    <a:lnTo>
                      <a:pt x="0" y="209"/>
                    </a:lnTo>
                    <a:lnTo>
                      <a:pt x="8" y="220"/>
                    </a:lnTo>
                    <a:lnTo>
                      <a:pt x="18" y="231"/>
                    </a:lnTo>
                    <a:lnTo>
                      <a:pt x="31" y="240"/>
                    </a:lnTo>
                    <a:lnTo>
                      <a:pt x="46" y="248"/>
                    </a:lnTo>
                    <a:lnTo>
                      <a:pt x="61" y="255"/>
                    </a:lnTo>
                    <a:lnTo>
                      <a:pt x="78" y="263"/>
                    </a:lnTo>
                    <a:lnTo>
                      <a:pt x="96" y="269"/>
                    </a:lnTo>
                    <a:lnTo>
                      <a:pt x="115" y="276"/>
                    </a:lnTo>
                    <a:lnTo>
                      <a:pt x="133" y="281"/>
                    </a:lnTo>
                    <a:lnTo>
                      <a:pt x="150" y="287"/>
                    </a:lnTo>
                    <a:lnTo>
                      <a:pt x="169" y="293"/>
                    </a:lnTo>
                    <a:lnTo>
                      <a:pt x="185" y="300"/>
                    </a:lnTo>
                    <a:lnTo>
                      <a:pt x="201" y="306"/>
                    </a:lnTo>
                    <a:lnTo>
                      <a:pt x="215" y="312"/>
                    </a:lnTo>
                    <a:lnTo>
                      <a:pt x="226" y="321"/>
                    </a:lnTo>
                    <a:lnTo>
                      <a:pt x="237" y="329"/>
                    </a:lnTo>
                    <a:lnTo>
                      <a:pt x="253" y="346"/>
                    </a:lnTo>
                    <a:lnTo>
                      <a:pt x="273" y="368"/>
                    </a:lnTo>
                    <a:lnTo>
                      <a:pt x="298" y="393"/>
                    </a:lnTo>
                    <a:lnTo>
                      <a:pt x="322" y="423"/>
                    </a:lnTo>
                    <a:lnTo>
                      <a:pt x="347" y="454"/>
                    </a:lnTo>
                    <a:lnTo>
                      <a:pt x="370" y="487"/>
                    </a:lnTo>
                    <a:lnTo>
                      <a:pt x="392" y="521"/>
                    </a:lnTo>
                    <a:lnTo>
                      <a:pt x="410" y="555"/>
                    </a:lnTo>
                    <a:lnTo>
                      <a:pt x="428" y="548"/>
                    </a:lnTo>
                    <a:lnTo>
                      <a:pt x="447" y="539"/>
                    </a:lnTo>
                    <a:lnTo>
                      <a:pt x="469" y="529"/>
                    </a:lnTo>
                    <a:lnTo>
                      <a:pt x="493" y="519"/>
                    </a:lnTo>
                    <a:lnTo>
                      <a:pt x="519" y="507"/>
                    </a:lnTo>
                    <a:lnTo>
                      <a:pt x="545" y="494"/>
                    </a:lnTo>
                    <a:lnTo>
                      <a:pt x="572" y="482"/>
                    </a:lnTo>
                    <a:lnTo>
                      <a:pt x="599" y="469"/>
                    </a:lnTo>
                    <a:lnTo>
                      <a:pt x="627" y="458"/>
                    </a:lnTo>
                    <a:lnTo>
                      <a:pt x="653" y="446"/>
                    </a:lnTo>
                    <a:lnTo>
                      <a:pt x="679" y="434"/>
                    </a:lnTo>
                    <a:lnTo>
                      <a:pt x="702" y="424"/>
                    </a:lnTo>
                    <a:lnTo>
                      <a:pt x="723" y="416"/>
                    </a:lnTo>
                    <a:lnTo>
                      <a:pt x="744" y="408"/>
                    </a:lnTo>
                    <a:lnTo>
                      <a:pt x="760" y="402"/>
                    </a:lnTo>
                    <a:lnTo>
                      <a:pt x="774" y="398"/>
                    </a:lnTo>
                    <a:close/>
                  </a:path>
                </a:pathLst>
              </a:custGeom>
              <a:solidFill>
                <a:srgbClr val="000000"/>
              </a:solidFill>
              <a:ln w="9525">
                <a:solidFill>
                  <a:schemeClr val="bg1"/>
                </a:solidFill>
                <a:round/>
                <a:headEnd/>
                <a:tailEnd/>
              </a:ln>
            </p:spPr>
            <p:txBody>
              <a:bodyPr/>
              <a:lstStyle/>
              <a:p>
                <a:endParaRPr lang="en-US"/>
              </a:p>
            </p:txBody>
          </p:sp>
          <p:sp>
            <p:nvSpPr>
              <p:cNvPr id="1053" name="Freeform 66"/>
              <p:cNvSpPr>
                <a:spLocks/>
              </p:cNvSpPr>
              <p:nvPr/>
            </p:nvSpPr>
            <p:spPr bwMode="auto">
              <a:xfrm>
                <a:off x="2314" y="2040"/>
                <a:ext cx="317" cy="236"/>
              </a:xfrm>
              <a:custGeom>
                <a:avLst/>
                <a:gdLst>
                  <a:gd name="T0" fmla="*/ 634 w 634"/>
                  <a:gd name="T1" fmla="*/ 337 h 472"/>
                  <a:gd name="T2" fmla="*/ 625 w 634"/>
                  <a:gd name="T3" fmla="*/ 326 h 472"/>
                  <a:gd name="T4" fmla="*/ 613 w 634"/>
                  <a:gd name="T5" fmla="*/ 311 h 472"/>
                  <a:gd name="T6" fmla="*/ 597 w 634"/>
                  <a:gd name="T7" fmla="*/ 292 h 472"/>
                  <a:gd name="T8" fmla="*/ 579 w 634"/>
                  <a:gd name="T9" fmla="*/ 270 h 472"/>
                  <a:gd name="T10" fmla="*/ 558 w 634"/>
                  <a:gd name="T11" fmla="*/ 247 h 472"/>
                  <a:gd name="T12" fmla="*/ 535 w 634"/>
                  <a:gd name="T13" fmla="*/ 222 h 472"/>
                  <a:gd name="T14" fmla="*/ 511 w 634"/>
                  <a:gd name="T15" fmla="*/ 196 h 472"/>
                  <a:gd name="T16" fmla="*/ 486 w 634"/>
                  <a:gd name="T17" fmla="*/ 168 h 472"/>
                  <a:gd name="T18" fmla="*/ 459 w 634"/>
                  <a:gd name="T19" fmla="*/ 142 h 472"/>
                  <a:gd name="T20" fmla="*/ 432 w 634"/>
                  <a:gd name="T21" fmla="*/ 115 h 472"/>
                  <a:gd name="T22" fmla="*/ 405 w 634"/>
                  <a:gd name="T23" fmla="*/ 90 h 472"/>
                  <a:gd name="T24" fmla="*/ 379 w 634"/>
                  <a:gd name="T25" fmla="*/ 66 h 472"/>
                  <a:gd name="T26" fmla="*/ 352 w 634"/>
                  <a:gd name="T27" fmla="*/ 45 h 472"/>
                  <a:gd name="T28" fmla="*/ 328 w 634"/>
                  <a:gd name="T29" fmla="*/ 26 h 472"/>
                  <a:gd name="T30" fmla="*/ 304 w 634"/>
                  <a:gd name="T31" fmla="*/ 11 h 472"/>
                  <a:gd name="T32" fmla="*/ 283 w 634"/>
                  <a:gd name="T33" fmla="*/ 0 h 472"/>
                  <a:gd name="T34" fmla="*/ 0 w 634"/>
                  <a:gd name="T35" fmla="*/ 55 h 472"/>
                  <a:gd name="T36" fmla="*/ 12 w 634"/>
                  <a:gd name="T37" fmla="*/ 67 h 472"/>
                  <a:gd name="T38" fmla="*/ 28 w 634"/>
                  <a:gd name="T39" fmla="*/ 83 h 472"/>
                  <a:gd name="T40" fmla="*/ 46 w 634"/>
                  <a:gd name="T41" fmla="*/ 102 h 472"/>
                  <a:gd name="T42" fmla="*/ 67 w 634"/>
                  <a:gd name="T43" fmla="*/ 124 h 472"/>
                  <a:gd name="T44" fmla="*/ 90 w 634"/>
                  <a:gd name="T45" fmla="*/ 151 h 472"/>
                  <a:gd name="T46" fmla="*/ 115 w 634"/>
                  <a:gd name="T47" fmla="*/ 178 h 472"/>
                  <a:gd name="T48" fmla="*/ 140 w 634"/>
                  <a:gd name="T49" fmla="*/ 208 h 472"/>
                  <a:gd name="T50" fmla="*/ 167 w 634"/>
                  <a:gd name="T51" fmla="*/ 239 h 472"/>
                  <a:gd name="T52" fmla="*/ 193 w 634"/>
                  <a:gd name="T53" fmla="*/ 270 h 472"/>
                  <a:gd name="T54" fmla="*/ 220 w 634"/>
                  <a:gd name="T55" fmla="*/ 303 h 472"/>
                  <a:gd name="T56" fmla="*/ 244 w 634"/>
                  <a:gd name="T57" fmla="*/ 335 h 472"/>
                  <a:gd name="T58" fmla="*/ 268 w 634"/>
                  <a:gd name="T59" fmla="*/ 366 h 472"/>
                  <a:gd name="T60" fmla="*/ 289 w 634"/>
                  <a:gd name="T61" fmla="*/ 395 h 472"/>
                  <a:gd name="T62" fmla="*/ 308 w 634"/>
                  <a:gd name="T63" fmla="*/ 424 h 472"/>
                  <a:gd name="T64" fmla="*/ 323 w 634"/>
                  <a:gd name="T65" fmla="*/ 449 h 472"/>
                  <a:gd name="T66" fmla="*/ 336 w 634"/>
                  <a:gd name="T67" fmla="*/ 472 h 472"/>
                  <a:gd name="T68" fmla="*/ 349 w 634"/>
                  <a:gd name="T69" fmla="*/ 466 h 472"/>
                  <a:gd name="T70" fmla="*/ 365 w 634"/>
                  <a:gd name="T71" fmla="*/ 458 h 472"/>
                  <a:gd name="T72" fmla="*/ 383 w 634"/>
                  <a:gd name="T73" fmla="*/ 450 h 472"/>
                  <a:gd name="T74" fmla="*/ 403 w 634"/>
                  <a:gd name="T75" fmla="*/ 441 h 472"/>
                  <a:gd name="T76" fmla="*/ 425 w 634"/>
                  <a:gd name="T77" fmla="*/ 430 h 472"/>
                  <a:gd name="T78" fmla="*/ 448 w 634"/>
                  <a:gd name="T79" fmla="*/ 420 h 472"/>
                  <a:gd name="T80" fmla="*/ 471 w 634"/>
                  <a:gd name="T81" fmla="*/ 410 h 472"/>
                  <a:gd name="T82" fmla="*/ 494 w 634"/>
                  <a:gd name="T83" fmla="*/ 399 h 472"/>
                  <a:gd name="T84" fmla="*/ 517 w 634"/>
                  <a:gd name="T85" fmla="*/ 389 h 472"/>
                  <a:gd name="T86" fmla="*/ 540 w 634"/>
                  <a:gd name="T87" fmla="*/ 379 h 472"/>
                  <a:gd name="T88" fmla="*/ 560 w 634"/>
                  <a:gd name="T89" fmla="*/ 369 h 472"/>
                  <a:gd name="T90" fmla="*/ 580 w 634"/>
                  <a:gd name="T91" fmla="*/ 361 h 472"/>
                  <a:gd name="T92" fmla="*/ 597 w 634"/>
                  <a:gd name="T93" fmla="*/ 353 h 472"/>
                  <a:gd name="T94" fmla="*/ 613 w 634"/>
                  <a:gd name="T95" fmla="*/ 346 h 472"/>
                  <a:gd name="T96" fmla="*/ 625 w 634"/>
                  <a:gd name="T97" fmla="*/ 341 h 472"/>
                  <a:gd name="T98" fmla="*/ 634 w 634"/>
                  <a:gd name="T99" fmla="*/ 337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4"/>
                  <a:gd name="T151" fmla="*/ 0 h 472"/>
                  <a:gd name="T152" fmla="*/ 634 w 634"/>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4" h="472">
                    <a:moveTo>
                      <a:pt x="634" y="337"/>
                    </a:moveTo>
                    <a:lnTo>
                      <a:pt x="625" y="326"/>
                    </a:lnTo>
                    <a:lnTo>
                      <a:pt x="613" y="311"/>
                    </a:lnTo>
                    <a:lnTo>
                      <a:pt x="597" y="292"/>
                    </a:lnTo>
                    <a:lnTo>
                      <a:pt x="579" y="270"/>
                    </a:lnTo>
                    <a:lnTo>
                      <a:pt x="558" y="247"/>
                    </a:lnTo>
                    <a:lnTo>
                      <a:pt x="535" y="222"/>
                    </a:lnTo>
                    <a:lnTo>
                      <a:pt x="511" y="196"/>
                    </a:lnTo>
                    <a:lnTo>
                      <a:pt x="486" y="168"/>
                    </a:lnTo>
                    <a:lnTo>
                      <a:pt x="459" y="142"/>
                    </a:lnTo>
                    <a:lnTo>
                      <a:pt x="432" y="115"/>
                    </a:lnTo>
                    <a:lnTo>
                      <a:pt x="405" y="90"/>
                    </a:lnTo>
                    <a:lnTo>
                      <a:pt x="379" y="66"/>
                    </a:lnTo>
                    <a:lnTo>
                      <a:pt x="352" y="45"/>
                    </a:lnTo>
                    <a:lnTo>
                      <a:pt x="328" y="26"/>
                    </a:lnTo>
                    <a:lnTo>
                      <a:pt x="304" y="11"/>
                    </a:lnTo>
                    <a:lnTo>
                      <a:pt x="283" y="0"/>
                    </a:lnTo>
                    <a:lnTo>
                      <a:pt x="0" y="55"/>
                    </a:lnTo>
                    <a:lnTo>
                      <a:pt x="12" y="67"/>
                    </a:lnTo>
                    <a:lnTo>
                      <a:pt x="28" y="83"/>
                    </a:lnTo>
                    <a:lnTo>
                      <a:pt x="46" y="102"/>
                    </a:lnTo>
                    <a:lnTo>
                      <a:pt x="67" y="124"/>
                    </a:lnTo>
                    <a:lnTo>
                      <a:pt x="90" y="151"/>
                    </a:lnTo>
                    <a:lnTo>
                      <a:pt x="115" y="178"/>
                    </a:lnTo>
                    <a:lnTo>
                      <a:pt x="140" y="208"/>
                    </a:lnTo>
                    <a:lnTo>
                      <a:pt x="167" y="239"/>
                    </a:lnTo>
                    <a:lnTo>
                      <a:pt x="193" y="270"/>
                    </a:lnTo>
                    <a:lnTo>
                      <a:pt x="220" y="303"/>
                    </a:lnTo>
                    <a:lnTo>
                      <a:pt x="244" y="335"/>
                    </a:lnTo>
                    <a:lnTo>
                      <a:pt x="268" y="366"/>
                    </a:lnTo>
                    <a:lnTo>
                      <a:pt x="289" y="395"/>
                    </a:lnTo>
                    <a:lnTo>
                      <a:pt x="308" y="424"/>
                    </a:lnTo>
                    <a:lnTo>
                      <a:pt x="323" y="449"/>
                    </a:lnTo>
                    <a:lnTo>
                      <a:pt x="336" y="472"/>
                    </a:lnTo>
                    <a:lnTo>
                      <a:pt x="349" y="466"/>
                    </a:lnTo>
                    <a:lnTo>
                      <a:pt x="365" y="458"/>
                    </a:lnTo>
                    <a:lnTo>
                      <a:pt x="383" y="450"/>
                    </a:lnTo>
                    <a:lnTo>
                      <a:pt x="403" y="441"/>
                    </a:lnTo>
                    <a:lnTo>
                      <a:pt x="425" y="430"/>
                    </a:lnTo>
                    <a:lnTo>
                      <a:pt x="448" y="420"/>
                    </a:lnTo>
                    <a:lnTo>
                      <a:pt x="471" y="410"/>
                    </a:lnTo>
                    <a:lnTo>
                      <a:pt x="494" y="399"/>
                    </a:lnTo>
                    <a:lnTo>
                      <a:pt x="517" y="389"/>
                    </a:lnTo>
                    <a:lnTo>
                      <a:pt x="540" y="379"/>
                    </a:lnTo>
                    <a:lnTo>
                      <a:pt x="560" y="369"/>
                    </a:lnTo>
                    <a:lnTo>
                      <a:pt x="580" y="361"/>
                    </a:lnTo>
                    <a:lnTo>
                      <a:pt x="597" y="353"/>
                    </a:lnTo>
                    <a:lnTo>
                      <a:pt x="613" y="346"/>
                    </a:lnTo>
                    <a:lnTo>
                      <a:pt x="625" y="341"/>
                    </a:lnTo>
                    <a:lnTo>
                      <a:pt x="634" y="337"/>
                    </a:lnTo>
                    <a:close/>
                  </a:path>
                </a:pathLst>
              </a:custGeom>
              <a:solidFill>
                <a:srgbClr val="FFFFFF"/>
              </a:solidFill>
              <a:ln w="9525">
                <a:solidFill>
                  <a:schemeClr val="bg1"/>
                </a:solidFill>
                <a:round/>
                <a:headEnd/>
                <a:tailEnd/>
              </a:ln>
            </p:spPr>
            <p:txBody>
              <a:bodyPr/>
              <a:lstStyle/>
              <a:p>
                <a:endParaRPr lang="en-US"/>
              </a:p>
            </p:txBody>
          </p:sp>
          <p:sp>
            <p:nvSpPr>
              <p:cNvPr id="1054" name="Freeform 67"/>
              <p:cNvSpPr>
                <a:spLocks/>
              </p:cNvSpPr>
              <p:nvPr/>
            </p:nvSpPr>
            <p:spPr bwMode="auto">
              <a:xfrm>
                <a:off x="2303" y="2118"/>
                <a:ext cx="70" cy="36"/>
              </a:xfrm>
              <a:custGeom>
                <a:avLst/>
                <a:gdLst>
                  <a:gd name="T0" fmla="*/ 142 w 142"/>
                  <a:gd name="T1" fmla="*/ 72 h 72"/>
                  <a:gd name="T2" fmla="*/ 68 w 142"/>
                  <a:gd name="T3" fmla="*/ 0 h 72"/>
                  <a:gd name="T4" fmla="*/ 60 w 142"/>
                  <a:gd name="T5" fmla="*/ 3 h 72"/>
                  <a:gd name="T6" fmla="*/ 51 w 142"/>
                  <a:gd name="T7" fmla="*/ 5 h 72"/>
                  <a:gd name="T8" fmla="*/ 40 w 142"/>
                  <a:gd name="T9" fmla="*/ 7 h 72"/>
                  <a:gd name="T10" fmla="*/ 30 w 142"/>
                  <a:gd name="T11" fmla="*/ 11 h 72"/>
                  <a:gd name="T12" fmla="*/ 21 w 142"/>
                  <a:gd name="T13" fmla="*/ 14 h 72"/>
                  <a:gd name="T14" fmla="*/ 12 w 142"/>
                  <a:gd name="T15" fmla="*/ 18 h 72"/>
                  <a:gd name="T16" fmla="*/ 5 w 142"/>
                  <a:gd name="T17" fmla="*/ 20 h 72"/>
                  <a:gd name="T18" fmla="*/ 0 w 142"/>
                  <a:gd name="T19" fmla="*/ 21 h 72"/>
                  <a:gd name="T20" fmla="*/ 10 w 142"/>
                  <a:gd name="T21" fmla="*/ 26 h 72"/>
                  <a:gd name="T22" fmla="*/ 27 w 142"/>
                  <a:gd name="T23" fmla="*/ 32 h 72"/>
                  <a:gd name="T24" fmla="*/ 48 w 142"/>
                  <a:gd name="T25" fmla="*/ 40 h 72"/>
                  <a:gd name="T26" fmla="*/ 71 w 142"/>
                  <a:gd name="T27" fmla="*/ 47 h 72"/>
                  <a:gd name="T28" fmla="*/ 93 w 142"/>
                  <a:gd name="T29" fmla="*/ 53 h 72"/>
                  <a:gd name="T30" fmla="*/ 115 w 142"/>
                  <a:gd name="T31" fmla="*/ 61 h 72"/>
                  <a:gd name="T32" fmla="*/ 131 w 142"/>
                  <a:gd name="T33" fmla="*/ 67 h 72"/>
                  <a:gd name="T34" fmla="*/ 142 w 142"/>
                  <a:gd name="T35" fmla="*/ 72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72"/>
                  <a:gd name="T56" fmla="*/ 142 w 142"/>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72">
                    <a:moveTo>
                      <a:pt x="142" y="72"/>
                    </a:moveTo>
                    <a:lnTo>
                      <a:pt x="68" y="0"/>
                    </a:lnTo>
                    <a:lnTo>
                      <a:pt x="60" y="3"/>
                    </a:lnTo>
                    <a:lnTo>
                      <a:pt x="51" y="5"/>
                    </a:lnTo>
                    <a:lnTo>
                      <a:pt x="40" y="7"/>
                    </a:lnTo>
                    <a:lnTo>
                      <a:pt x="30" y="11"/>
                    </a:lnTo>
                    <a:lnTo>
                      <a:pt x="21" y="14"/>
                    </a:lnTo>
                    <a:lnTo>
                      <a:pt x="12" y="18"/>
                    </a:lnTo>
                    <a:lnTo>
                      <a:pt x="5" y="20"/>
                    </a:lnTo>
                    <a:lnTo>
                      <a:pt x="0" y="21"/>
                    </a:lnTo>
                    <a:lnTo>
                      <a:pt x="10" y="26"/>
                    </a:lnTo>
                    <a:lnTo>
                      <a:pt x="27" y="32"/>
                    </a:lnTo>
                    <a:lnTo>
                      <a:pt x="48" y="40"/>
                    </a:lnTo>
                    <a:lnTo>
                      <a:pt x="71" y="47"/>
                    </a:lnTo>
                    <a:lnTo>
                      <a:pt x="93" y="53"/>
                    </a:lnTo>
                    <a:lnTo>
                      <a:pt x="115" y="61"/>
                    </a:lnTo>
                    <a:lnTo>
                      <a:pt x="131" y="67"/>
                    </a:lnTo>
                    <a:lnTo>
                      <a:pt x="142" y="72"/>
                    </a:lnTo>
                    <a:close/>
                  </a:path>
                </a:pathLst>
              </a:custGeom>
              <a:solidFill>
                <a:srgbClr val="FFFFFF"/>
              </a:solidFill>
              <a:ln w="9525">
                <a:solidFill>
                  <a:schemeClr val="bg1"/>
                </a:solidFill>
                <a:round/>
                <a:headEnd/>
                <a:tailEnd/>
              </a:ln>
            </p:spPr>
            <p:txBody>
              <a:bodyPr/>
              <a:lstStyle/>
              <a:p>
                <a:endParaRPr lang="en-US"/>
              </a:p>
            </p:txBody>
          </p:sp>
          <p:grpSp>
            <p:nvGrpSpPr>
              <p:cNvPr id="11" name="Group 68"/>
              <p:cNvGrpSpPr>
                <a:grpSpLocks/>
              </p:cNvGrpSpPr>
              <p:nvPr/>
            </p:nvGrpSpPr>
            <p:grpSpPr bwMode="auto">
              <a:xfrm>
                <a:off x="2391" y="2072"/>
                <a:ext cx="418" cy="249"/>
                <a:chOff x="2391" y="2072"/>
                <a:chExt cx="418" cy="249"/>
              </a:xfrm>
            </p:grpSpPr>
            <p:sp>
              <p:nvSpPr>
                <p:cNvPr id="1072" name="Freeform 69"/>
                <p:cNvSpPr>
                  <a:spLocks/>
                </p:cNvSpPr>
                <p:nvPr/>
              </p:nvSpPr>
              <p:spPr bwMode="auto">
                <a:xfrm>
                  <a:off x="2391" y="2072"/>
                  <a:ext cx="418" cy="249"/>
                </a:xfrm>
                <a:custGeom>
                  <a:avLst/>
                  <a:gdLst>
                    <a:gd name="T0" fmla="*/ 16 w 837"/>
                    <a:gd name="T1" fmla="*/ 392 h 500"/>
                    <a:gd name="T2" fmla="*/ 57 w 837"/>
                    <a:gd name="T3" fmla="*/ 340 h 500"/>
                    <a:gd name="T4" fmla="*/ 106 w 837"/>
                    <a:gd name="T5" fmla="*/ 281 h 500"/>
                    <a:gd name="T6" fmla="*/ 160 w 837"/>
                    <a:gd name="T7" fmla="*/ 220 h 500"/>
                    <a:gd name="T8" fmla="*/ 219 w 837"/>
                    <a:gd name="T9" fmla="*/ 159 h 500"/>
                    <a:gd name="T10" fmla="*/ 279 w 837"/>
                    <a:gd name="T11" fmla="*/ 103 h 500"/>
                    <a:gd name="T12" fmla="*/ 337 w 837"/>
                    <a:gd name="T13" fmla="*/ 53 h 500"/>
                    <a:gd name="T14" fmla="*/ 392 w 837"/>
                    <a:gd name="T15" fmla="*/ 14 h 500"/>
                    <a:gd name="T16" fmla="*/ 435 w 837"/>
                    <a:gd name="T17" fmla="*/ 3 h 500"/>
                    <a:gd name="T18" fmla="*/ 481 w 837"/>
                    <a:gd name="T19" fmla="*/ 11 h 500"/>
                    <a:gd name="T20" fmla="*/ 537 w 837"/>
                    <a:gd name="T21" fmla="*/ 22 h 500"/>
                    <a:gd name="T22" fmla="*/ 597 w 837"/>
                    <a:gd name="T23" fmla="*/ 35 h 500"/>
                    <a:gd name="T24" fmla="*/ 658 w 837"/>
                    <a:gd name="T25" fmla="*/ 49 h 500"/>
                    <a:gd name="T26" fmla="*/ 718 w 837"/>
                    <a:gd name="T27" fmla="*/ 61 h 500"/>
                    <a:gd name="T28" fmla="*/ 770 w 837"/>
                    <a:gd name="T29" fmla="*/ 73 h 500"/>
                    <a:gd name="T30" fmla="*/ 812 w 837"/>
                    <a:gd name="T31" fmla="*/ 81 h 500"/>
                    <a:gd name="T32" fmla="*/ 719 w 837"/>
                    <a:gd name="T33" fmla="*/ 191 h 500"/>
                    <a:gd name="T34" fmla="*/ 749 w 837"/>
                    <a:gd name="T35" fmla="*/ 199 h 500"/>
                    <a:gd name="T36" fmla="*/ 780 w 837"/>
                    <a:gd name="T37" fmla="*/ 209 h 500"/>
                    <a:gd name="T38" fmla="*/ 810 w 837"/>
                    <a:gd name="T39" fmla="*/ 219 h 500"/>
                    <a:gd name="T40" fmla="*/ 837 w 837"/>
                    <a:gd name="T41" fmla="*/ 230 h 500"/>
                    <a:gd name="T42" fmla="*/ 816 w 837"/>
                    <a:gd name="T43" fmla="*/ 255 h 500"/>
                    <a:gd name="T44" fmla="*/ 787 w 837"/>
                    <a:gd name="T45" fmla="*/ 274 h 500"/>
                    <a:gd name="T46" fmla="*/ 751 w 837"/>
                    <a:gd name="T47" fmla="*/ 290 h 500"/>
                    <a:gd name="T48" fmla="*/ 711 w 837"/>
                    <a:gd name="T49" fmla="*/ 304 h 500"/>
                    <a:gd name="T50" fmla="*/ 671 w 837"/>
                    <a:gd name="T51" fmla="*/ 317 h 500"/>
                    <a:gd name="T52" fmla="*/ 633 w 837"/>
                    <a:gd name="T53" fmla="*/ 331 h 500"/>
                    <a:gd name="T54" fmla="*/ 601 w 837"/>
                    <a:gd name="T55" fmla="*/ 346 h 500"/>
                    <a:gd name="T56" fmla="*/ 577 w 837"/>
                    <a:gd name="T57" fmla="*/ 363 h 500"/>
                    <a:gd name="T58" fmla="*/ 556 w 837"/>
                    <a:gd name="T59" fmla="*/ 380 h 500"/>
                    <a:gd name="T60" fmla="*/ 527 w 837"/>
                    <a:gd name="T61" fmla="*/ 401 h 500"/>
                    <a:gd name="T62" fmla="*/ 494 w 837"/>
                    <a:gd name="T63" fmla="*/ 424 h 500"/>
                    <a:gd name="T64" fmla="*/ 459 w 837"/>
                    <a:gd name="T65" fmla="*/ 446 h 500"/>
                    <a:gd name="T66" fmla="*/ 426 w 837"/>
                    <a:gd name="T67" fmla="*/ 466 h 500"/>
                    <a:gd name="T68" fmla="*/ 397 w 837"/>
                    <a:gd name="T69" fmla="*/ 484 h 500"/>
                    <a:gd name="T70" fmla="*/ 377 w 837"/>
                    <a:gd name="T71" fmla="*/ 495 h 500"/>
                    <a:gd name="T72" fmla="*/ 367 w 837"/>
                    <a:gd name="T73" fmla="*/ 500 h 500"/>
                    <a:gd name="T74" fmla="*/ 344 w 837"/>
                    <a:gd name="T75" fmla="*/ 495 h 500"/>
                    <a:gd name="T76" fmla="*/ 305 w 837"/>
                    <a:gd name="T77" fmla="*/ 486 h 500"/>
                    <a:gd name="T78" fmla="*/ 255 w 837"/>
                    <a:gd name="T79" fmla="*/ 475 h 500"/>
                    <a:gd name="T80" fmla="*/ 197 w 837"/>
                    <a:gd name="T81" fmla="*/ 462 h 500"/>
                    <a:gd name="T82" fmla="*/ 138 w 837"/>
                    <a:gd name="T83" fmla="*/ 448 h 500"/>
                    <a:gd name="T84" fmla="*/ 82 w 837"/>
                    <a:gd name="T85" fmla="*/ 434 h 500"/>
                    <a:gd name="T86" fmla="*/ 35 w 837"/>
                    <a:gd name="T87" fmla="*/ 423 h 500"/>
                    <a:gd name="T88" fmla="*/ 0 w 837"/>
                    <a:gd name="T89" fmla="*/ 414 h 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7"/>
                    <a:gd name="T136" fmla="*/ 0 h 500"/>
                    <a:gd name="T137" fmla="*/ 837 w 837"/>
                    <a:gd name="T138" fmla="*/ 500 h 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7" h="500">
                      <a:moveTo>
                        <a:pt x="0" y="414"/>
                      </a:moveTo>
                      <a:lnTo>
                        <a:pt x="16" y="392"/>
                      </a:lnTo>
                      <a:lnTo>
                        <a:pt x="35" y="366"/>
                      </a:lnTo>
                      <a:lnTo>
                        <a:pt x="57" y="340"/>
                      </a:lnTo>
                      <a:lnTo>
                        <a:pt x="81" y="311"/>
                      </a:lnTo>
                      <a:lnTo>
                        <a:pt x="106" y="281"/>
                      </a:lnTo>
                      <a:lnTo>
                        <a:pt x="133" y="251"/>
                      </a:lnTo>
                      <a:lnTo>
                        <a:pt x="160" y="220"/>
                      </a:lnTo>
                      <a:lnTo>
                        <a:pt x="190" y="189"/>
                      </a:lnTo>
                      <a:lnTo>
                        <a:pt x="219" y="159"/>
                      </a:lnTo>
                      <a:lnTo>
                        <a:pt x="249" y="130"/>
                      </a:lnTo>
                      <a:lnTo>
                        <a:pt x="279" y="103"/>
                      </a:lnTo>
                      <a:lnTo>
                        <a:pt x="309" y="76"/>
                      </a:lnTo>
                      <a:lnTo>
                        <a:pt x="337" y="53"/>
                      </a:lnTo>
                      <a:lnTo>
                        <a:pt x="365" y="32"/>
                      </a:lnTo>
                      <a:lnTo>
                        <a:pt x="392" y="14"/>
                      </a:lnTo>
                      <a:lnTo>
                        <a:pt x="417" y="0"/>
                      </a:lnTo>
                      <a:lnTo>
                        <a:pt x="435" y="3"/>
                      </a:lnTo>
                      <a:lnTo>
                        <a:pt x="457" y="7"/>
                      </a:lnTo>
                      <a:lnTo>
                        <a:pt x="481" y="11"/>
                      </a:lnTo>
                      <a:lnTo>
                        <a:pt x="508" y="16"/>
                      </a:lnTo>
                      <a:lnTo>
                        <a:pt x="537" y="22"/>
                      </a:lnTo>
                      <a:lnTo>
                        <a:pt x="566" y="28"/>
                      </a:lnTo>
                      <a:lnTo>
                        <a:pt x="597" y="35"/>
                      </a:lnTo>
                      <a:lnTo>
                        <a:pt x="629" y="42"/>
                      </a:lnTo>
                      <a:lnTo>
                        <a:pt x="658" y="49"/>
                      </a:lnTo>
                      <a:lnTo>
                        <a:pt x="690" y="54"/>
                      </a:lnTo>
                      <a:lnTo>
                        <a:pt x="718" y="61"/>
                      </a:lnTo>
                      <a:lnTo>
                        <a:pt x="745" y="67"/>
                      </a:lnTo>
                      <a:lnTo>
                        <a:pt x="770" y="73"/>
                      </a:lnTo>
                      <a:lnTo>
                        <a:pt x="792" y="77"/>
                      </a:lnTo>
                      <a:lnTo>
                        <a:pt x="812" y="81"/>
                      </a:lnTo>
                      <a:lnTo>
                        <a:pt x="826" y="84"/>
                      </a:lnTo>
                      <a:lnTo>
                        <a:pt x="719" y="191"/>
                      </a:lnTo>
                      <a:lnTo>
                        <a:pt x="734" y="196"/>
                      </a:lnTo>
                      <a:lnTo>
                        <a:pt x="749" y="199"/>
                      </a:lnTo>
                      <a:lnTo>
                        <a:pt x="766" y="204"/>
                      </a:lnTo>
                      <a:lnTo>
                        <a:pt x="780" y="209"/>
                      </a:lnTo>
                      <a:lnTo>
                        <a:pt x="795" y="213"/>
                      </a:lnTo>
                      <a:lnTo>
                        <a:pt x="810" y="219"/>
                      </a:lnTo>
                      <a:lnTo>
                        <a:pt x="824" y="225"/>
                      </a:lnTo>
                      <a:lnTo>
                        <a:pt x="837" y="230"/>
                      </a:lnTo>
                      <a:lnTo>
                        <a:pt x="828" y="243"/>
                      </a:lnTo>
                      <a:lnTo>
                        <a:pt x="816" y="255"/>
                      </a:lnTo>
                      <a:lnTo>
                        <a:pt x="802" y="264"/>
                      </a:lnTo>
                      <a:lnTo>
                        <a:pt x="787" y="274"/>
                      </a:lnTo>
                      <a:lnTo>
                        <a:pt x="769" y="282"/>
                      </a:lnTo>
                      <a:lnTo>
                        <a:pt x="751" y="290"/>
                      </a:lnTo>
                      <a:lnTo>
                        <a:pt x="731" y="297"/>
                      </a:lnTo>
                      <a:lnTo>
                        <a:pt x="711" y="304"/>
                      </a:lnTo>
                      <a:lnTo>
                        <a:pt x="691" y="311"/>
                      </a:lnTo>
                      <a:lnTo>
                        <a:pt x="671" y="317"/>
                      </a:lnTo>
                      <a:lnTo>
                        <a:pt x="652" y="324"/>
                      </a:lnTo>
                      <a:lnTo>
                        <a:pt x="633" y="331"/>
                      </a:lnTo>
                      <a:lnTo>
                        <a:pt x="616" y="338"/>
                      </a:lnTo>
                      <a:lnTo>
                        <a:pt x="601" y="346"/>
                      </a:lnTo>
                      <a:lnTo>
                        <a:pt x="587" y="354"/>
                      </a:lnTo>
                      <a:lnTo>
                        <a:pt x="577" y="363"/>
                      </a:lnTo>
                      <a:lnTo>
                        <a:pt x="568" y="371"/>
                      </a:lnTo>
                      <a:lnTo>
                        <a:pt x="556" y="380"/>
                      </a:lnTo>
                      <a:lnTo>
                        <a:pt x="542" y="391"/>
                      </a:lnTo>
                      <a:lnTo>
                        <a:pt x="527" y="401"/>
                      </a:lnTo>
                      <a:lnTo>
                        <a:pt x="511" y="412"/>
                      </a:lnTo>
                      <a:lnTo>
                        <a:pt x="494" y="424"/>
                      </a:lnTo>
                      <a:lnTo>
                        <a:pt x="477" y="435"/>
                      </a:lnTo>
                      <a:lnTo>
                        <a:pt x="459" y="446"/>
                      </a:lnTo>
                      <a:lnTo>
                        <a:pt x="442" y="456"/>
                      </a:lnTo>
                      <a:lnTo>
                        <a:pt x="426" y="466"/>
                      </a:lnTo>
                      <a:lnTo>
                        <a:pt x="411" y="476"/>
                      </a:lnTo>
                      <a:lnTo>
                        <a:pt x="397" y="484"/>
                      </a:lnTo>
                      <a:lnTo>
                        <a:pt x="386" y="490"/>
                      </a:lnTo>
                      <a:lnTo>
                        <a:pt x="377" y="495"/>
                      </a:lnTo>
                      <a:lnTo>
                        <a:pt x="371" y="499"/>
                      </a:lnTo>
                      <a:lnTo>
                        <a:pt x="367" y="500"/>
                      </a:lnTo>
                      <a:lnTo>
                        <a:pt x="358" y="498"/>
                      </a:lnTo>
                      <a:lnTo>
                        <a:pt x="344" y="495"/>
                      </a:lnTo>
                      <a:lnTo>
                        <a:pt x="327" y="491"/>
                      </a:lnTo>
                      <a:lnTo>
                        <a:pt x="305" y="486"/>
                      </a:lnTo>
                      <a:lnTo>
                        <a:pt x="281" y="481"/>
                      </a:lnTo>
                      <a:lnTo>
                        <a:pt x="255" y="475"/>
                      </a:lnTo>
                      <a:lnTo>
                        <a:pt x="227" y="469"/>
                      </a:lnTo>
                      <a:lnTo>
                        <a:pt x="197" y="462"/>
                      </a:lnTo>
                      <a:lnTo>
                        <a:pt x="167" y="455"/>
                      </a:lnTo>
                      <a:lnTo>
                        <a:pt x="138" y="448"/>
                      </a:lnTo>
                      <a:lnTo>
                        <a:pt x="110" y="441"/>
                      </a:lnTo>
                      <a:lnTo>
                        <a:pt x="82" y="434"/>
                      </a:lnTo>
                      <a:lnTo>
                        <a:pt x="57" y="428"/>
                      </a:lnTo>
                      <a:lnTo>
                        <a:pt x="35" y="423"/>
                      </a:lnTo>
                      <a:lnTo>
                        <a:pt x="15" y="418"/>
                      </a:lnTo>
                      <a:lnTo>
                        <a:pt x="0" y="414"/>
                      </a:lnTo>
                      <a:close/>
                    </a:path>
                  </a:pathLst>
                </a:custGeom>
                <a:solidFill>
                  <a:srgbClr val="000000"/>
                </a:solidFill>
                <a:ln w="9525">
                  <a:solidFill>
                    <a:schemeClr val="bg1"/>
                  </a:solidFill>
                  <a:round/>
                  <a:headEnd/>
                  <a:tailEnd/>
                </a:ln>
              </p:spPr>
              <p:txBody>
                <a:bodyPr/>
                <a:lstStyle/>
                <a:p>
                  <a:endParaRPr lang="en-US"/>
                </a:p>
              </p:txBody>
            </p:sp>
            <p:sp>
              <p:nvSpPr>
                <p:cNvPr id="1073" name="Freeform 70"/>
                <p:cNvSpPr>
                  <a:spLocks/>
                </p:cNvSpPr>
                <p:nvPr/>
              </p:nvSpPr>
              <p:spPr bwMode="auto">
                <a:xfrm>
                  <a:off x="2416" y="2093"/>
                  <a:ext cx="349" cy="216"/>
                </a:xfrm>
                <a:custGeom>
                  <a:avLst/>
                  <a:gdLst>
                    <a:gd name="T0" fmla="*/ 0 w 696"/>
                    <a:gd name="T1" fmla="*/ 353 h 433"/>
                    <a:gd name="T2" fmla="*/ 9 w 696"/>
                    <a:gd name="T3" fmla="*/ 341 h 433"/>
                    <a:gd name="T4" fmla="*/ 23 w 696"/>
                    <a:gd name="T5" fmla="*/ 324 h 433"/>
                    <a:gd name="T6" fmla="*/ 40 w 696"/>
                    <a:gd name="T7" fmla="*/ 306 h 433"/>
                    <a:gd name="T8" fmla="*/ 60 w 696"/>
                    <a:gd name="T9" fmla="*/ 283 h 433"/>
                    <a:gd name="T10" fmla="*/ 83 w 696"/>
                    <a:gd name="T11" fmla="*/ 259 h 433"/>
                    <a:gd name="T12" fmla="*/ 107 w 696"/>
                    <a:gd name="T13" fmla="*/ 232 h 433"/>
                    <a:gd name="T14" fmla="*/ 133 w 696"/>
                    <a:gd name="T15" fmla="*/ 205 h 433"/>
                    <a:gd name="T16" fmla="*/ 162 w 696"/>
                    <a:gd name="T17" fmla="*/ 176 h 433"/>
                    <a:gd name="T18" fmla="*/ 191 w 696"/>
                    <a:gd name="T19" fmla="*/ 148 h 433"/>
                    <a:gd name="T20" fmla="*/ 220 w 696"/>
                    <a:gd name="T21" fmla="*/ 121 h 433"/>
                    <a:gd name="T22" fmla="*/ 250 w 696"/>
                    <a:gd name="T23" fmla="*/ 94 h 433"/>
                    <a:gd name="T24" fmla="*/ 278 w 696"/>
                    <a:gd name="T25" fmla="*/ 70 h 433"/>
                    <a:gd name="T26" fmla="*/ 306 w 696"/>
                    <a:gd name="T27" fmla="*/ 47 h 433"/>
                    <a:gd name="T28" fmla="*/ 334 w 696"/>
                    <a:gd name="T29" fmla="*/ 29 h 433"/>
                    <a:gd name="T30" fmla="*/ 359 w 696"/>
                    <a:gd name="T31" fmla="*/ 12 h 433"/>
                    <a:gd name="T32" fmla="*/ 382 w 696"/>
                    <a:gd name="T33" fmla="*/ 0 h 433"/>
                    <a:gd name="T34" fmla="*/ 696 w 696"/>
                    <a:gd name="T35" fmla="*/ 61 h 433"/>
                    <a:gd name="T36" fmla="*/ 682 w 696"/>
                    <a:gd name="T37" fmla="*/ 72 h 433"/>
                    <a:gd name="T38" fmla="*/ 665 w 696"/>
                    <a:gd name="T39" fmla="*/ 87 h 433"/>
                    <a:gd name="T40" fmla="*/ 644 w 696"/>
                    <a:gd name="T41" fmla="*/ 105 h 433"/>
                    <a:gd name="T42" fmla="*/ 621 w 696"/>
                    <a:gd name="T43" fmla="*/ 124 h 433"/>
                    <a:gd name="T44" fmla="*/ 595 w 696"/>
                    <a:gd name="T45" fmla="*/ 145 h 433"/>
                    <a:gd name="T46" fmla="*/ 566 w 696"/>
                    <a:gd name="T47" fmla="*/ 169 h 433"/>
                    <a:gd name="T48" fmla="*/ 537 w 696"/>
                    <a:gd name="T49" fmla="*/ 193 h 433"/>
                    <a:gd name="T50" fmla="*/ 507 w 696"/>
                    <a:gd name="T51" fmla="*/ 220 h 433"/>
                    <a:gd name="T52" fmla="*/ 477 w 696"/>
                    <a:gd name="T53" fmla="*/ 246 h 433"/>
                    <a:gd name="T54" fmla="*/ 449 w 696"/>
                    <a:gd name="T55" fmla="*/ 274 h 433"/>
                    <a:gd name="T56" fmla="*/ 420 w 696"/>
                    <a:gd name="T57" fmla="*/ 301 h 433"/>
                    <a:gd name="T58" fmla="*/ 393 w 696"/>
                    <a:gd name="T59" fmla="*/ 329 h 433"/>
                    <a:gd name="T60" fmla="*/ 369 w 696"/>
                    <a:gd name="T61" fmla="*/ 357 h 433"/>
                    <a:gd name="T62" fmla="*/ 349 w 696"/>
                    <a:gd name="T63" fmla="*/ 383 h 433"/>
                    <a:gd name="T64" fmla="*/ 330 w 696"/>
                    <a:gd name="T65" fmla="*/ 409 h 433"/>
                    <a:gd name="T66" fmla="*/ 316 w 696"/>
                    <a:gd name="T67" fmla="*/ 433 h 433"/>
                    <a:gd name="T68" fmla="*/ 303 w 696"/>
                    <a:gd name="T69" fmla="*/ 427 h 433"/>
                    <a:gd name="T70" fmla="*/ 285 w 696"/>
                    <a:gd name="T71" fmla="*/ 420 h 433"/>
                    <a:gd name="T72" fmla="*/ 266 w 696"/>
                    <a:gd name="T73" fmla="*/ 414 h 433"/>
                    <a:gd name="T74" fmla="*/ 245 w 696"/>
                    <a:gd name="T75" fmla="*/ 409 h 433"/>
                    <a:gd name="T76" fmla="*/ 222 w 696"/>
                    <a:gd name="T77" fmla="*/ 403 h 433"/>
                    <a:gd name="T78" fmla="*/ 198 w 696"/>
                    <a:gd name="T79" fmla="*/ 397 h 433"/>
                    <a:gd name="T80" fmla="*/ 174 w 696"/>
                    <a:gd name="T81" fmla="*/ 391 h 433"/>
                    <a:gd name="T82" fmla="*/ 148 w 696"/>
                    <a:gd name="T83" fmla="*/ 387 h 433"/>
                    <a:gd name="T84" fmla="*/ 124 w 696"/>
                    <a:gd name="T85" fmla="*/ 382 h 433"/>
                    <a:gd name="T86" fmla="*/ 101 w 696"/>
                    <a:gd name="T87" fmla="*/ 376 h 433"/>
                    <a:gd name="T88" fmla="*/ 78 w 696"/>
                    <a:gd name="T89" fmla="*/ 372 h 433"/>
                    <a:gd name="T90" fmla="*/ 57 w 696"/>
                    <a:gd name="T91" fmla="*/ 368 h 433"/>
                    <a:gd name="T92" fmla="*/ 39 w 696"/>
                    <a:gd name="T93" fmla="*/ 364 h 433"/>
                    <a:gd name="T94" fmla="*/ 23 w 696"/>
                    <a:gd name="T95" fmla="*/ 360 h 433"/>
                    <a:gd name="T96" fmla="*/ 9 w 696"/>
                    <a:gd name="T97" fmla="*/ 357 h 433"/>
                    <a:gd name="T98" fmla="*/ 0 w 696"/>
                    <a:gd name="T99" fmla="*/ 353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433"/>
                    <a:gd name="T152" fmla="*/ 696 w 696"/>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433">
                      <a:moveTo>
                        <a:pt x="0" y="353"/>
                      </a:moveTo>
                      <a:lnTo>
                        <a:pt x="9" y="341"/>
                      </a:lnTo>
                      <a:lnTo>
                        <a:pt x="23" y="324"/>
                      </a:lnTo>
                      <a:lnTo>
                        <a:pt x="40" y="306"/>
                      </a:lnTo>
                      <a:lnTo>
                        <a:pt x="60" y="283"/>
                      </a:lnTo>
                      <a:lnTo>
                        <a:pt x="83" y="259"/>
                      </a:lnTo>
                      <a:lnTo>
                        <a:pt x="107" y="232"/>
                      </a:lnTo>
                      <a:lnTo>
                        <a:pt x="133" y="205"/>
                      </a:lnTo>
                      <a:lnTo>
                        <a:pt x="162" y="176"/>
                      </a:lnTo>
                      <a:lnTo>
                        <a:pt x="191" y="148"/>
                      </a:lnTo>
                      <a:lnTo>
                        <a:pt x="220" y="121"/>
                      </a:lnTo>
                      <a:lnTo>
                        <a:pt x="250" y="94"/>
                      </a:lnTo>
                      <a:lnTo>
                        <a:pt x="278" y="70"/>
                      </a:lnTo>
                      <a:lnTo>
                        <a:pt x="306" y="47"/>
                      </a:lnTo>
                      <a:lnTo>
                        <a:pt x="334" y="29"/>
                      </a:lnTo>
                      <a:lnTo>
                        <a:pt x="359" y="12"/>
                      </a:lnTo>
                      <a:lnTo>
                        <a:pt x="382" y="0"/>
                      </a:lnTo>
                      <a:lnTo>
                        <a:pt x="696" y="61"/>
                      </a:lnTo>
                      <a:lnTo>
                        <a:pt x="682" y="72"/>
                      </a:lnTo>
                      <a:lnTo>
                        <a:pt x="665" y="87"/>
                      </a:lnTo>
                      <a:lnTo>
                        <a:pt x="644" y="105"/>
                      </a:lnTo>
                      <a:lnTo>
                        <a:pt x="621" y="124"/>
                      </a:lnTo>
                      <a:lnTo>
                        <a:pt x="595" y="145"/>
                      </a:lnTo>
                      <a:lnTo>
                        <a:pt x="566" y="169"/>
                      </a:lnTo>
                      <a:lnTo>
                        <a:pt x="537" y="193"/>
                      </a:lnTo>
                      <a:lnTo>
                        <a:pt x="507" y="220"/>
                      </a:lnTo>
                      <a:lnTo>
                        <a:pt x="477" y="246"/>
                      </a:lnTo>
                      <a:lnTo>
                        <a:pt x="449" y="274"/>
                      </a:lnTo>
                      <a:lnTo>
                        <a:pt x="420" y="301"/>
                      </a:lnTo>
                      <a:lnTo>
                        <a:pt x="393" y="329"/>
                      </a:lnTo>
                      <a:lnTo>
                        <a:pt x="369" y="357"/>
                      </a:lnTo>
                      <a:lnTo>
                        <a:pt x="349" y="383"/>
                      </a:lnTo>
                      <a:lnTo>
                        <a:pt x="330" y="409"/>
                      </a:lnTo>
                      <a:lnTo>
                        <a:pt x="316" y="433"/>
                      </a:lnTo>
                      <a:lnTo>
                        <a:pt x="303" y="427"/>
                      </a:lnTo>
                      <a:lnTo>
                        <a:pt x="285" y="420"/>
                      </a:lnTo>
                      <a:lnTo>
                        <a:pt x="266" y="414"/>
                      </a:lnTo>
                      <a:lnTo>
                        <a:pt x="245" y="409"/>
                      </a:lnTo>
                      <a:lnTo>
                        <a:pt x="222" y="403"/>
                      </a:lnTo>
                      <a:lnTo>
                        <a:pt x="198" y="397"/>
                      </a:lnTo>
                      <a:lnTo>
                        <a:pt x="174" y="391"/>
                      </a:lnTo>
                      <a:lnTo>
                        <a:pt x="148" y="387"/>
                      </a:lnTo>
                      <a:lnTo>
                        <a:pt x="124" y="382"/>
                      </a:lnTo>
                      <a:lnTo>
                        <a:pt x="101" y="376"/>
                      </a:lnTo>
                      <a:lnTo>
                        <a:pt x="78" y="372"/>
                      </a:lnTo>
                      <a:lnTo>
                        <a:pt x="57" y="368"/>
                      </a:lnTo>
                      <a:lnTo>
                        <a:pt x="39" y="364"/>
                      </a:lnTo>
                      <a:lnTo>
                        <a:pt x="23" y="360"/>
                      </a:lnTo>
                      <a:lnTo>
                        <a:pt x="9" y="357"/>
                      </a:lnTo>
                      <a:lnTo>
                        <a:pt x="0" y="353"/>
                      </a:lnTo>
                      <a:close/>
                    </a:path>
                  </a:pathLst>
                </a:custGeom>
                <a:solidFill>
                  <a:srgbClr val="FFFFFF"/>
                </a:solidFill>
                <a:ln w="9525">
                  <a:solidFill>
                    <a:schemeClr val="bg1"/>
                  </a:solidFill>
                  <a:round/>
                  <a:headEnd/>
                  <a:tailEnd/>
                </a:ln>
              </p:spPr>
              <p:txBody>
                <a:bodyPr/>
                <a:lstStyle/>
                <a:p>
                  <a:endParaRPr lang="en-US"/>
                </a:p>
              </p:txBody>
            </p:sp>
          </p:grpSp>
          <p:sp>
            <p:nvSpPr>
              <p:cNvPr id="1056" name="Freeform 71"/>
              <p:cNvSpPr>
                <a:spLocks/>
              </p:cNvSpPr>
              <p:nvPr/>
            </p:nvSpPr>
            <p:spPr bwMode="auto">
              <a:xfrm>
                <a:off x="2696" y="2181"/>
                <a:ext cx="79" cy="40"/>
              </a:xfrm>
              <a:custGeom>
                <a:avLst/>
                <a:gdLst>
                  <a:gd name="T0" fmla="*/ 0 w 158"/>
                  <a:gd name="T1" fmla="*/ 79 h 79"/>
                  <a:gd name="T2" fmla="*/ 82 w 158"/>
                  <a:gd name="T3" fmla="*/ 0 h 79"/>
                  <a:gd name="T4" fmla="*/ 91 w 158"/>
                  <a:gd name="T5" fmla="*/ 2 h 79"/>
                  <a:gd name="T6" fmla="*/ 101 w 158"/>
                  <a:gd name="T7" fmla="*/ 5 h 79"/>
                  <a:gd name="T8" fmla="*/ 113 w 158"/>
                  <a:gd name="T9" fmla="*/ 8 h 79"/>
                  <a:gd name="T10" fmla="*/ 123 w 158"/>
                  <a:gd name="T11" fmla="*/ 11 h 79"/>
                  <a:gd name="T12" fmla="*/ 135 w 158"/>
                  <a:gd name="T13" fmla="*/ 15 h 79"/>
                  <a:gd name="T14" fmla="*/ 144 w 158"/>
                  <a:gd name="T15" fmla="*/ 18 h 79"/>
                  <a:gd name="T16" fmla="*/ 152 w 158"/>
                  <a:gd name="T17" fmla="*/ 21 h 79"/>
                  <a:gd name="T18" fmla="*/ 158 w 158"/>
                  <a:gd name="T19" fmla="*/ 23 h 79"/>
                  <a:gd name="T20" fmla="*/ 146 w 158"/>
                  <a:gd name="T21" fmla="*/ 29 h 79"/>
                  <a:gd name="T22" fmla="*/ 127 w 158"/>
                  <a:gd name="T23" fmla="*/ 35 h 79"/>
                  <a:gd name="T24" fmla="*/ 104 w 158"/>
                  <a:gd name="T25" fmla="*/ 43 h 79"/>
                  <a:gd name="T26" fmla="*/ 78 w 158"/>
                  <a:gd name="T27" fmla="*/ 51 h 79"/>
                  <a:gd name="T28" fmla="*/ 53 w 158"/>
                  <a:gd name="T29" fmla="*/ 60 h 79"/>
                  <a:gd name="T30" fmla="*/ 30 w 158"/>
                  <a:gd name="T31" fmla="*/ 68 h 79"/>
                  <a:gd name="T32" fmla="*/ 12 w 158"/>
                  <a:gd name="T33" fmla="*/ 74 h 79"/>
                  <a:gd name="T34" fmla="*/ 0 w 158"/>
                  <a:gd name="T35" fmla="*/ 79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79"/>
                  <a:gd name="T56" fmla="*/ 158 w 158"/>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79">
                    <a:moveTo>
                      <a:pt x="0" y="79"/>
                    </a:moveTo>
                    <a:lnTo>
                      <a:pt x="82" y="0"/>
                    </a:lnTo>
                    <a:lnTo>
                      <a:pt x="91" y="2"/>
                    </a:lnTo>
                    <a:lnTo>
                      <a:pt x="101" y="5"/>
                    </a:lnTo>
                    <a:lnTo>
                      <a:pt x="113" y="8"/>
                    </a:lnTo>
                    <a:lnTo>
                      <a:pt x="123" y="11"/>
                    </a:lnTo>
                    <a:lnTo>
                      <a:pt x="135" y="15"/>
                    </a:lnTo>
                    <a:lnTo>
                      <a:pt x="144" y="18"/>
                    </a:lnTo>
                    <a:lnTo>
                      <a:pt x="152" y="21"/>
                    </a:lnTo>
                    <a:lnTo>
                      <a:pt x="158" y="23"/>
                    </a:lnTo>
                    <a:lnTo>
                      <a:pt x="146" y="29"/>
                    </a:lnTo>
                    <a:lnTo>
                      <a:pt x="127" y="35"/>
                    </a:lnTo>
                    <a:lnTo>
                      <a:pt x="104" y="43"/>
                    </a:lnTo>
                    <a:lnTo>
                      <a:pt x="78" y="51"/>
                    </a:lnTo>
                    <a:lnTo>
                      <a:pt x="53" y="60"/>
                    </a:lnTo>
                    <a:lnTo>
                      <a:pt x="30" y="68"/>
                    </a:lnTo>
                    <a:lnTo>
                      <a:pt x="12" y="74"/>
                    </a:lnTo>
                    <a:lnTo>
                      <a:pt x="0" y="79"/>
                    </a:lnTo>
                    <a:close/>
                  </a:path>
                </a:pathLst>
              </a:custGeom>
              <a:solidFill>
                <a:srgbClr val="FFFFFF"/>
              </a:solidFill>
              <a:ln w="9525">
                <a:solidFill>
                  <a:schemeClr val="bg1"/>
                </a:solidFill>
                <a:round/>
                <a:headEnd/>
                <a:tailEnd/>
              </a:ln>
            </p:spPr>
            <p:txBody>
              <a:bodyPr/>
              <a:lstStyle/>
              <a:p>
                <a:endParaRPr lang="en-US"/>
              </a:p>
            </p:txBody>
          </p:sp>
          <p:grpSp>
            <p:nvGrpSpPr>
              <p:cNvPr id="12" name="Group 72"/>
              <p:cNvGrpSpPr>
                <a:grpSpLocks/>
              </p:cNvGrpSpPr>
              <p:nvPr/>
            </p:nvGrpSpPr>
            <p:grpSpPr bwMode="auto">
              <a:xfrm>
                <a:off x="2688" y="2448"/>
                <a:ext cx="418" cy="249"/>
                <a:chOff x="2391" y="2072"/>
                <a:chExt cx="418" cy="249"/>
              </a:xfrm>
            </p:grpSpPr>
            <p:sp>
              <p:nvSpPr>
                <p:cNvPr id="1070" name="Freeform 73"/>
                <p:cNvSpPr>
                  <a:spLocks/>
                </p:cNvSpPr>
                <p:nvPr/>
              </p:nvSpPr>
              <p:spPr bwMode="auto">
                <a:xfrm>
                  <a:off x="2391" y="2072"/>
                  <a:ext cx="418" cy="249"/>
                </a:xfrm>
                <a:custGeom>
                  <a:avLst/>
                  <a:gdLst>
                    <a:gd name="T0" fmla="*/ 16 w 837"/>
                    <a:gd name="T1" fmla="*/ 392 h 500"/>
                    <a:gd name="T2" fmla="*/ 57 w 837"/>
                    <a:gd name="T3" fmla="*/ 340 h 500"/>
                    <a:gd name="T4" fmla="*/ 106 w 837"/>
                    <a:gd name="T5" fmla="*/ 281 h 500"/>
                    <a:gd name="T6" fmla="*/ 160 w 837"/>
                    <a:gd name="T7" fmla="*/ 220 h 500"/>
                    <a:gd name="T8" fmla="*/ 219 w 837"/>
                    <a:gd name="T9" fmla="*/ 159 h 500"/>
                    <a:gd name="T10" fmla="*/ 279 w 837"/>
                    <a:gd name="T11" fmla="*/ 103 h 500"/>
                    <a:gd name="T12" fmla="*/ 337 w 837"/>
                    <a:gd name="T13" fmla="*/ 53 h 500"/>
                    <a:gd name="T14" fmla="*/ 392 w 837"/>
                    <a:gd name="T15" fmla="*/ 14 h 500"/>
                    <a:gd name="T16" fmla="*/ 435 w 837"/>
                    <a:gd name="T17" fmla="*/ 3 h 500"/>
                    <a:gd name="T18" fmla="*/ 481 w 837"/>
                    <a:gd name="T19" fmla="*/ 11 h 500"/>
                    <a:gd name="T20" fmla="*/ 537 w 837"/>
                    <a:gd name="T21" fmla="*/ 22 h 500"/>
                    <a:gd name="T22" fmla="*/ 597 w 837"/>
                    <a:gd name="T23" fmla="*/ 35 h 500"/>
                    <a:gd name="T24" fmla="*/ 658 w 837"/>
                    <a:gd name="T25" fmla="*/ 49 h 500"/>
                    <a:gd name="T26" fmla="*/ 718 w 837"/>
                    <a:gd name="T27" fmla="*/ 61 h 500"/>
                    <a:gd name="T28" fmla="*/ 770 w 837"/>
                    <a:gd name="T29" fmla="*/ 73 h 500"/>
                    <a:gd name="T30" fmla="*/ 812 w 837"/>
                    <a:gd name="T31" fmla="*/ 81 h 500"/>
                    <a:gd name="T32" fmla="*/ 719 w 837"/>
                    <a:gd name="T33" fmla="*/ 191 h 500"/>
                    <a:gd name="T34" fmla="*/ 749 w 837"/>
                    <a:gd name="T35" fmla="*/ 199 h 500"/>
                    <a:gd name="T36" fmla="*/ 780 w 837"/>
                    <a:gd name="T37" fmla="*/ 209 h 500"/>
                    <a:gd name="T38" fmla="*/ 810 w 837"/>
                    <a:gd name="T39" fmla="*/ 219 h 500"/>
                    <a:gd name="T40" fmla="*/ 837 w 837"/>
                    <a:gd name="T41" fmla="*/ 230 h 500"/>
                    <a:gd name="T42" fmla="*/ 816 w 837"/>
                    <a:gd name="T43" fmla="*/ 255 h 500"/>
                    <a:gd name="T44" fmla="*/ 787 w 837"/>
                    <a:gd name="T45" fmla="*/ 274 h 500"/>
                    <a:gd name="T46" fmla="*/ 751 w 837"/>
                    <a:gd name="T47" fmla="*/ 290 h 500"/>
                    <a:gd name="T48" fmla="*/ 711 w 837"/>
                    <a:gd name="T49" fmla="*/ 304 h 500"/>
                    <a:gd name="T50" fmla="*/ 671 w 837"/>
                    <a:gd name="T51" fmla="*/ 317 h 500"/>
                    <a:gd name="T52" fmla="*/ 633 w 837"/>
                    <a:gd name="T53" fmla="*/ 331 h 500"/>
                    <a:gd name="T54" fmla="*/ 601 w 837"/>
                    <a:gd name="T55" fmla="*/ 346 h 500"/>
                    <a:gd name="T56" fmla="*/ 577 w 837"/>
                    <a:gd name="T57" fmla="*/ 363 h 500"/>
                    <a:gd name="T58" fmla="*/ 556 w 837"/>
                    <a:gd name="T59" fmla="*/ 380 h 500"/>
                    <a:gd name="T60" fmla="*/ 527 w 837"/>
                    <a:gd name="T61" fmla="*/ 401 h 500"/>
                    <a:gd name="T62" fmla="*/ 494 w 837"/>
                    <a:gd name="T63" fmla="*/ 424 h 500"/>
                    <a:gd name="T64" fmla="*/ 459 w 837"/>
                    <a:gd name="T65" fmla="*/ 446 h 500"/>
                    <a:gd name="T66" fmla="*/ 426 w 837"/>
                    <a:gd name="T67" fmla="*/ 466 h 500"/>
                    <a:gd name="T68" fmla="*/ 397 w 837"/>
                    <a:gd name="T69" fmla="*/ 484 h 500"/>
                    <a:gd name="T70" fmla="*/ 377 w 837"/>
                    <a:gd name="T71" fmla="*/ 495 h 500"/>
                    <a:gd name="T72" fmla="*/ 367 w 837"/>
                    <a:gd name="T73" fmla="*/ 500 h 500"/>
                    <a:gd name="T74" fmla="*/ 344 w 837"/>
                    <a:gd name="T75" fmla="*/ 495 h 500"/>
                    <a:gd name="T76" fmla="*/ 305 w 837"/>
                    <a:gd name="T77" fmla="*/ 486 h 500"/>
                    <a:gd name="T78" fmla="*/ 255 w 837"/>
                    <a:gd name="T79" fmla="*/ 475 h 500"/>
                    <a:gd name="T80" fmla="*/ 197 w 837"/>
                    <a:gd name="T81" fmla="*/ 462 h 500"/>
                    <a:gd name="T82" fmla="*/ 138 w 837"/>
                    <a:gd name="T83" fmla="*/ 448 h 500"/>
                    <a:gd name="T84" fmla="*/ 82 w 837"/>
                    <a:gd name="T85" fmla="*/ 434 h 500"/>
                    <a:gd name="T86" fmla="*/ 35 w 837"/>
                    <a:gd name="T87" fmla="*/ 423 h 500"/>
                    <a:gd name="T88" fmla="*/ 0 w 837"/>
                    <a:gd name="T89" fmla="*/ 414 h 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7"/>
                    <a:gd name="T136" fmla="*/ 0 h 500"/>
                    <a:gd name="T137" fmla="*/ 837 w 837"/>
                    <a:gd name="T138" fmla="*/ 500 h 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7" h="500">
                      <a:moveTo>
                        <a:pt x="0" y="414"/>
                      </a:moveTo>
                      <a:lnTo>
                        <a:pt x="16" y="392"/>
                      </a:lnTo>
                      <a:lnTo>
                        <a:pt x="35" y="366"/>
                      </a:lnTo>
                      <a:lnTo>
                        <a:pt x="57" y="340"/>
                      </a:lnTo>
                      <a:lnTo>
                        <a:pt x="81" y="311"/>
                      </a:lnTo>
                      <a:lnTo>
                        <a:pt x="106" y="281"/>
                      </a:lnTo>
                      <a:lnTo>
                        <a:pt x="133" y="251"/>
                      </a:lnTo>
                      <a:lnTo>
                        <a:pt x="160" y="220"/>
                      </a:lnTo>
                      <a:lnTo>
                        <a:pt x="190" y="189"/>
                      </a:lnTo>
                      <a:lnTo>
                        <a:pt x="219" y="159"/>
                      </a:lnTo>
                      <a:lnTo>
                        <a:pt x="249" y="130"/>
                      </a:lnTo>
                      <a:lnTo>
                        <a:pt x="279" y="103"/>
                      </a:lnTo>
                      <a:lnTo>
                        <a:pt x="309" y="76"/>
                      </a:lnTo>
                      <a:lnTo>
                        <a:pt x="337" y="53"/>
                      </a:lnTo>
                      <a:lnTo>
                        <a:pt x="365" y="32"/>
                      </a:lnTo>
                      <a:lnTo>
                        <a:pt x="392" y="14"/>
                      </a:lnTo>
                      <a:lnTo>
                        <a:pt x="417" y="0"/>
                      </a:lnTo>
                      <a:lnTo>
                        <a:pt x="435" y="3"/>
                      </a:lnTo>
                      <a:lnTo>
                        <a:pt x="457" y="7"/>
                      </a:lnTo>
                      <a:lnTo>
                        <a:pt x="481" y="11"/>
                      </a:lnTo>
                      <a:lnTo>
                        <a:pt x="508" y="16"/>
                      </a:lnTo>
                      <a:lnTo>
                        <a:pt x="537" y="22"/>
                      </a:lnTo>
                      <a:lnTo>
                        <a:pt x="566" y="28"/>
                      </a:lnTo>
                      <a:lnTo>
                        <a:pt x="597" y="35"/>
                      </a:lnTo>
                      <a:lnTo>
                        <a:pt x="629" y="42"/>
                      </a:lnTo>
                      <a:lnTo>
                        <a:pt x="658" y="49"/>
                      </a:lnTo>
                      <a:lnTo>
                        <a:pt x="690" y="54"/>
                      </a:lnTo>
                      <a:lnTo>
                        <a:pt x="718" y="61"/>
                      </a:lnTo>
                      <a:lnTo>
                        <a:pt x="745" y="67"/>
                      </a:lnTo>
                      <a:lnTo>
                        <a:pt x="770" y="73"/>
                      </a:lnTo>
                      <a:lnTo>
                        <a:pt x="792" y="77"/>
                      </a:lnTo>
                      <a:lnTo>
                        <a:pt x="812" y="81"/>
                      </a:lnTo>
                      <a:lnTo>
                        <a:pt x="826" y="84"/>
                      </a:lnTo>
                      <a:lnTo>
                        <a:pt x="719" y="191"/>
                      </a:lnTo>
                      <a:lnTo>
                        <a:pt x="734" y="196"/>
                      </a:lnTo>
                      <a:lnTo>
                        <a:pt x="749" y="199"/>
                      </a:lnTo>
                      <a:lnTo>
                        <a:pt x="766" y="204"/>
                      </a:lnTo>
                      <a:lnTo>
                        <a:pt x="780" y="209"/>
                      </a:lnTo>
                      <a:lnTo>
                        <a:pt x="795" y="213"/>
                      </a:lnTo>
                      <a:lnTo>
                        <a:pt x="810" y="219"/>
                      </a:lnTo>
                      <a:lnTo>
                        <a:pt x="824" y="225"/>
                      </a:lnTo>
                      <a:lnTo>
                        <a:pt x="837" y="230"/>
                      </a:lnTo>
                      <a:lnTo>
                        <a:pt x="828" y="243"/>
                      </a:lnTo>
                      <a:lnTo>
                        <a:pt x="816" y="255"/>
                      </a:lnTo>
                      <a:lnTo>
                        <a:pt x="802" y="264"/>
                      </a:lnTo>
                      <a:lnTo>
                        <a:pt x="787" y="274"/>
                      </a:lnTo>
                      <a:lnTo>
                        <a:pt x="769" y="282"/>
                      </a:lnTo>
                      <a:lnTo>
                        <a:pt x="751" y="290"/>
                      </a:lnTo>
                      <a:lnTo>
                        <a:pt x="731" y="297"/>
                      </a:lnTo>
                      <a:lnTo>
                        <a:pt x="711" y="304"/>
                      </a:lnTo>
                      <a:lnTo>
                        <a:pt x="691" y="311"/>
                      </a:lnTo>
                      <a:lnTo>
                        <a:pt x="671" y="317"/>
                      </a:lnTo>
                      <a:lnTo>
                        <a:pt x="652" y="324"/>
                      </a:lnTo>
                      <a:lnTo>
                        <a:pt x="633" y="331"/>
                      </a:lnTo>
                      <a:lnTo>
                        <a:pt x="616" y="338"/>
                      </a:lnTo>
                      <a:lnTo>
                        <a:pt x="601" y="346"/>
                      </a:lnTo>
                      <a:lnTo>
                        <a:pt x="587" y="354"/>
                      </a:lnTo>
                      <a:lnTo>
                        <a:pt x="577" y="363"/>
                      </a:lnTo>
                      <a:lnTo>
                        <a:pt x="568" y="371"/>
                      </a:lnTo>
                      <a:lnTo>
                        <a:pt x="556" y="380"/>
                      </a:lnTo>
                      <a:lnTo>
                        <a:pt x="542" y="391"/>
                      </a:lnTo>
                      <a:lnTo>
                        <a:pt x="527" y="401"/>
                      </a:lnTo>
                      <a:lnTo>
                        <a:pt x="511" y="412"/>
                      </a:lnTo>
                      <a:lnTo>
                        <a:pt x="494" y="424"/>
                      </a:lnTo>
                      <a:lnTo>
                        <a:pt x="477" y="435"/>
                      </a:lnTo>
                      <a:lnTo>
                        <a:pt x="459" y="446"/>
                      </a:lnTo>
                      <a:lnTo>
                        <a:pt x="442" y="456"/>
                      </a:lnTo>
                      <a:lnTo>
                        <a:pt x="426" y="466"/>
                      </a:lnTo>
                      <a:lnTo>
                        <a:pt x="411" y="476"/>
                      </a:lnTo>
                      <a:lnTo>
                        <a:pt x="397" y="484"/>
                      </a:lnTo>
                      <a:lnTo>
                        <a:pt x="386" y="490"/>
                      </a:lnTo>
                      <a:lnTo>
                        <a:pt x="377" y="495"/>
                      </a:lnTo>
                      <a:lnTo>
                        <a:pt x="371" y="499"/>
                      </a:lnTo>
                      <a:lnTo>
                        <a:pt x="367" y="500"/>
                      </a:lnTo>
                      <a:lnTo>
                        <a:pt x="358" y="498"/>
                      </a:lnTo>
                      <a:lnTo>
                        <a:pt x="344" y="495"/>
                      </a:lnTo>
                      <a:lnTo>
                        <a:pt x="327" y="491"/>
                      </a:lnTo>
                      <a:lnTo>
                        <a:pt x="305" y="486"/>
                      </a:lnTo>
                      <a:lnTo>
                        <a:pt x="281" y="481"/>
                      </a:lnTo>
                      <a:lnTo>
                        <a:pt x="255" y="475"/>
                      </a:lnTo>
                      <a:lnTo>
                        <a:pt x="227" y="469"/>
                      </a:lnTo>
                      <a:lnTo>
                        <a:pt x="197" y="462"/>
                      </a:lnTo>
                      <a:lnTo>
                        <a:pt x="167" y="455"/>
                      </a:lnTo>
                      <a:lnTo>
                        <a:pt x="138" y="448"/>
                      </a:lnTo>
                      <a:lnTo>
                        <a:pt x="110" y="441"/>
                      </a:lnTo>
                      <a:lnTo>
                        <a:pt x="82" y="434"/>
                      </a:lnTo>
                      <a:lnTo>
                        <a:pt x="57" y="428"/>
                      </a:lnTo>
                      <a:lnTo>
                        <a:pt x="35" y="423"/>
                      </a:lnTo>
                      <a:lnTo>
                        <a:pt x="15" y="418"/>
                      </a:lnTo>
                      <a:lnTo>
                        <a:pt x="0" y="414"/>
                      </a:lnTo>
                      <a:close/>
                    </a:path>
                  </a:pathLst>
                </a:custGeom>
                <a:solidFill>
                  <a:srgbClr val="000000"/>
                </a:solidFill>
                <a:ln w="9525">
                  <a:solidFill>
                    <a:schemeClr val="bg1"/>
                  </a:solidFill>
                  <a:round/>
                  <a:headEnd/>
                  <a:tailEnd/>
                </a:ln>
              </p:spPr>
              <p:txBody>
                <a:bodyPr/>
                <a:lstStyle/>
                <a:p>
                  <a:endParaRPr lang="en-US"/>
                </a:p>
              </p:txBody>
            </p:sp>
            <p:sp>
              <p:nvSpPr>
                <p:cNvPr id="1071" name="Freeform 74"/>
                <p:cNvSpPr>
                  <a:spLocks/>
                </p:cNvSpPr>
                <p:nvPr/>
              </p:nvSpPr>
              <p:spPr bwMode="auto">
                <a:xfrm>
                  <a:off x="2416" y="2093"/>
                  <a:ext cx="349" cy="216"/>
                </a:xfrm>
                <a:custGeom>
                  <a:avLst/>
                  <a:gdLst>
                    <a:gd name="T0" fmla="*/ 0 w 696"/>
                    <a:gd name="T1" fmla="*/ 353 h 433"/>
                    <a:gd name="T2" fmla="*/ 9 w 696"/>
                    <a:gd name="T3" fmla="*/ 341 h 433"/>
                    <a:gd name="T4" fmla="*/ 23 w 696"/>
                    <a:gd name="T5" fmla="*/ 324 h 433"/>
                    <a:gd name="T6" fmla="*/ 40 w 696"/>
                    <a:gd name="T7" fmla="*/ 306 h 433"/>
                    <a:gd name="T8" fmla="*/ 60 w 696"/>
                    <a:gd name="T9" fmla="*/ 283 h 433"/>
                    <a:gd name="T10" fmla="*/ 83 w 696"/>
                    <a:gd name="T11" fmla="*/ 259 h 433"/>
                    <a:gd name="T12" fmla="*/ 107 w 696"/>
                    <a:gd name="T13" fmla="*/ 232 h 433"/>
                    <a:gd name="T14" fmla="*/ 133 w 696"/>
                    <a:gd name="T15" fmla="*/ 205 h 433"/>
                    <a:gd name="T16" fmla="*/ 162 w 696"/>
                    <a:gd name="T17" fmla="*/ 176 h 433"/>
                    <a:gd name="T18" fmla="*/ 191 w 696"/>
                    <a:gd name="T19" fmla="*/ 148 h 433"/>
                    <a:gd name="T20" fmla="*/ 220 w 696"/>
                    <a:gd name="T21" fmla="*/ 121 h 433"/>
                    <a:gd name="T22" fmla="*/ 250 w 696"/>
                    <a:gd name="T23" fmla="*/ 94 h 433"/>
                    <a:gd name="T24" fmla="*/ 278 w 696"/>
                    <a:gd name="T25" fmla="*/ 70 h 433"/>
                    <a:gd name="T26" fmla="*/ 306 w 696"/>
                    <a:gd name="T27" fmla="*/ 47 h 433"/>
                    <a:gd name="T28" fmla="*/ 334 w 696"/>
                    <a:gd name="T29" fmla="*/ 29 h 433"/>
                    <a:gd name="T30" fmla="*/ 359 w 696"/>
                    <a:gd name="T31" fmla="*/ 12 h 433"/>
                    <a:gd name="T32" fmla="*/ 382 w 696"/>
                    <a:gd name="T33" fmla="*/ 0 h 433"/>
                    <a:gd name="T34" fmla="*/ 696 w 696"/>
                    <a:gd name="T35" fmla="*/ 61 h 433"/>
                    <a:gd name="T36" fmla="*/ 682 w 696"/>
                    <a:gd name="T37" fmla="*/ 72 h 433"/>
                    <a:gd name="T38" fmla="*/ 665 w 696"/>
                    <a:gd name="T39" fmla="*/ 87 h 433"/>
                    <a:gd name="T40" fmla="*/ 644 w 696"/>
                    <a:gd name="T41" fmla="*/ 105 h 433"/>
                    <a:gd name="T42" fmla="*/ 621 w 696"/>
                    <a:gd name="T43" fmla="*/ 124 h 433"/>
                    <a:gd name="T44" fmla="*/ 595 w 696"/>
                    <a:gd name="T45" fmla="*/ 145 h 433"/>
                    <a:gd name="T46" fmla="*/ 566 w 696"/>
                    <a:gd name="T47" fmla="*/ 169 h 433"/>
                    <a:gd name="T48" fmla="*/ 537 w 696"/>
                    <a:gd name="T49" fmla="*/ 193 h 433"/>
                    <a:gd name="T50" fmla="*/ 507 w 696"/>
                    <a:gd name="T51" fmla="*/ 220 h 433"/>
                    <a:gd name="T52" fmla="*/ 477 w 696"/>
                    <a:gd name="T53" fmla="*/ 246 h 433"/>
                    <a:gd name="T54" fmla="*/ 449 w 696"/>
                    <a:gd name="T55" fmla="*/ 274 h 433"/>
                    <a:gd name="T56" fmla="*/ 420 w 696"/>
                    <a:gd name="T57" fmla="*/ 301 h 433"/>
                    <a:gd name="T58" fmla="*/ 393 w 696"/>
                    <a:gd name="T59" fmla="*/ 329 h 433"/>
                    <a:gd name="T60" fmla="*/ 369 w 696"/>
                    <a:gd name="T61" fmla="*/ 357 h 433"/>
                    <a:gd name="T62" fmla="*/ 349 w 696"/>
                    <a:gd name="T63" fmla="*/ 383 h 433"/>
                    <a:gd name="T64" fmla="*/ 330 w 696"/>
                    <a:gd name="T65" fmla="*/ 409 h 433"/>
                    <a:gd name="T66" fmla="*/ 316 w 696"/>
                    <a:gd name="T67" fmla="*/ 433 h 433"/>
                    <a:gd name="T68" fmla="*/ 303 w 696"/>
                    <a:gd name="T69" fmla="*/ 427 h 433"/>
                    <a:gd name="T70" fmla="*/ 285 w 696"/>
                    <a:gd name="T71" fmla="*/ 420 h 433"/>
                    <a:gd name="T72" fmla="*/ 266 w 696"/>
                    <a:gd name="T73" fmla="*/ 414 h 433"/>
                    <a:gd name="T74" fmla="*/ 245 w 696"/>
                    <a:gd name="T75" fmla="*/ 409 h 433"/>
                    <a:gd name="T76" fmla="*/ 222 w 696"/>
                    <a:gd name="T77" fmla="*/ 403 h 433"/>
                    <a:gd name="T78" fmla="*/ 198 w 696"/>
                    <a:gd name="T79" fmla="*/ 397 h 433"/>
                    <a:gd name="T80" fmla="*/ 174 w 696"/>
                    <a:gd name="T81" fmla="*/ 391 h 433"/>
                    <a:gd name="T82" fmla="*/ 148 w 696"/>
                    <a:gd name="T83" fmla="*/ 387 h 433"/>
                    <a:gd name="T84" fmla="*/ 124 w 696"/>
                    <a:gd name="T85" fmla="*/ 382 h 433"/>
                    <a:gd name="T86" fmla="*/ 101 w 696"/>
                    <a:gd name="T87" fmla="*/ 376 h 433"/>
                    <a:gd name="T88" fmla="*/ 78 w 696"/>
                    <a:gd name="T89" fmla="*/ 372 h 433"/>
                    <a:gd name="T90" fmla="*/ 57 w 696"/>
                    <a:gd name="T91" fmla="*/ 368 h 433"/>
                    <a:gd name="T92" fmla="*/ 39 w 696"/>
                    <a:gd name="T93" fmla="*/ 364 h 433"/>
                    <a:gd name="T94" fmla="*/ 23 w 696"/>
                    <a:gd name="T95" fmla="*/ 360 h 433"/>
                    <a:gd name="T96" fmla="*/ 9 w 696"/>
                    <a:gd name="T97" fmla="*/ 357 h 433"/>
                    <a:gd name="T98" fmla="*/ 0 w 696"/>
                    <a:gd name="T99" fmla="*/ 353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433"/>
                    <a:gd name="T152" fmla="*/ 696 w 696"/>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433">
                      <a:moveTo>
                        <a:pt x="0" y="353"/>
                      </a:moveTo>
                      <a:lnTo>
                        <a:pt x="9" y="341"/>
                      </a:lnTo>
                      <a:lnTo>
                        <a:pt x="23" y="324"/>
                      </a:lnTo>
                      <a:lnTo>
                        <a:pt x="40" y="306"/>
                      </a:lnTo>
                      <a:lnTo>
                        <a:pt x="60" y="283"/>
                      </a:lnTo>
                      <a:lnTo>
                        <a:pt x="83" y="259"/>
                      </a:lnTo>
                      <a:lnTo>
                        <a:pt x="107" y="232"/>
                      </a:lnTo>
                      <a:lnTo>
                        <a:pt x="133" y="205"/>
                      </a:lnTo>
                      <a:lnTo>
                        <a:pt x="162" y="176"/>
                      </a:lnTo>
                      <a:lnTo>
                        <a:pt x="191" y="148"/>
                      </a:lnTo>
                      <a:lnTo>
                        <a:pt x="220" y="121"/>
                      </a:lnTo>
                      <a:lnTo>
                        <a:pt x="250" y="94"/>
                      </a:lnTo>
                      <a:lnTo>
                        <a:pt x="278" y="70"/>
                      </a:lnTo>
                      <a:lnTo>
                        <a:pt x="306" y="47"/>
                      </a:lnTo>
                      <a:lnTo>
                        <a:pt x="334" y="29"/>
                      </a:lnTo>
                      <a:lnTo>
                        <a:pt x="359" y="12"/>
                      </a:lnTo>
                      <a:lnTo>
                        <a:pt x="382" y="0"/>
                      </a:lnTo>
                      <a:lnTo>
                        <a:pt x="696" y="61"/>
                      </a:lnTo>
                      <a:lnTo>
                        <a:pt x="682" y="72"/>
                      </a:lnTo>
                      <a:lnTo>
                        <a:pt x="665" y="87"/>
                      </a:lnTo>
                      <a:lnTo>
                        <a:pt x="644" y="105"/>
                      </a:lnTo>
                      <a:lnTo>
                        <a:pt x="621" y="124"/>
                      </a:lnTo>
                      <a:lnTo>
                        <a:pt x="595" y="145"/>
                      </a:lnTo>
                      <a:lnTo>
                        <a:pt x="566" y="169"/>
                      </a:lnTo>
                      <a:lnTo>
                        <a:pt x="537" y="193"/>
                      </a:lnTo>
                      <a:lnTo>
                        <a:pt x="507" y="220"/>
                      </a:lnTo>
                      <a:lnTo>
                        <a:pt x="477" y="246"/>
                      </a:lnTo>
                      <a:lnTo>
                        <a:pt x="449" y="274"/>
                      </a:lnTo>
                      <a:lnTo>
                        <a:pt x="420" y="301"/>
                      </a:lnTo>
                      <a:lnTo>
                        <a:pt x="393" y="329"/>
                      </a:lnTo>
                      <a:lnTo>
                        <a:pt x="369" y="357"/>
                      </a:lnTo>
                      <a:lnTo>
                        <a:pt x="349" y="383"/>
                      </a:lnTo>
                      <a:lnTo>
                        <a:pt x="330" y="409"/>
                      </a:lnTo>
                      <a:lnTo>
                        <a:pt x="316" y="433"/>
                      </a:lnTo>
                      <a:lnTo>
                        <a:pt x="303" y="427"/>
                      </a:lnTo>
                      <a:lnTo>
                        <a:pt x="285" y="420"/>
                      </a:lnTo>
                      <a:lnTo>
                        <a:pt x="266" y="414"/>
                      </a:lnTo>
                      <a:lnTo>
                        <a:pt x="245" y="409"/>
                      </a:lnTo>
                      <a:lnTo>
                        <a:pt x="222" y="403"/>
                      </a:lnTo>
                      <a:lnTo>
                        <a:pt x="198" y="397"/>
                      </a:lnTo>
                      <a:lnTo>
                        <a:pt x="174" y="391"/>
                      </a:lnTo>
                      <a:lnTo>
                        <a:pt x="148" y="387"/>
                      </a:lnTo>
                      <a:lnTo>
                        <a:pt x="124" y="382"/>
                      </a:lnTo>
                      <a:lnTo>
                        <a:pt x="101" y="376"/>
                      </a:lnTo>
                      <a:lnTo>
                        <a:pt x="78" y="372"/>
                      </a:lnTo>
                      <a:lnTo>
                        <a:pt x="57" y="368"/>
                      </a:lnTo>
                      <a:lnTo>
                        <a:pt x="39" y="364"/>
                      </a:lnTo>
                      <a:lnTo>
                        <a:pt x="23" y="360"/>
                      </a:lnTo>
                      <a:lnTo>
                        <a:pt x="9" y="357"/>
                      </a:lnTo>
                      <a:lnTo>
                        <a:pt x="0" y="353"/>
                      </a:lnTo>
                      <a:close/>
                    </a:path>
                  </a:pathLst>
                </a:custGeom>
                <a:solidFill>
                  <a:srgbClr val="FFFFFF"/>
                </a:solidFill>
                <a:ln w="9525">
                  <a:solidFill>
                    <a:schemeClr val="bg1"/>
                  </a:solidFill>
                  <a:round/>
                  <a:headEnd/>
                  <a:tailEnd/>
                </a:ln>
              </p:spPr>
              <p:txBody>
                <a:bodyPr/>
                <a:lstStyle/>
                <a:p>
                  <a:endParaRPr lang="en-US"/>
                </a:p>
              </p:txBody>
            </p:sp>
          </p:grpSp>
          <p:grpSp>
            <p:nvGrpSpPr>
              <p:cNvPr id="13" name="Group 75"/>
              <p:cNvGrpSpPr>
                <a:grpSpLocks/>
              </p:cNvGrpSpPr>
              <p:nvPr/>
            </p:nvGrpSpPr>
            <p:grpSpPr bwMode="auto">
              <a:xfrm>
                <a:off x="2544" y="2400"/>
                <a:ext cx="396" cy="311"/>
                <a:chOff x="2456" y="1968"/>
                <a:chExt cx="396" cy="311"/>
              </a:xfrm>
            </p:grpSpPr>
            <p:sp>
              <p:nvSpPr>
                <p:cNvPr id="1068" name="Freeform 76"/>
                <p:cNvSpPr>
                  <a:spLocks/>
                </p:cNvSpPr>
                <p:nvPr/>
              </p:nvSpPr>
              <p:spPr bwMode="auto">
                <a:xfrm>
                  <a:off x="2456" y="1968"/>
                  <a:ext cx="396" cy="311"/>
                </a:xfrm>
                <a:custGeom>
                  <a:avLst/>
                  <a:gdLst>
                    <a:gd name="T0" fmla="*/ 11 w 793"/>
                    <a:gd name="T1" fmla="*/ 518 h 622"/>
                    <a:gd name="T2" fmla="*/ 39 w 793"/>
                    <a:gd name="T3" fmla="*/ 456 h 622"/>
                    <a:gd name="T4" fmla="*/ 75 w 793"/>
                    <a:gd name="T5" fmla="*/ 383 h 622"/>
                    <a:gd name="T6" fmla="*/ 118 w 793"/>
                    <a:gd name="T7" fmla="*/ 305 h 622"/>
                    <a:gd name="T8" fmla="*/ 162 w 793"/>
                    <a:gd name="T9" fmla="*/ 226 h 622"/>
                    <a:gd name="T10" fmla="*/ 211 w 793"/>
                    <a:gd name="T11" fmla="*/ 151 h 622"/>
                    <a:gd name="T12" fmla="*/ 258 w 793"/>
                    <a:gd name="T13" fmla="*/ 85 h 622"/>
                    <a:gd name="T14" fmla="*/ 304 w 793"/>
                    <a:gd name="T15" fmla="*/ 32 h 622"/>
                    <a:gd name="T16" fmla="*/ 344 w 793"/>
                    <a:gd name="T17" fmla="*/ 12 h 622"/>
                    <a:gd name="T18" fmla="*/ 391 w 793"/>
                    <a:gd name="T19" fmla="*/ 8 h 622"/>
                    <a:gd name="T20" fmla="*/ 448 w 793"/>
                    <a:gd name="T21" fmla="*/ 6 h 622"/>
                    <a:gd name="T22" fmla="*/ 510 w 793"/>
                    <a:gd name="T23" fmla="*/ 5 h 622"/>
                    <a:gd name="T24" fmla="*/ 574 w 793"/>
                    <a:gd name="T25" fmla="*/ 3 h 622"/>
                    <a:gd name="T26" fmla="*/ 635 w 793"/>
                    <a:gd name="T27" fmla="*/ 2 h 622"/>
                    <a:gd name="T28" fmla="*/ 689 w 793"/>
                    <a:gd name="T29" fmla="*/ 1 h 622"/>
                    <a:gd name="T30" fmla="*/ 732 w 793"/>
                    <a:gd name="T31" fmla="*/ 0 h 622"/>
                    <a:gd name="T32" fmla="*/ 668 w 793"/>
                    <a:gd name="T33" fmla="*/ 129 h 622"/>
                    <a:gd name="T34" fmla="*/ 700 w 793"/>
                    <a:gd name="T35" fmla="*/ 130 h 622"/>
                    <a:gd name="T36" fmla="*/ 732 w 793"/>
                    <a:gd name="T37" fmla="*/ 132 h 622"/>
                    <a:gd name="T38" fmla="*/ 763 w 793"/>
                    <a:gd name="T39" fmla="*/ 135 h 622"/>
                    <a:gd name="T40" fmla="*/ 793 w 793"/>
                    <a:gd name="T41" fmla="*/ 140 h 622"/>
                    <a:gd name="T42" fmla="*/ 778 w 793"/>
                    <a:gd name="T43" fmla="*/ 168 h 622"/>
                    <a:gd name="T44" fmla="*/ 753 w 793"/>
                    <a:gd name="T45" fmla="*/ 195 h 622"/>
                    <a:gd name="T46" fmla="*/ 722 w 793"/>
                    <a:gd name="T47" fmla="*/ 219 h 622"/>
                    <a:gd name="T48" fmla="*/ 685 w 793"/>
                    <a:gd name="T49" fmla="*/ 242 h 622"/>
                    <a:gd name="T50" fmla="*/ 649 w 793"/>
                    <a:gd name="T51" fmla="*/ 264 h 622"/>
                    <a:gd name="T52" fmla="*/ 615 w 793"/>
                    <a:gd name="T53" fmla="*/ 286 h 622"/>
                    <a:gd name="T54" fmla="*/ 586 w 793"/>
                    <a:gd name="T55" fmla="*/ 307 h 622"/>
                    <a:gd name="T56" fmla="*/ 566 w 793"/>
                    <a:gd name="T57" fmla="*/ 330 h 622"/>
                    <a:gd name="T58" fmla="*/ 536 w 793"/>
                    <a:gd name="T59" fmla="*/ 382 h 622"/>
                    <a:gd name="T60" fmla="*/ 497 w 793"/>
                    <a:gd name="T61" fmla="*/ 455 h 622"/>
                    <a:gd name="T62" fmla="*/ 460 w 793"/>
                    <a:gd name="T63" fmla="*/ 538 h 622"/>
                    <a:gd name="T64" fmla="*/ 435 w 793"/>
                    <a:gd name="T65" fmla="*/ 622 h 622"/>
                    <a:gd name="T66" fmla="*/ 391 w 793"/>
                    <a:gd name="T67" fmla="*/ 614 h 622"/>
                    <a:gd name="T68" fmla="*/ 336 w 793"/>
                    <a:gd name="T69" fmla="*/ 602 h 622"/>
                    <a:gd name="T70" fmla="*/ 274 w 793"/>
                    <a:gd name="T71" fmla="*/ 591 h 622"/>
                    <a:gd name="T72" fmla="*/ 208 w 793"/>
                    <a:gd name="T73" fmla="*/ 578 h 622"/>
                    <a:gd name="T74" fmla="*/ 144 w 793"/>
                    <a:gd name="T75" fmla="*/ 565 h 622"/>
                    <a:gd name="T76" fmla="*/ 85 w 793"/>
                    <a:gd name="T77" fmla="*/ 555 h 622"/>
                    <a:gd name="T78" fmla="*/ 36 w 793"/>
                    <a:gd name="T79" fmla="*/ 548 h 622"/>
                    <a:gd name="T80" fmla="*/ 0 w 793"/>
                    <a:gd name="T81" fmla="*/ 545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622"/>
                    <a:gd name="T125" fmla="*/ 793 w 79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622">
                      <a:moveTo>
                        <a:pt x="0" y="545"/>
                      </a:moveTo>
                      <a:lnTo>
                        <a:pt x="11" y="518"/>
                      </a:lnTo>
                      <a:lnTo>
                        <a:pt x="24" y="488"/>
                      </a:lnTo>
                      <a:lnTo>
                        <a:pt x="39" y="456"/>
                      </a:lnTo>
                      <a:lnTo>
                        <a:pt x="57" y="420"/>
                      </a:lnTo>
                      <a:lnTo>
                        <a:pt x="75" y="383"/>
                      </a:lnTo>
                      <a:lnTo>
                        <a:pt x="96" y="344"/>
                      </a:lnTo>
                      <a:lnTo>
                        <a:pt x="118" y="305"/>
                      </a:lnTo>
                      <a:lnTo>
                        <a:pt x="139" y="265"/>
                      </a:lnTo>
                      <a:lnTo>
                        <a:pt x="162" y="226"/>
                      </a:lnTo>
                      <a:lnTo>
                        <a:pt x="187" y="188"/>
                      </a:lnTo>
                      <a:lnTo>
                        <a:pt x="211" y="151"/>
                      </a:lnTo>
                      <a:lnTo>
                        <a:pt x="235" y="117"/>
                      </a:lnTo>
                      <a:lnTo>
                        <a:pt x="258" y="85"/>
                      </a:lnTo>
                      <a:lnTo>
                        <a:pt x="282" y="58"/>
                      </a:lnTo>
                      <a:lnTo>
                        <a:pt x="304" y="32"/>
                      </a:lnTo>
                      <a:lnTo>
                        <a:pt x="326" y="13"/>
                      </a:lnTo>
                      <a:lnTo>
                        <a:pt x="344" y="12"/>
                      </a:lnTo>
                      <a:lnTo>
                        <a:pt x="366" y="9"/>
                      </a:lnTo>
                      <a:lnTo>
                        <a:pt x="391" y="8"/>
                      </a:lnTo>
                      <a:lnTo>
                        <a:pt x="419" y="7"/>
                      </a:lnTo>
                      <a:lnTo>
                        <a:pt x="448" y="6"/>
                      </a:lnTo>
                      <a:lnTo>
                        <a:pt x="479" y="6"/>
                      </a:lnTo>
                      <a:lnTo>
                        <a:pt x="510" y="5"/>
                      </a:lnTo>
                      <a:lnTo>
                        <a:pt x="542" y="3"/>
                      </a:lnTo>
                      <a:lnTo>
                        <a:pt x="574" y="3"/>
                      </a:lnTo>
                      <a:lnTo>
                        <a:pt x="605" y="2"/>
                      </a:lnTo>
                      <a:lnTo>
                        <a:pt x="635" y="2"/>
                      </a:lnTo>
                      <a:lnTo>
                        <a:pt x="663" y="1"/>
                      </a:lnTo>
                      <a:lnTo>
                        <a:pt x="689" y="1"/>
                      </a:lnTo>
                      <a:lnTo>
                        <a:pt x="712" y="1"/>
                      </a:lnTo>
                      <a:lnTo>
                        <a:pt x="732" y="0"/>
                      </a:lnTo>
                      <a:lnTo>
                        <a:pt x="747" y="0"/>
                      </a:lnTo>
                      <a:lnTo>
                        <a:pt x="668" y="129"/>
                      </a:lnTo>
                      <a:lnTo>
                        <a:pt x="684" y="130"/>
                      </a:lnTo>
                      <a:lnTo>
                        <a:pt x="700" y="130"/>
                      </a:lnTo>
                      <a:lnTo>
                        <a:pt x="716" y="131"/>
                      </a:lnTo>
                      <a:lnTo>
                        <a:pt x="732" y="132"/>
                      </a:lnTo>
                      <a:lnTo>
                        <a:pt x="748" y="134"/>
                      </a:lnTo>
                      <a:lnTo>
                        <a:pt x="763" y="135"/>
                      </a:lnTo>
                      <a:lnTo>
                        <a:pt x="778" y="137"/>
                      </a:lnTo>
                      <a:lnTo>
                        <a:pt x="793" y="140"/>
                      </a:lnTo>
                      <a:lnTo>
                        <a:pt x="787" y="154"/>
                      </a:lnTo>
                      <a:lnTo>
                        <a:pt x="778" y="168"/>
                      </a:lnTo>
                      <a:lnTo>
                        <a:pt x="767" y="182"/>
                      </a:lnTo>
                      <a:lnTo>
                        <a:pt x="753" y="195"/>
                      </a:lnTo>
                      <a:lnTo>
                        <a:pt x="738" y="207"/>
                      </a:lnTo>
                      <a:lnTo>
                        <a:pt x="722" y="219"/>
                      </a:lnTo>
                      <a:lnTo>
                        <a:pt x="703" y="230"/>
                      </a:lnTo>
                      <a:lnTo>
                        <a:pt x="685" y="242"/>
                      </a:lnTo>
                      <a:lnTo>
                        <a:pt x="666" y="253"/>
                      </a:lnTo>
                      <a:lnTo>
                        <a:pt x="649" y="264"/>
                      </a:lnTo>
                      <a:lnTo>
                        <a:pt x="631" y="275"/>
                      </a:lnTo>
                      <a:lnTo>
                        <a:pt x="615" y="286"/>
                      </a:lnTo>
                      <a:lnTo>
                        <a:pt x="600" y="297"/>
                      </a:lnTo>
                      <a:lnTo>
                        <a:pt x="586" y="307"/>
                      </a:lnTo>
                      <a:lnTo>
                        <a:pt x="574" y="319"/>
                      </a:lnTo>
                      <a:lnTo>
                        <a:pt x="566" y="330"/>
                      </a:lnTo>
                      <a:lnTo>
                        <a:pt x="552" y="353"/>
                      </a:lnTo>
                      <a:lnTo>
                        <a:pt x="536" y="382"/>
                      </a:lnTo>
                      <a:lnTo>
                        <a:pt x="517" y="417"/>
                      </a:lnTo>
                      <a:lnTo>
                        <a:pt x="497" y="455"/>
                      </a:lnTo>
                      <a:lnTo>
                        <a:pt x="479" y="496"/>
                      </a:lnTo>
                      <a:lnTo>
                        <a:pt x="460" y="538"/>
                      </a:lnTo>
                      <a:lnTo>
                        <a:pt x="447" y="580"/>
                      </a:lnTo>
                      <a:lnTo>
                        <a:pt x="435" y="622"/>
                      </a:lnTo>
                      <a:lnTo>
                        <a:pt x="414" y="618"/>
                      </a:lnTo>
                      <a:lnTo>
                        <a:pt x="391" y="614"/>
                      </a:lnTo>
                      <a:lnTo>
                        <a:pt x="365" y="608"/>
                      </a:lnTo>
                      <a:lnTo>
                        <a:pt x="336" y="602"/>
                      </a:lnTo>
                      <a:lnTo>
                        <a:pt x="306" y="596"/>
                      </a:lnTo>
                      <a:lnTo>
                        <a:pt x="274" y="591"/>
                      </a:lnTo>
                      <a:lnTo>
                        <a:pt x="242" y="584"/>
                      </a:lnTo>
                      <a:lnTo>
                        <a:pt x="208" y="578"/>
                      </a:lnTo>
                      <a:lnTo>
                        <a:pt x="176" y="571"/>
                      </a:lnTo>
                      <a:lnTo>
                        <a:pt x="144" y="565"/>
                      </a:lnTo>
                      <a:lnTo>
                        <a:pt x="114" y="560"/>
                      </a:lnTo>
                      <a:lnTo>
                        <a:pt x="85" y="555"/>
                      </a:lnTo>
                      <a:lnTo>
                        <a:pt x="59" y="551"/>
                      </a:lnTo>
                      <a:lnTo>
                        <a:pt x="36" y="548"/>
                      </a:lnTo>
                      <a:lnTo>
                        <a:pt x="16" y="546"/>
                      </a:lnTo>
                      <a:lnTo>
                        <a:pt x="0" y="545"/>
                      </a:lnTo>
                      <a:close/>
                    </a:path>
                  </a:pathLst>
                </a:custGeom>
                <a:solidFill>
                  <a:srgbClr val="000000"/>
                </a:solidFill>
                <a:ln w="9525">
                  <a:solidFill>
                    <a:schemeClr val="bg1"/>
                  </a:solidFill>
                  <a:round/>
                  <a:headEnd/>
                  <a:tailEnd/>
                </a:ln>
              </p:spPr>
              <p:txBody>
                <a:bodyPr/>
                <a:lstStyle/>
                <a:p>
                  <a:endParaRPr lang="en-US"/>
                </a:p>
              </p:txBody>
            </p:sp>
            <p:sp>
              <p:nvSpPr>
                <p:cNvPr id="1069" name="Freeform 77"/>
                <p:cNvSpPr>
                  <a:spLocks/>
                </p:cNvSpPr>
                <p:nvPr/>
              </p:nvSpPr>
              <p:spPr bwMode="auto">
                <a:xfrm>
                  <a:off x="2482" y="1989"/>
                  <a:ext cx="308" cy="269"/>
                </a:xfrm>
                <a:custGeom>
                  <a:avLst/>
                  <a:gdLst>
                    <a:gd name="T0" fmla="*/ 0 w 617"/>
                    <a:gd name="T1" fmla="*/ 470 h 539"/>
                    <a:gd name="T2" fmla="*/ 7 w 617"/>
                    <a:gd name="T3" fmla="*/ 455 h 539"/>
                    <a:gd name="T4" fmla="*/ 16 w 617"/>
                    <a:gd name="T5" fmla="*/ 436 h 539"/>
                    <a:gd name="T6" fmla="*/ 28 w 617"/>
                    <a:gd name="T7" fmla="*/ 411 h 539"/>
                    <a:gd name="T8" fmla="*/ 43 w 617"/>
                    <a:gd name="T9" fmla="*/ 384 h 539"/>
                    <a:gd name="T10" fmla="*/ 59 w 617"/>
                    <a:gd name="T11" fmla="*/ 353 h 539"/>
                    <a:gd name="T12" fmla="*/ 77 w 617"/>
                    <a:gd name="T13" fmla="*/ 319 h 539"/>
                    <a:gd name="T14" fmla="*/ 97 w 617"/>
                    <a:gd name="T15" fmla="*/ 284 h 539"/>
                    <a:gd name="T16" fmla="*/ 117 w 617"/>
                    <a:gd name="T17" fmla="*/ 248 h 539"/>
                    <a:gd name="T18" fmla="*/ 139 w 617"/>
                    <a:gd name="T19" fmla="*/ 212 h 539"/>
                    <a:gd name="T20" fmla="*/ 162 w 617"/>
                    <a:gd name="T21" fmla="*/ 177 h 539"/>
                    <a:gd name="T22" fmla="*/ 185 w 617"/>
                    <a:gd name="T23" fmla="*/ 142 h 539"/>
                    <a:gd name="T24" fmla="*/ 207 w 617"/>
                    <a:gd name="T25" fmla="*/ 110 h 539"/>
                    <a:gd name="T26" fmla="*/ 230 w 617"/>
                    <a:gd name="T27" fmla="*/ 80 h 539"/>
                    <a:gd name="T28" fmla="*/ 252 w 617"/>
                    <a:gd name="T29" fmla="*/ 53 h 539"/>
                    <a:gd name="T30" fmla="*/ 274 w 617"/>
                    <a:gd name="T31" fmla="*/ 30 h 539"/>
                    <a:gd name="T32" fmla="*/ 294 w 617"/>
                    <a:gd name="T33" fmla="*/ 13 h 539"/>
                    <a:gd name="T34" fmla="*/ 617 w 617"/>
                    <a:gd name="T35" fmla="*/ 0 h 539"/>
                    <a:gd name="T36" fmla="*/ 607 w 617"/>
                    <a:gd name="T37" fmla="*/ 15 h 539"/>
                    <a:gd name="T38" fmla="*/ 594 w 617"/>
                    <a:gd name="T39" fmla="*/ 37 h 539"/>
                    <a:gd name="T40" fmla="*/ 579 w 617"/>
                    <a:gd name="T41" fmla="*/ 63 h 539"/>
                    <a:gd name="T42" fmla="*/ 562 w 617"/>
                    <a:gd name="T43" fmla="*/ 93 h 539"/>
                    <a:gd name="T44" fmla="*/ 543 w 617"/>
                    <a:gd name="T45" fmla="*/ 127 h 539"/>
                    <a:gd name="T46" fmla="*/ 524 w 617"/>
                    <a:gd name="T47" fmla="*/ 163 h 539"/>
                    <a:gd name="T48" fmla="*/ 503 w 617"/>
                    <a:gd name="T49" fmla="*/ 202 h 539"/>
                    <a:gd name="T50" fmla="*/ 482 w 617"/>
                    <a:gd name="T51" fmla="*/ 242 h 539"/>
                    <a:gd name="T52" fmla="*/ 462 w 617"/>
                    <a:gd name="T53" fmla="*/ 284 h 539"/>
                    <a:gd name="T54" fmla="*/ 442 w 617"/>
                    <a:gd name="T55" fmla="*/ 325 h 539"/>
                    <a:gd name="T56" fmla="*/ 422 w 617"/>
                    <a:gd name="T57" fmla="*/ 367 h 539"/>
                    <a:gd name="T58" fmla="*/ 405 w 617"/>
                    <a:gd name="T59" fmla="*/ 406 h 539"/>
                    <a:gd name="T60" fmla="*/ 389 w 617"/>
                    <a:gd name="T61" fmla="*/ 444 h 539"/>
                    <a:gd name="T62" fmla="*/ 376 w 617"/>
                    <a:gd name="T63" fmla="*/ 479 h 539"/>
                    <a:gd name="T64" fmla="*/ 366 w 617"/>
                    <a:gd name="T65" fmla="*/ 512 h 539"/>
                    <a:gd name="T66" fmla="*/ 358 w 617"/>
                    <a:gd name="T67" fmla="*/ 539 h 539"/>
                    <a:gd name="T68" fmla="*/ 342 w 617"/>
                    <a:gd name="T69" fmla="*/ 536 h 539"/>
                    <a:gd name="T70" fmla="*/ 323 w 617"/>
                    <a:gd name="T71" fmla="*/ 531 h 539"/>
                    <a:gd name="T72" fmla="*/ 302 w 617"/>
                    <a:gd name="T73" fmla="*/ 527 h 539"/>
                    <a:gd name="T74" fmla="*/ 276 w 617"/>
                    <a:gd name="T75" fmla="*/ 522 h 539"/>
                    <a:gd name="T76" fmla="*/ 251 w 617"/>
                    <a:gd name="T77" fmla="*/ 517 h 539"/>
                    <a:gd name="T78" fmla="*/ 223 w 617"/>
                    <a:gd name="T79" fmla="*/ 512 h 539"/>
                    <a:gd name="T80" fmla="*/ 196 w 617"/>
                    <a:gd name="T81" fmla="*/ 506 h 539"/>
                    <a:gd name="T82" fmla="*/ 168 w 617"/>
                    <a:gd name="T83" fmla="*/ 501 h 539"/>
                    <a:gd name="T84" fmla="*/ 140 w 617"/>
                    <a:gd name="T85" fmla="*/ 495 h 539"/>
                    <a:gd name="T86" fmla="*/ 113 w 617"/>
                    <a:gd name="T87" fmla="*/ 491 h 539"/>
                    <a:gd name="T88" fmla="*/ 88 w 617"/>
                    <a:gd name="T89" fmla="*/ 486 h 539"/>
                    <a:gd name="T90" fmla="*/ 65 w 617"/>
                    <a:gd name="T91" fmla="*/ 482 h 539"/>
                    <a:gd name="T92" fmla="*/ 44 w 617"/>
                    <a:gd name="T93" fmla="*/ 477 h 539"/>
                    <a:gd name="T94" fmla="*/ 25 w 617"/>
                    <a:gd name="T95" fmla="*/ 475 h 539"/>
                    <a:gd name="T96" fmla="*/ 10 w 617"/>
                    <a:gd name="T97" fmla="*/ 471 h 539"/>
                    <a:gd name="T98" fmla="*/ 0 w 617"/>
                    <a:gd name="T99" fmla="*/ 47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539"/>
                    <a:gd name="T152" fmla="*/ 617 w 617"/>
                    <a:gd name="T153" fmla="*/ 539 h 5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539">
                      <a:moveTo>
                        <a:pt x="0" y="470"/>
                      </a:moveTo>
                      <a:lnTo>
                        <a:pt x="7" y="455"/>
                      </a:lnTo>
                      <a:lnTo>
                        <a:pt x="16" y="436"/>
                      </a:lnTo>
                      <a:lnTo>
                        <a:pt x="28" y="411"/>
                      </a:lnTo>
                      <a:lnTo>
                        <a:pt x="43" y="384"/>
                      </a:lnTo>
                      <a:lnTo>
                        <a:pt x="59" y="353"/>
                      </a:lnTo>
                      <a:lnTo>
                        <a:pt x="77" y="319"/>
                      </a:lnTo>
                      <a:lnTo>
                        <a:pt x="97" y="284"/>
                      </a:lnTo>
                      <a:lnTo>
                        <a:pt x="117" y="248"/>
                      </a:lnTo>
                      <a:lnTo>
                        <a:pt x="139" y="212"/>
                      </a:lnTo>
                      <a:lnTo>
                        <a:pt x="162" y="177"/>
                      </a:lnTo>
                      <a:lnTo>
                        <a:pt x="185" y="142"/>
                      </a:lnTo>
                      <a:lnTo>
                        <a:pt x="207" y="110"/>
                      </a:lnTo>
                      <a:lnTo>
                        <a:pt x="230" y="80"/>
                      </a:lnTo>
                      <a:lnTo>
                        <a:pt x="252" y="53"/>
                      </a:lnTo>
                      <a:lnTo>
                        <a:pt x="274" y="30"/>
                      </a:lnTo>
                      <a:lnTo>
                        <a:pt x="294" y="13"/>
                      </a:lnTo>
                      <a:lnTo>
                        <a:pt x="617" y="0"/>
                      </a:lnTo>
                      <a:lnTo>
                        <a:pt x="607" y="15"/>
                      </a:lnTo>
                      <a:lnTo>
                        <a:pt x="594" y="37"/>
                      </a:lnTo>
                      <a:lnTo>
                        <a:pt x="579" y="63"/>
                      </a:lnTo>
                      <a:lnTo>
                        <a:pt x="562" y="93"/>
                      </a:lnTo>
                      <a:lnTo>
                        <a:pt x="543" y="127"/>
                      </a:lnTo>
                      <a:lnTo>
                        <a:pt x="524" y="163"/>
                      </a:lnTo>
                      <a:lnTo>
                        <a:pt x="503" y="202"/>
                      </a:lnTo>
                      <a:lnTo>
                        <a:pt x="482" y="242"/>
                      </a:lnTo>
                      <a:lnTo>
                        <a:pt x="462" y="284"/>
                      </a:lnTo>
                      <a:lnTo>
                        <a:pt x="442" y="325"/>
                      </a:lnTo>
                      <a:lnTo>
                        <a:pt x="422" y="367"/>
                      </a:lnTo>
                      <a:lnTo>
                        <a:pt x="405" y="406"/>
                      </a:lnTo>
                      <a:lnTo>
                        <a:pt x="389" y="444"/>
                      </a:lnTo>
                      <a:lnTo>
                        <a:pt x="376" y="479"/>
                      </a:lnTo>
                      <a:lnTo>
                        <a:pt x="366" y="512"/>
                      </a:lnTo>
                      <a:lnTo>
                        <a:pt x="358" y="539"/>
                      </a:lnTo>
                      <a:lnTo>
                        <a:pt x="342" y="536"/>
                      </a:lnTo>
                      <a:lnTo>
                        <a:pt x="323" y="531"/>
                      </a:lnTo>
                      <a:lnTo>
                        <a:pt x="302" y="527"/>
                      </a:lnTo>
                      <a:lnTo>
                        <a:pt x="276" y="522"/>
                      </a:lnTo>
                      <a:lnTo>
                        <a:pt x="251" y="517"/>
                      </a:lnTo>
                      <a:lnTo>
                        <a:pt x="223" y="512"/>
                      </a:lnTo>
                      <a:lnTo>
                        <a:pt x="196" y="506"/>
                      </a:lnTo>
                      <a:lnTo>
                        <a:pt x="168" y="501"/>
                      </a:lnTo>
                      <a:lnTo>
                        <a:pt x="140" y="495"/>
                      </a:lnTo>
                      <a:lnTo>
                        <a:pt x="113" y="491"/>
                      </a:lnTo>
                      <a:lnTo>
                        <a:pt x="88" y="486"/>
                      </a:lnTo>
                      <a:lnTo>
                        <a:pt x="65" y="482"/>
                      </a:lnTo>
                      <a:lnTo>
                        <a:pt x="44" y="477"/>
                      </a:lnTo>
                      <a:lnTo>
                        <a:pt x="25" y="475"/>
                      </a:lnTo>
                      <a:lnTo>
                        <a:pt x="10" y="471"/>
                      </a:lnTo>
                      <a:lnTo>
                        <a:pt x="0" y="470"/>
                      </a:lnTo>
                      <a:close/>
                    </a:path>
                  </a:pathLst>
                </a:custGeom>
                <a:solidFill>
                  <a:srgbClr val="FFFFFF"/>
                </a:solidFill>
                <a:ln w="9525">
                  <a:solidFill>
                    <a:schemeClr val="bg1"/>
                  </a:solidFill>
                  <a:round/>
                  <a:headEnd/>
                  <a:tailEnd/>
                </a:ln>
              </p:spPr>
              <p:txBody>
                <a:bodyPr/>
                <a:lstStyle/>
                <a:p>
                  <a:endParaRPr lang="en-US"/>
                </a:p>
              </p:txBody>
            </p:sp>
          </p:grpSp>
          <p:grpSp>
            <p:nvGrpSpPr>
              <p:cNvPr id="14" name="Group 78"/>
              <p:cNvGrpSpPr>
                <a:grpSpLocks/>
              </p:cNvGrpSpPr>
              <p:nvPr/>
            </p:nvGrpSpPr>
            <p:grpSpPr bwMode="auto">
              <a:xfrm>
                <a:off x="2064" y="2112"/>
                <a:ext cx="396" cy="311"/>
                <a:chOff x="2456" y="1968"/>
                <a:chExt cx="396" cy="311"/>
              </a:xfrm>
            </p:grpSpPr>
            <p:sp>
              <p:nvSpPr>
                <p:cNvPr id="1066" name="Freeform 79"/>
                <p:cNvSpPr>
                  <a:spLocks/>
                </p:cNvSpPr>
                <p:nvPr/>
              </p:nvSpPr>
              <p:spPr bwMode="auto">
                <a:xfrm>
                  <a:off x="2456" y="1968"/>
                  <a:ext cx="396" cy="311"/>
                </a:xfrm>
                <a:custGeom>
                  <a:avLst/>
                  <a:gdLst>
                    <a:gd name="T0" fmla="*/ 11 w 793"/>
                    <a:gd name="T1" fmla="*/ 518 h 622"/>
                    <a:gd name="T2" fmla="*/ 39 w 793"/>
                    <a:gd name="T3" fmla="*/ 456 h 622"/>
                    <a:gd name="T4" fmla="*/ 75 w 793"/>
                    <a:gd name="T5" fmla="*/ 383 h 622"/>
                    <a:gd name="T6" fmla="*/ 118 w 793"/>
                    <a:gd name="T7" fmla="*/ 305 h 622"/>
                    <a:gd name="T8" fmla="*/ 162 w 793"/>
                    <a:gd name="T9" fmla="*/ 226 h 622"/>
                    <a:gd name="T10" fmla="*/ 211 w 793"/>
                    <a:gd name="T11" fmla="*/ 151 h 622"/>
                    <a:gd name="T12" fmla="*/ 258 w 793"/>
                    <a:gd name="T13" fmla="*/ 85 h 622"/>
                    <a:gd name="T14" fmla="*/ 304 w 793"/>
                    <a:gd name="T15" fmla="*/ 32 h 622"/>
                    <a:gd name="T16" fmla="*/ 344 w 793"/>
                    <a:gd name="T17" fmla="*/ 12 h 622"/>
                    <a:gd name="T18" fmla="*/ 391 w 793"/>
                    <a:gd name="T19" fmla="*/ 8 h 622"/>
                    <a:gd name="T20" fmla="*/ 448 w 793"/>
                    <a:gd name="T21" fmla="*/ 6 h 622"/>
                    <a:gd name="T22" fmla="*/ 510 w 793"/>
                    <a:gd name="T23" fmla="*/ 5 h 622"/>
                    <a:gd name="T24" fmla="*/ 574 w 793"/>
                    <a:gd name="T25" fmla="*/ 3 h 622"/>
                    <a:gd name="T26" fmla="*/ 635 w 793"/>
                    <a:gd name="T27" fmla="*/ 2 h 622"/>
                    <a:gd name="T28" fmla="*/ 689 w 793"/>
                    <a:gd name="T29" fmla="*/ 1 h 622"/>
                    <a:gd name="T30" fmla="*/ 732 w 793"/>
                    <a:gd name="T31" fmla="*/ 0 h 622"/>
                    <a:gd name="T32" fmla="*/ 668 w 793"/>
                    <a:gd name="T33" fmla="*/ 129 h 622"/>
                    <a:gd name="T34" fmla="*/ 700 w 793"/>
                    <a:gd name="T35" fmla="*/ 130 h 622"/>
                    <a:gd name="T36" fmla="*/ 732 w 793"/>
                    <a:gd name="T37" fmla="*/ 132 h 622"/>
                    <a:gd name="T38" fmla="*/ 763 w 793"/>
                    <a:gd name="T39" fmla="*/ 135 h 622"/>
                    <a:gd name="T40" fmla="*/ 793 w 793"/>
                    <a:gd name="T41" fmla="*/ 140 h 622"/>
                    <a:gd name="T42" fmla="*/ 778 w 793"/>
                    <a:gd name="T43" fmla="*/ 168 h 622"/>
                    <a:gd name="T44" fmla="*/ 753 w 793"/>
                    <a:gd name="T45" fmla="*/ 195 h 622"/>
                    <a:gd name="T46" fmla="*/ 722 w 793"/>
                    <a:gd name="T47" fmla="*/ 219 h 622"/>
                    <a:gd name="T48" fmla="*/ 685 w 793"/>
                    <a:gd name="T49" fmla="*/ 242 h 622"/>
                    <a:gd name="T50" fmla="*/ 649 w 793"/>
                    <a:gd name="T51" fmla="*/ 264 h 622"/>
                    <a:gd name="T52" fmla="*/ 615 w 793"/>
                    <a:gd name="T53" fmla="*/ 286 h 622"/>
                    <a:gd name="T54" fmla="*/ 586 w 793"/>
                    <a:gd name="T55" fmla="*/ 307 h 622"/>
                    <a:gd name="T56" fmla="*/ 566 w 793"/>
                    <a:gd name="T57" fmla="*/ 330 h 622"/>
                    <a:gd name="T58" fmla="*/ 536 w 793"/>
                    <a:gd name="T59" fmla="*/ 382 h 622"/>
                    <a:gd name="T60" fmla="*/ 497 w 793"/>
                    <a:gd name="T61" fmla="*/ 455 h 622"/>
                    <a:gd name="T62" fmla="*/ 460 w 793"/>
                    <a:gd name="T63" fmla="*/ 538 h 622"/>
                    <a:gd name="T64" fmla="*/ 435 w 793"/>
                    <a:gd name="T65" fmla="*/ 622 h 622"/>
                    <a:gd name="T66" fmla="*/ 391 w 793"/>
                    <a:gd name="T67" fmla="*/ 614 h 622"/>
                    <a:gd name="T68" fmla="*/ 336 w 793"/>
                    <a:gd name="T69" fmla="*/ 602 h 622"/>
                    <a:gd name="T70" fmla="*/ 274 w 793"/>
                    <a:gd name="T71" fmla="*/ 591 h 622"/>
                    <a:gd name="T72" fmla="*/ 208 w 793"/>
                    <a:gd name="T73" fmla="*/ 578 h 622"/>
                    <a:gd name="T74" fmla="*/ 144 w 793"/>
                    <a:gd name="T75" fmla="*/ 565 h 622"/>
                    <a:gd name="T76" fmla="*/ 85 w 793"/>
                    <a:gd name="T77" fmla="*/ 555 h 622"/>
                    <a:gd name="T78" fmla="*/ 36 w 793"/>
                    <a:gd name="T79" fmla="*/ 548 h 622"/>
                    <a:gd name="T80" fmla="*/ 0 w 793"/>
                    <a:gd name="T81" fmla="*/ 545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622"/>
                    <a:gd name="T125" fmla="*/ 793 w 79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622">
                      <a:moveTo>
                        <a:pt x="0" y="545"/>
                      </a:moveTo>
                      <a:lnTo>
                        <a:pt x="11" y="518"/>
                      </a:lnTo>
                      <a:lnTo>
                        <a:pt x="24" y="488"/>
                      </a:lnTo>
                      <a:lnTo>
                        <a:pt x="39" y="456"/>
                      </a:lnTo>
                      <a:lnTo>
                        <a:pt x="57" y="420"/>
                      </a:lnTo>
                      <a:lnTo>
                        <a:pt x="75" y="383"/>
                      </a:lnTo>
                      <a:lnTo>
                        <a:pt x="96" y="344"/>
                      </a:lnTo>
                      <a:lnTo>
                        <a:pt x="118" y="305"/>
                      </a:lnTo>
                      <a:lnTo>
                        <a:pt x="139" y="265"/>
                      </a:lnTo>
                      <a:lnTo>
                        <a:pt x="162" y="226"/>
                      </a:lnTo>
                      <a:lnTo>
                        <a:pt x="187" y="188"/>
                      </a:lnTo>
                      <a:lnTo>
                        <a:pt x="211" y="151"/>
                      </a:lnTo>
                      <a:lnTo>
                        <a:pt x="235" y="117"/>
                      </a:lnTo>
                      <a:lnTo>
                        <a:pt x="258" y="85"/>
                      </a:lnTo>
                      <a:lnTo>
                        <a:pt x="282" y="58"/>
                      </a:lnTo>
                      <a:lnTo>
                        <a:pt x="304" y="32"/>
                      </a:lnTo>
                      <a:lnTo>
                        <a:pt x="326" y="13"/>
                      </a:lnTo>
                      <a:lnTo>
                        <a:pt x="344" y="12"/>
                      </a:lnTo>
                      <a:lnTo>
                        <a:pt x="366" y="9"/>
                      </a:lnTo>
                      <a:lnTo>
                        <a:pt x="391" y="8"/>
                      </a:lnTo>
                      <a:lnTo>
                        <a:pt x="419" y="7"/>
                      </a:lnTo>
                      <a:lnTo>
                        <a:pt x="448" y="6"/>
                      </a:lnTo>
                      <a:lnTo>
                        <a:pt x="479" y="6"/>
                      </a:lnTo>
                      <a:lnTo>
                        <a:pt x="510" y="5"/>
                      </a:lnTo>
                      <a:lnTo>
                        <a:pt x="542" y="3"/>
                      </a:lnTo>
                      <a:lnTo>
                        <a:pt x="574" y="3"/>
                      </a:lnTo>
                      <a:lnTo>
                        <a:pt x="605" y="2"/>
                      </a:lnTo>
                      <a:lnTo>
                        <a:pt x="635" y="2"/>
                      </a:lnTo>
                      <a:lnTo>
                        <a:pt x="663" y="1"/>
                      </a:lnTo>
                      <a:lnTo>
                        <a:pt x="689" y="1"/>
                      </a:lnTo>
                      <a:lnTo>
                        <a:pt x="712" y="1"/>
                      </a:lnTo>
                      <a:lnTo>
                        <a:pt x="732" y="0"/>
                      </a:lnTo>
                      <a:lnTo>
                        <a:pt x="747" y="0"/>
                      </a:lnTo>
                      <a:lnTo>
                        <a:pt x="668" y="129"/>
                      </a:lnTo>
                      <a:lnTo>
                        <a:pt x="684" y="130"/>
                      </a:lnTo>
                      <a:lnTo>
                        <a:pt x="700" y="130"/>
                      </a:lnTo>
                      <a:lnTo>
                        <a:pt x="716" y="131"/>
                      </a:lnTo>
                      <a:lnTo>
                        <a:pt x="732" y="132"/>
                      </a:lnTo>
                      <a:lnTo>
                        <a:pt x="748" y="134"/>
                      </a:lnTo>
                      <a:lnTo>
                        <a:pt x="763" y="135"/>
                      </a:lnTo>
                      <a:lnTo>
                        <a:pt x="778" y="137"/>
                      </a:lnTo>
                      <a:lnTo>
                        <a:pt x="793" y="140"/>
                      </a:lnTo>
                      <a:lnTo>
                        <a:pt x="787" y="154"/>
                      </a:lnTo>
                      <a:lnTo>
                        <a:pt x="778" y="168"/>
                      </a:lnTo>
                      <a:lnTo>
                        <a:pt x="767" y="182"/>
                      </a:lnTo>
                      <a:lnTo>
                        <a:pt x="753" y="195"/>
                      </a:lnTo>
                      <a:lnTo>
                        <a:pt x="738" y="207"/>
                      </a:lnTo>
                      <a:lnTo>
                        <a:pt x="722" y="219"/>
                      </a:lnTo>
                      <a:lnTo>
                        <a:pt x="703" y="230"/>
                      </a:lnTo>
                      <a:lnTo>
                        <a:pt x="685" y="242"/>
                      </a:lnTo>
                      <a:lnTo>
                        <a:pt x="666" y="253"/>
                      </a:lnTo>
                      <a:lnTo>
                        <a:pt x="649" y="264"/>
                      </a:lnTo>
                      <a:lnTo>
                        <a:pt x="631" y="275"/>
                      </a:lnTo>
                      <a:lnTo>
                        <a:pt x="615" y="286"/>
                      </a:lnTo>
                      <a:lnTo>
                        <a:pt x="600" y="297"/>
                      </a:lnTo>
                      <a:lnTo>
                        <a:pt x="586" y="307"/>
                      </a:lnTo>
                      <a:lnTo>
                        <a:pt x="574" y="319"/>
                      </a:lnTo>
                      <a:lnTo>
                        <a:pt x="566" y="330"/>
                      </a:lnTo>
                      <a:lnTo>
                        <a:pt x="552" y="353"/>
                      </a:lnTo>
                      <a:lnTo>
                        <a:pt x="536" y="382"/>
                      </a:lnTo>
                      <a:lnTo>
                        <a:pt x="517" y="417"/>
                      </a:lnTo>
                      <a:lnTo>
                        <a:pt x="497" y="455"/>
                      </a:lnTo>
                      <a:lnTo>
                        <a:pt x="479" y="496"/>
                      </a:lnTo>
                      <a:lnTo>
                        <a:pt x="460" y="538"/>
                      </a:lnTo>
                      <a:lnTo>
                        <a:pt x="447" y="580"/>
                      </a:lnTo>
                      <a:lnTo>
                        <a:pt x="435" y="622"/>
                      </a:lnTo>
                      <a:lnTo>
                        <a:pt x="414" y="618"/>
                      </a:lnTo>
                      <a:lnTo>
                        <a:pt x="391" y="614"/>
                      </a:lnTo>
                      <a:lnTo>
                        <a:pt x="365" y="608"/>
                      </a:lnTo>
                      <a:lnTo>
                        <a:pt x="336" y="602"/>
                      </a:lnTo>
                      <a:lnTo>
                        <a:pt x="306" y="596"/>
                      </a:lnTo>
                      <a:lnTo>
                        <a:pt x="274" y="591"/>
                      </a:lnTo>
                      <a:lnTo>
                        <a:pt x="242" y="584"/>
                      </a:lnTo>
                      <a:lnTo>
                        <a:pt x="208" y="578"/>
                      </a:lnTo>
                      <a:lnTo>
                        <a:pt x="176" y="571"/>
                      </a:lnTo>
                      <a:lnTo>
                        <a:pt x="144" y="565"/>
                      </a:lnTo>
                      <a:lnTo>
                        <a:pt x="114" y="560"/>
                      </a:lnTo>
                      <a:lnTo>
                        <a:pt x="85" y="555"/>
                      </a:lnTo>
                      <a:lnTo>
                        <a:pt x="59" y="551"/>
                      </a:lnTo>
                      <a:lnTo>
                        <a:pt x="36" y="548"/>
                      </a:lnTo>
                      <a:lnTo>
                        <a:pt x="16" y="546"/>
                      </a:lnTo>
                      <a:lnTo>
                        <a:pt x="0" y="545"/>
                      </a:lnTo>
                      <a:close/>
                    </a:path>
                  </a:pathLst>
                </a:custGeom>
                <a:solidFill>
                  <a:srgbClr val="000000"/>
                </a:solidFill>
                <a:ln w="9525">
                  <a:solidFill>
                    <a:schemeClr val="bg1"/>
                  </a:solidFill>
                  <a:round/>
                  <a:headEnd/>
                  <a:tailEnd/>
                </a:ln>
              </p:spPr>
              <p:txBody>
                <a:bodyPr/>
                <a:lstStyle/>
                <a:p>
                  <a:endParaRPr lang="en-US"/>
                </a:p>
              </p:txBody>
            </p:sp>
            <p:sp>
              <p:nvSpPr>
                <p:cNvPr id="1067" name="Freeform 80"/>
                <p:cNvSpPr>
                  <a:spLocks/>
                </p:cNvSpPr>
                <p:nvPr/>
              </p:nvSpPr>
              <p:spPr bwMode="auto">
                <a:xfrm>
                  <a:off x="2482" y="1989"/>
                  <a:ext cx="308" cy="269"/>
                </a:xfrm>
                <a:custGeom>
                  <a:avLst/>
                  <a:gdLst>
                    <a:gd name="T0" fmla="*/ 0 w 617"/>
                    <a:gd name="T1" fmla="*/ 470 h 539"/>
                    <a:gd name="T2" fmla="*/ 7 w 617"/>
                    <a:gd name="T3" fmla="*/ 455 h 539"/>
                    <a:gd name="T4" fmla="*/ 16 w 617"/>
                    <a:gd name="T5" fmla="*/ 436 h 539"/>
                    <a:gd name="T6" fmla="*/ 28 w 617"/>
                    <a:gd name="T7" fmla="*/ 411 h 539"/>
                    <a:gd name="T8" fmla="*/ 43 w 617"/>
                    <a:gd name="T9" fmla="*/ 384 h 539"/>
                    <a:gd name="T10" fmla="*/ 59 w 617"/>
                    <a:gd name="T11" fmla="*/ 353 h 539"/>
                    <a:gd name="T12" fmla="*/ 77 w 617"/>
                    <a:gd name="T13" fmla="*/ 319 h 539"/>
                    <a:gd name="T14" fmla="*/ 97 w 617"/>
                    <a:gd name="T15" fmla="*/ 284 h 539"/>
                    <a:gd name="T16" fmla="*/ 117 w 617"/>
                    <a:gd name="T17" fmla="*/ 248 h 539"/>
                    <a:gd name="T18" fmla="*/ 139 w 617"/>
                    <a:gd name="T19" fmla="*/ 212 h 539"/>
                    <a:gd name="T20" fmla="*/ 162 w 617"/>
                    <a:gd name="T21" fmla="*/ 177 h 539"/>
                    <a:gd name="T22" fmla="*/ 185 w 617"/>
                    <a:gd name="T23" fmla="*/ 142 h 539"/>
                    <a:gd name="T24" fmla="*/ 207 w 617"/>
                    <a:gd name="T25" fmla="*/ 110 h 539"/>
                    <a:gd name="T26" fmla="*/ 230 w 617"/>
                    <a:gd name="T27" fmla="*/ 80 h 539"/>
                    <a:gd name="T28" fmla="*/ 252 w 617"/>
                    <a:gd name="T29" fmla="*/ 53 h 539"/>
                    <a:gd name="T30" fmla="*/ 274 w 617"/>
                    <a:gd name="T31" fmla="*/ 30 h 539"/>
                    <a:gd name="T32" fmla="*/ 294 w 617"/>
                    <a:gd name="T33" fmla="*/ 13 h 539"/>
                    <a:gd name="T34" fmla="*/ 617 w 617"/>
                    <a:gd name="T35" fmla="*/ 0 h 539"/>
                    <a:gd name="T36" fmla="*/ 607 w 617"/>
                    <a:gd name="T37" fmla="*/ 15 h 539"/>
                    <a:gd name="T38" fmla="*/ 594 w 617"/>
                    <a:gd name="T39" fmla="*/ 37 h 539"/>
                    <a:gd name="T40" fmla="*/ 579 w 617"/>
                    <a:gd name="T41" fmla="*/ 63 h 539"/>
                    <a:gd name="T42" fmla="*/ 562 w 617"/>
                    <a:gd name="T43" fmla="*/ 93 h 539"/>
                    <a:gd name="T44" fmla="*/ 543 w 617"/>
                    <a:gd name="T45" fmla="*/ 127 h 539"/>
                    <a:gd name="T46" fmla="*/ 524 w 617"/>
                    <a:gd name="T47" fmla="*/ 163 h 539"/>
                    <a:gd name="T48" fmla="*/ 503 w 617"/>
                    <a:gd name="T49" fmla="*/ 202 h 539"/>
                    <a:gd name="T50" fmla="*/ 482 w 617"/>
                    <a:gd name="T51" fmla="*/ 242 h 539"/>
                    <a:gd name="T52" fmla="*/ 462 w 617"/>
                    <a:gd name="T53" fmla="*/ 284 h 539"/>
                    <a:gd name="T54" fmla="*/ 442 w 617"/>
                    <a:gd name="T55" fmla="*/ 325 h 539"/>
                    <a:gd name="T56" fmla="*/ 422 w 617"/>
                    <a:gd name="T57" fmla="*/ 367 h 539"/>
                    <a:gd name="T58" fmla="*/ 405 w 617"/>
                    <a:gd name="T59" fmla="*/ 406 h 539"/>
                    <a:gd name="T60" fmla="*/ 389 w 617"/>
                    <a:gd name="T61" fmla="*/ 444 h 539"/>
                    <a:gd name="T62" fmla="*/ 376 w 617"/>
                    <a:gd name="T63" fmla="*/ 479 h 539"/>
                    <a:gd name="T64" fmla="*/ 366 w 617"/>
                    <a:gd name="T65" fmla="*/ 512 h 539"/>
                    <a:gd name="T66" fmla="*/ 358 w 617"/>
                    <a:gd name="T67" fmla="*/ 539 h 539"/>
                    <a:gd name="T68" fmla="*/ 342 w 617"/>
                    <a:gd name="T69" fmla="*/ 536 h 539"/>
                    <a:gd name="T70" fmla="*/ 323 w 617"/>
                    <a:gd name="T71" fmla="*/ 531 h 539"/>
                    <a:gd name="T72" fmla="*/ 302 w 617"/>
                    <a:gd name="T73" fmla="*/ 527 h 539"/>
                    <a:gd name="T74" fmla="*/ 276 w 617"/>
                    <a:gd name="T75" fmla="*/ 522 h 539"/>
                    <a:gd name="T76" fmla="*/ 251 w 617"/>
                    <a:gd name="T77" fmla="*/ 517 h 539"/>
                    <a:gd name="T78" fmla="*/ 223 w 617"/>
                    <a:gd name="T79" fmla="*/ 512 h 539"/>
                    <a:gd name="T80" fmla="*/ 196 w 617"/>
                    <a:gd name="T81" fmla="*/ 506 h 539"/>
                    <a:gd name="T82" fmla="*/ 168 w 617"/>
                    <a:gd name="T83" fmla="*/ 501 h 539"/>
                    <a:gd name="T84" fmla="*/ 140 w 617"/>
                    <a:gd name="T85" fmla="*/ 495 h 539"/>
                    <a:gd name="T86" fmla="*/ 113 w 617"/>
                    <a:gd name="T87" fmla="*/ 491 h 539"/>
                    <a:gd name="T88" fmla="*/ 88 w 617"/>
                    <a:gd name="T89" fmla="*/ 486 h 539"/>
                    <a:gd name="T90" fmla="*/ 65 w 617"/>
                    <a:gd name="T91" fmla="*/ 482 h 539"/>
                    <a:gd name="T92" fmla="*/ 44 w 617"/>
                    <a:gd name="T93" fmla="*/ 477 h 539"/>
                    <a:gd name="T94" fmla="*/ 25 w 617"/>
                    <a:gd name="T95" fmla="*/ 475 h 539"/>
                    <a:gd name="T96" fmla="*/ 10 w 617"/>
                    <a:gd name="T97" fmla="*/ 471 h 539"/>
                    <a:gd name="T98" fmla="*/ 0 w 617"/>
                    <a:gd name="T99" fmla="*/ 47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539"/>
                    <a:gd name="T152" fmla="*/ 617 w 617"/>
                    <a:gd name="T153" fmla="*/ 539 h 5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539">
                      <a:moveTo>
                        <a:pt x="0" y="470"/>
                      </a:moveTo>
                      <a:lnTo>
                        <a:pt x="7" y="455"/>
                      </a:lnTo>
                      <a:lnTo>
                        <a:pt x="16" y="436"/>
                      </a:lnTo>
                      <a:lnTo>
                        <a:pt x="28" y="411"/>
                      </a:lnTo>
                      <a:lnTo>
                        <a:pt x="43" y="384"/>
                      </a:lnTo>
                      <a:lnTo>
                        <a:pt x="59" y="353"/>
                      </a:lnTo>
                      <a:lnTo>
                        <a:pt x="77" y="319"/>
                      </a:lnTo>
                      <a:lnTo>
                        <a:pt x="97" y="284"/>
                      </a:lnTo>
                      <a:lnTo>
                        <a:pt x="117" y="248"/>
                      </a:lnTo>
                      <a:lnTo>
                        <a:pt x="139" y="212"/>
                      </a:lnTo>
                      <a:lnTo>
                        <a:pt x="162" y="177"/>
                      </a:lnTo>
                      <a:lnTo>
                        <a:pt x="185" y="142"/>
                      </a:lnTo>
                      <a:lnTo>
                        <a:pt x="207" y="110"/>
                      </a:lnTo>
                      <a:lnTo>
                        <a:pt x="230" y="80"/>
                      </a:lnTo>
                      <a:lnTo>
                        <a:pt x="252" y="53"/>
                      </a:lnTo>
                      <a:lnTo>
                        <a:pt x="274" y="30"/>
                      </a:lnTo>
                      <a:lnTo>
                        <a:pt x="294" y="13"/>
                      </a:lnTo>
                      <a:lnTo>
                        <a:pt x="617" y="0"/>
                      </a:lnTo>
                      <a:lnTo>
                        <a:pt x="607" y="15"/>
                      </a:lnTo>
                      <a:lnTo>
                        <a:pt x="594" y="37"/>
                      </a:lnTo>
                      <a:lnTo>
                        <a:pt x="579" y="63"/>
                      </a:lnTo>
                      <a:lnTo>
                        <a:pt x="562" y="93"/>
                      </a:lnTo>
                      <a:lnTo>
                        <a:pt x="543" y="127"/>
                      </a:lnTo>
                      <a:lnTo>
                        <a:pt x="524" y="163"/>
                      </a:lnTo>
                      <a:lnTo>
                        <a:pt x="503" y="202"/>
                      </a:lnTo>
                      <a:lnTo>
                        <a:pt x="482" y="242"/>
                      </a:lnTo>
                      <a:lnTo>
                        <a:pt x="462" y="284"/>
                      </a:lnTo>
                      <a:lnTo>
                        <a:pt x="442" y="325"/>
                      </a:lnTo>
                      <a:lnTo>
                        <a:pt x="422" y="367"/>
                      </a:lnTo>
                      <a:lnTo>
                        <a:pt x="405" y="406"/>
                      </a:lnTo>
                      <a:lnTo>
                        <a:pt x="389" y="444"/>
                      </a:lnTo>
                      <a:lnTo>
                        <a:pt x="376" y="479"/>
                      </a:lnTo>
                      <a:lnTo>
                        <a:pt x="366" y="512"/>
                      </a:lnTo>
                      <a:lnTo>
                        <a:pt x="358" y="539"/>
                      </a:lnTo>
                      <a:lnTo>
                        <a:pt x="342" y="536"/>
                      </a:lnTo>
                      <a:lnTo>
                        <a:pt x="323" y="531"/>
                      </a:lnTo>
                      <a:lnTo>
                        <a:pt x="302" y="527"/>
                      </a:lnTo>
                      <a:lnTo>
                        <a:pt x="276" y="522"/>
                      </a:lnTo>
                      <a:lnTo>
                        <a:pt x="251" y="517"/>
                      </a:lnTo>
                      <a:lnTo>
                        <a:pt x="223" y="512"/>
                      </a:lnTo>
                      <a:lnTo>
                        <a:pt x="196" y="506"/>
                      </a:lnTo>
                      <a:lnTo>
                        <a:pt x="168" y="501"/>
                      </a:lnTo>
                      <a:lnTo>
                        <a:pt x="140" y="495"/>
                      </a:lnTo>
                      <a:lnTo>
                        <a:pt x="113" y="491"/>
                      </a:lnTo>
                      <a:lnTo>
                        <a:pt x="88" y="486"/>
                      </a:lnTo>
                      <a:lnTo>
                        <a:pt x="65" y="482"/>
                      </a:lnTo>
                      <a:lnTo>
                        <a:pt x="44" y="477"/>
                      </a:lnTo>
                      <a:lnTo>
                        <a:pt x="25" y="475"/>
                      </a:lnTo>
                      <a:lnTo>
                        <a:pt x="10" y="471"/>
                      </a:lnTo>
                      <a:lnTo>
                        <a:pt x="0" y="470"/>
                      </a:lnTo>
                      <a:close/>
                    </a:path>
                  </a:pathLst>
                </a:custGeom>
                <a:solidFill>
                  <a:srgbClr val="FFFFFF"/>
                </a:solidFill>
                <a:ln w="9525">
                  <a:solidFill>
                    <a:schemeClr val="bg1"/>
                  </a:solidFill>
                  <a:round/>
                  <a:headEnd/>
                  <a:tailEnd/>
                </a:ln>
              </p:spPr>
              <p:txBody>
                <a:bodyPr/>
                <a:lstStyle/>
                <a:p>
                  <a:endParaRPr lang="en-US"/>
                </a:p>
              </p:txBody>
            </p:sp>
          </p:grpSp>
          <p:grpSp>
            <p:nvGrpSpPr>
              <p:cNvPr id="15" name="Group 81"/>
              <p:cNvGrpSpPr>
                <a:grpSpLocks/>
              </p:cNvGrpSpPr>
              <p:nvPr/>
            </p:nvGrpSpPr>
            <p:grpSpPr bwMode="auto">
              <a:xfrm>
                <a:off x="2784" y="2256"/>
                <a:ext cx="418" cy="249"/>
                <a:chOff x="2391" y="2072"/>
                <a:chExt cx="418" cy="249"/>
              </a:xfrm>
            </p:grpSpPr>
            <p:sp>
              <p:nvSpPr>
                <p:cNvPr id="1064" name="Freeform 82"/>
                <p:cNvSpPr>
                  <a:spLocks/>
                </p:cNvSpPr>
                <p:nvPr/>
              </p:nvSpPr>
              <p:spPr bwMode="auto">
                <a:xfrm>
                  <a:off x="2391" y="2072"/>
                  <a:ext cx="418" cy="249"/>
                </a:xfrm>
                <a:custGeom>
                  <a:avLst/>
                  <a:gdLst>
                    <a:gd name="T0" fmla="*/ 16 w 837"/>
                    <a:gd name="T1" fmla="*/ 392 h 500"/>
                    <a:gd name="T2" fmla="*/ 57 w 837"/>
                    <a:gd name="T3" fmla="*/ 340 h 500"/>
                    <a:gd name="T4" fmla="*/ 106 w 837"/>
                    <a:gd name="T5" fmla="*/ 281 h 500"/>
                    <a:gd name="T6" fmla="*/ 160 w 837"/>
                    <a:gd name="T7" fmla="*/ 220 h 500"/>
                    <a:gd name="T8" fmla="*/ 219 w 837"/>
                    <a:gd name="T9" fmla="*/ 159 h 500"/>
                    <a:gd name="T10" fmla="*/ 279 w 837"/>
                    <a:gd name="T11" fmla="*/ 103 h 500"/>
                    <a:gd name="T12" fmla="*/ 337 w 837"/>
                    <a:gd name="T13" fmla="*/ 53 h 500"/>
                    <a:gd name="T14" fmla="*/ 392 w 837"/>
                    <a:gd name="T15" fmla="*/ 14 h 500"/>
                    <a:gd name="T16" fmla="*/ 435 w 837"/>
                    <a:gd name="T17" fmla="*/ 3 h 500"/>
                    <a:gd name="T18" fmla="*/ 481 w 837"/>
                    <a:gd name="T19" fmla="*/ 11 h 500"/>
                    <a:gd name="T20" fmla="*/ 537 w 837"/>
                    <a:gd name="T21" fmla="*/ 22 h 500"/>
                    <a:gd name="T22" fmla="*/ 597 w 837"/>
                    <a:gd name="T23" fmla="*/ 35 h 500"/>
                    <a:gd name="T24" fmla="*/ 658 w 837"/>
                    <a:gd name="T25" fmla="*/ 49 h 500"/>
                    <a:gd name="T26" fmla="*/ 718 w 837"/>
                    <a:gd name="T27" fmla="*/ 61 h 500"/>
                    <a:gd name="T28" fmla="*/ 770 w 837"/>
                    <a:gd name="T29" fmla="*/ 73 h 500"/>
                    <a:gd name="T30" fmla="*/ 812 w 837"/>
                    <a:gd name="T31" fmla="*/ 81 h 500"/>
                    <a:gd name="T32" fmla="*/ 719 w 837"/>
                    <a:gd name="T33" fmla="*/ 191 h 500"/>
                    <a:gd name="T34" fmla="*/ 749 w 837"/>
                    <a:gd name="T35" fmla="*/ 199 h 500"/>
                    <a:gd name="T36" fmla="*/ 780 w 837"/>
                    <a:gd name="T37" fmla="*/ 209 h 500"/>
                    <a:gd name="T38" fmla="*/ 810 w 837"/>
                    <a:gd name="T39" fmla="*/ 219 h 500"/>
                    <a:gd name="T40" fmla="*/ 837 w 837"/>
                    <a:gd name="T41" fmla="*/ 230 h 500"/>
                    <a:gd name="T42" fmla="*/ 816 w 837"/>
                    <a:gd name="T43" fmla="*/ 255 h 500"/>
                    <a:gd name="T44" fmla="*/ 787 w 837"/>
                    <a:gd name="T45" fmla="*/ 274 h 500"/>
                    <a:gd name="T46" fmla="*/ 751 w 837"/>
                    <a:gd name="T47" fmla="*/ 290 h 500"/>
                    <a:gd name="T48" fmla="*/ 711 w 837"/>
                    <a:gd name="T49" fmla="*/ 304 h 500"/>
                    <a:gd name="T50" fmla="*/ 671 w 837"/>
                    <a:gd name="T51" fmla="*/ 317 h 500"/>
                    <a:gd name="T52" fmla="*/ 633 w 837"/>
                    <a:gd name="T53" fmla="*/ 331 h 500"/>
                    <a:gd name="T54" fmla="*/ 601 w 837"/>
                    <a:gd name="T55" fmla="*/ 346 h 500"/>
                    <a:gd name="T56" fmla="*/ 577 w 837"/>
                    <a:gd name="T57" fmla="*/ 363 h 500"/>
                    <a:gd name="T58" fmla="*/ 556 w 837"/>
                    <a:gd name="T59" fmla="*/ 380 h 500"/>
                    <a:gd name="T60" fmla="*/ 527 w 837"/>
                    <a:gd name="T61" fmla="*/ 401 h 500"/>
                    <a:gd name="T62" fmla="*/ 494 w 837"/>
                    <a:gd name="T63" fmla="*/ 424 h 500"/>
                    <a:gd name="T64" fmla="*/ 459 w 837"/>
                    <a:gd name="T65" fmla="*/ 446 h 500"/>
                    <a:gd name="T66" fmla="*/ 426 w 837"/>
                    <a:gd name="T67" fmla="*/ 466 h 500"/>
                    <a:gd name="T68" fmla="*/ 397 w 837"/>
                    <a:gd name="T69" fmla="*/ 484 h 500"/>
                    <a:gd name="T70" fmla="*/ 377 w 837"/>
                    <a:gd name="T71" fmla="*/ 495 h 500"/>
                    <a:gd name="T72" fmla="*/ 367 w 837"/>
                    <a:gd name="T73" fmla="*/ 500 h 500"/>
                    <a:gd name="T74" fmla="*/ 344 w 837"/>
                    <a:gd name="T75" fmla="*/ 495 h 500"/>
                    <a:gd name="T76" fmla="*/ 305 w 837"/>
                    <a:gd name="T77" fmla="*/ 486 h 500"/>
                    <a:gd name="T78" fmla="*/ 255 w 837"/>
                    <a:gd name="T79" fmla="*/ 475 h 500"/>
                    <a:gd name="T80" fmla="*/ 197 w 837"/>
                    <a:gd name="T81" fmla="*/ 462 h 500"/>
                    <a:gd name="T82" fmla="*/ 138 w 837"/>
                    <a:gd name="T83" fmla="*/ 448 h 500"/>
                    <a:gd name="T84" fmla="*/ 82 w 837"/>
                    <a:gd name="T85" fmla="*/ 434 h 500"/>
                    <a:gd name="T86" fmla="*/ 35 w 837"/>
                    <a:gd name="T87" fmla="*/ 423 h 500"/>
                    <a:gd name="T88" fmla="*/ 0 w 837"/>
                    <a:gd name="T89" fmla="*/ 414 h 5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7"/>
                    <a:gd name="T136" fmla="*/ 0 h 500"/>
                    <a:gd name="T137" fmla="*/ 837 w 837"/>
                    <a:gd name="T138" fmla="*/ 500 h 5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7" h="500">
                      <a:moveTo>
                        <a:pt x="0" y="414"/>
                      </a:moveTo>
                      <a:lnTo>
                        <a:pt x="16" y="392"/>
                      </a:lnTo>
                      <a:lnTo>
                        <a:pt x="35" y="366"/>
                      </a:lnTo>
                      <a:lnTo>
                        <a:pt x="57" y="340"/>
                      </a:lnTo>
                      <a:lnTo>
                        <a:pt x="81" y="311"/>
                      </a:lnTo>
                      <a:lnTo>
                        <a:pt x="106" y="281"/>
                      </a:lnTo>
                      <a:lnTo>
                        <a:pt x="133" y="251"/>
                      </a:lnTo>
                      <a:lnTo>
                        <a:pt x="160" y="220"/>
                      </a:lnTo>
                      <a:lnTo>
                        <a:pt x="190" y="189"/>
                      </a:lnTo>
                      <a:lnTo>
                        <a:pt x="219" y="159"/>
                      </a:lnTo>
                      <a:lnTo>
                        <a:pt x="249" y="130"/>
                      </a:lnTo>
                      <a:lnTo>
                        <a:pt x="279" y="103"/>
                      </a:lnTo>
                      <a:lnTo>
                        <a:pt x="309" y="76"/>
                      </a:lnTo>
                      <a:lnTo>
                        <a:pt x="337" y="53"/>
                      </a:lnTo>
                      <a:lnTo>
                        <a:pt x="365" y="32"/>
                      </a:lnTo>
                      <a:lnTo>
                        <a:pt x="392" y="14"/>
                      </a:lnTo>
                      <a:lnTo>
                        <a:pt x="417" y="0"/>
                      </a:lnTo>
                      <a:lnTo>
                        <a:pt x="435" y="3"/>
                      </a:lnTo>
                      <a:lnTo>
                        <a:pt x="457" y="7"/>
                      </a:lnTo>
                      <a:lnTo>
                        <a:pt x="481" y="11"/>
                      </a:lnTo>
                      <a:lnTo>
                        <a:pt x="508" y="16"/>
                      </a:lnTo>
                      <a:lnTo>
                        <a:pt x="537" y="22"/>
                      </a:lnTo>
                      <a:lnTo>
                        <a:pt x="566" y="28"/>
                      </a:lnTo>
                      <a:lnTo>
                        <a:pt x="597" y="35"/>
                      </a:lnTo>
                      <a:lnTo>
                        <a:pt x="629" y="42"/>
                      </a:lnTo>
                      <a:lnTo>
                        <a:pt x="658" y="49"/>
                      </a:lnTo>
                      <a:lnTo>
                        <a:pt x="690" y="54"/>
                      </a:lnTo>
                      <a:lnTo>
                        <a:pt x="718" y="61"/>
                      </a:lnTo>
                      <a:lnTo>
                        <a:pt x="745" y="67"/>
                      </a:lnTo>
                      <a:lnTo>
                        <a:pt x="770" y="73"/>
                      </a:lnTo>
                      <a:lnTo>
                        <a:pt x="792" y="77"/>
                      </a:lnTo>
                      <a:lnTo>
                        <a:pt x="812" y="81"/>
                      </a:lnTo>
                      <a:lnTo>
                        <a:pt x="826" y="84"/>
                      </a:lnTo>
                      <a:lnTo>
                        <a:pt x="719" y="191"/>
                      </a:lnTo>
                      <a:lnTo>
                        <a:pt x="734" y="196"/>
                      </a:lnTo>
                      <a:lnTo>
                        <a:pt x="749" y="199"/>
                      </a:lnTo>
                      <a:lnTo>
                        <a:pt x="766" y="204"/>
                      </a:lnTo>
                      <a:lnTo>
                        <a:pt x="780" y="209"/>
                      </a:lnTo>
                      <a:lnTo>
                        <a:pt x="795" y="213"/>
                      </a:lnTo>
                      <a:lnTo>
                        <a:pt x="810" y="219"/>
                      </a:lnTo>
                      <a:lnTo>
                        <a:pt x="824" y="225"/>
                      </a:lnTo>
                      <a:lnTo>
                        <a:pt x="837" y="230"/>
                      </a:lnTo>
                      <a:lnTo>
                        <a:pt x="828" y="243"/>
                      </a:lnTo>
                      <a:lnTo>
                        <a:pt x="816" y="255"/>
                      </a:lnTo>
                      <a:lnTo>
                        <a:pt x="802" y="264"/>
                      </a:lnTo>
                      <a:lnTo>
                        <a:pt x="787" y="274"/>
                      </a:lnTo>
                      <a:lnTo>
                        <a:pt x="769" y="282"/>
                      </a:lnTo>
                      <a:lnTo>
                        <a:pt x="751" y="290"/>
                      </a:lnTo>
                      <a:lnTo>
                        <a:pt x="731" y="297"/>
                      </a:lnTo>
                      <a:lnTo>
                        <a:pt x="711" y="304"/>
                      </a:lnTo>
                      <a:lnTo>
                        <a:pt x="691" y="311"/>
                      </a:lnTo>
                      <a:lnTo>
                        <a:pt x="671" y="317"/>
                      </a:lnTo>
                      <a:lnTo>
                        <a:pt x="652" y="324"/>
                      </a:lnTo>
                      <a:lnTo>
                        <a:pt x="633" y="331"/>
                      </a:lnTo>
                      <a:lnTo>
                        <a:pt x="616" y="338"/>
                      </a:lnTo>
                      <a:lnTo>
                        <a:pt x="601" y="346"/>
                      </a:lnTo>
                      <a:lnTo>
                        <a:pt x="587" y="354"/>
                      </a:lnTo>
                      <a:lnTo>
                        <a:pt x="577" y="363"/>
                      </a:lnTo>
                      <a:lnTo>
                        <a:pt x="568" y="371"/>
                      </a:lnTo>
                      <a:lnTo>
                        <a:pt x="556" y="380"/>
                      </a:lnTo>
                      <a:lnTo>
                        <a:pt x="542" y="391"/>
                      </a:lnTo>
                      <a:lnTo>
                        <a:pt x="527" y="401"/>
                      </a:lnTo>
                      <a:lnTo>
                        <a:pt x="511" y="412"/>
                      </a:lnTo>
                      <a:lnTo>
                        <a:pt x="494" y="424"/>
                      </a:lnTo>
                      <a:lnTo>
                        <a:pt x="477" y="435"/>
                      </a:lnTo>
                      <a:lnTo>
                        <a:pt x="459" y="446"/>
                      </a:lnTo>
                      <a:lnTo>
                        <a:pt x="442" y="456"/>
                      </a:lnTo>
                      <a:lnTo>
                        <a:pt x="426" y="466"/>
                      </a:lnTo>
                      <a:lnTo>
                        <a:pt x="411" y="476"/>
                      </a:lnTo>
                      <a:lnTo>
                        <a:pt x="397" y="484"/>
                      </a:lnTo>
                      <a:lnTo>
                        <a:pt x="386" y="490"/>
                      </a:lnTo>
                      <a:lnTo>
                        <a:pt x="377" y="495"/>
                      </a:lnTo>
                      <a:lnTo>
                        <a:pt x="371" y="499"/>
                      </a:lnTo>
                      <a:lnTo>
                        <a:pt x="367" y="500"/>
                      </a:lnTo>
                      <a:lnTo>
                        <a:pt x="358" y="498"/>
                      </a:lnTo>
                      <a:lnTo>
                        <a:pt x="344" y="495"/>
                      </a:lnTo>
                      <a:lnTo>
                        <a:pt x="327" y="491"/>
                      </a:lnTo>
                      <a:lnTo>
                        <a:pt x="305" y="486"/>
                      </a:lnTo>
                      <a:lnTo>
                        <a:pt x="281" y="481"/>
                      </a:lnTo>
                      <a:lnTo>
                        <a:pt x="255" y="475"/>
                      </a:lnTo>
                      <a:lnTo>
                        <a:pt x="227" y="469"/>
                      </a:lnTo>
                      <a:lnTo>
                        <a:pt x="197" y="462"/>
                      </a:lnTo>
                      <a:lnTo>
                        <a:pt x="167" y="455"/>
                      </a:lnTo>
                      <a:lnTo>
                        <a:pt x="138" y="448"/>
                      </a:lnTo>
                      <a:lnTo>
                        <a:pt x="110" y="441"/>
                      </a:lnTo>
                      <a:lnTo>
                        <a:pt x="82" y="434"/>
                      </a:lnTo>
                      <a:lnTo>
                        <a:pt x="57" y="428"/>
                      </a:lnTo>
                      <a:lnTo>
                        <a:pt x="35" y="423"/>
                      </a:lnTo>
                      <a:lnTo>
                        <a:pt x="15" y="418"/>
                      </a:lnTo>
                      <a:lnTo>
                        <a:pt x="0" y="414"/>
                      </a:lnTo>
                      <a:close/>
                    </a:path>
                  </a:pathLst>
                </a:custGeom>
                <a:solidFill>
                  <a:srgbClr val="000000"/>
                </a:solidFill>
                <a:ln w="9525">
                  <a:solidFill>
                    <a:schemeClr val="bg1"/>
                  </a:solidFill>
                  <a:round/>
                  <a:headEnd/>
                  <a:tailEnd/>
                </a:ln>
              </p:spPr>
              <p:txBody>
                <a:bodyPr/>
                <a:lstStyle/>
                <a:p>
                  <a:endParaRPr lang="en-US"/>
                </a:p>
              </p:txBody>
            </p:sp>
            <p:sp>
              <p:nvSpPr>
                <p:cNvPr id="1065" name="Freeform 83"/>
                <p:cNvSpPr>
                  <a:spLocks/>
                </p:cNvSpPr>
                <p:nvPr/>
              </p:nvSpPr>
              <p:spPr bwMode="auto">
                <a:xfrm>
                  <a:off x="2416" y="2093"/>
                  <a:ext cx="349" cy="216"/>
                </a:xfrm>
                <a:custGeom>
                  <a:avLst/>
                  <a:gdLst>
                    <a:gd name="T0" fmla="*/ 0 w 696"/>
                    <a:gd name="T1" fmla="*/ 353 h 433"/>
                    <a:gd name="T2" fmla="*/ 9 w 696"/>
                    <a:gd name="T3" fmla="*/ 341 h 433"/>
                    <a:gd name="T4" fmla="*/ 23 w 696"/>
                    <a:gd name="T5" fmla="*/ 324 h 433"/>
                    <a:gd name="T6" fmla="*/ 40 w 696"/>
                    <a:gd name="T7" fmla="*/ 306 h 433"/>
                    <a:gd name="T8" fmla="*/ 60 w 696"/>
                    <a:gd name="T9" fmla="*/ 283 h 433"/>
                    <a:gd name="T10" fmla="*/ 83 w 696"/>
                    <a:gd name="T11" fmla="*/ 259 h 433"/>
                    <a:gd name="T12" fmla="*/ 107 w 696"/>
                    <a:gd name="T13" fmla="*/ 232 h 433"/>
                    <a:gd name="T14" fmla="*/ 133 w 696"/>
                    <a:gd name="T15" fmla="*/ 205 h 433"/>
                    <a:gd name="T16" fmla="*/ 162 w 696"/>
                    <a:gd name="T17" fmla="*/ 176 h 433"/>
                    <a:gd name="T18" fmla="*/ 191 w 696"/>
                    <a:gd name="T19" fmla="*/ 148 h 433"/>
                    <a:gd name="T20" fmla="*/ 220 w 696"/>
                    <a:gd name="T21" fmla="*/ 121 h 433"/>
                    <a:gd name="T22" fmla="*/ 250 w 696"/>
                    <a:gd name="T23" fmla="*/ 94 h 433"/>
                    <a:gd name="T24" fmla="*/ 278 w 696"/>
                    <a:gd name="T25" fmla="*/ 70 h 433"/>
                    <a:gd name="T26" fmla="*/ 306 w 696"/>
                    <a:gd name="T27" fmla="*/ 47 h 433"/>
                    <a:gd name="T28" fmla="*/ 334 w 696"/>
                    <a:gd name="T29" fmla="*/ 29 h 433"/>
                    <a:gd name="T30" fmla="*/ 359 w 696"/>
                    <a:gd name="T31" fmla="*/ 12 h 433"/>
                    <a:gd name="T32" fmla="*/ 382 w 696"/>
                    <a:gd name="T33" fmla="*/ 0 h 433"/>
                    <a:gd name="T34" fmla="*/ 696 w 696"/>
                    <a:gd name="T35" fmla="*/ 61 h 433"/>
                    <a:gd name="T36" fmla="*/ 682 w 696"/>
                    <a:gd name="T37" fmla="*/ 72 h 433"/>
                    <a:gd name="T38" fmla="*/ 665 w 696"/>
                    <a:gd name="T39" fmla="*/ 87 h 433"/>
                    <a:gd name="T40" fmla="*/ 644 w 696"/>
                    <a:gd name="T41" fmla="*/ 105 h 433"/>
                    <a:gd name="T42" fmla="*/ 621 w 696"/>
                    <a:gd name="T43" fmla="*/ 124 h 433"/>
                    <a:gd name="T44" fmla="*/ 595 w 696"/>
                    <a:gd name="T45" fmla="*/ 145 h 433"/>
                    <a:gd name="T46" fmla="*/ 566 w 696"/>
                    <a:gd name="T47" fmla="*/ 169 h 433"/>
                    <a:gd name="T48" fmla="*/ 537 w 696"/>
                    <a:gd name="T49" fmla="*/ 193 h 433"/>
                    <a:gd name="T50" fmla="*/ 507 w 696"/>
                    <a:gd name="T51" fmla="*/ 220 h 433"/>
                    <a:gd name="T52" fmla="*/ 477 w 696"/>
                    <a:gd name="T53" fmla="*/ 246 h 433"/>
                    <a:gd name="T54" fmla="*/ 449 w 696"/>
                    <a:gd name="T55" fmla="*/ 274 h 433"/>
                    <a:gd name="T56" fmla="*/ 420 w 696"/>
                    <a:gd name="T57" fmla="*/ 301 h 433"/>
                    <a:gd name="T58" fmla="*/ 393 w 696"/>
                    <a:gd name="T59" fmla="*/ 329 h 433"/>
                    <a:gd name="T60" fmla="*/ 369 w 696"/>
                    <a:gd name="T61" fmla="*/ 357 h 433"/>
                    <a:gd name="T62" fmla="*/ 349 w 696"/>
                    <a:gd name="T63" fmla="*/ 383 h 433"/>
                    <a:gd name="T64" fmla="*/ 330 w 696"/>
                    <a:gd name="T65" fmla="*/ 409 h 433"/>
                    <a:gd name="T66" fmla="*/ 316 w 696"/>
                    <a:gd name="T67" fmla="*/ 433 h 433"/>
                    <a:gd name="T68" fmla="*/ 303 w 696"/>
                    <a:gd name="T69" fmla="*/ 427 h 433"/>
                    <a:gd name="T70" fmla="*/ 285 w 696"/>
                    <a:gd name="T71" fmla="*/ 420 h 433"/>
                    <a:gd name="T72" fmla="*/ 266 w 696"/>
                    <a:gd name="T73" fmla="*/ 414 h 433"/>
                    <a:gd name="T74" fmla="*/ 245 w 696"/>
                    <a:gd name="T75" fmla="*/ 409 h 433"/>
                    <a:gd name="T76" fmla="*/ 222 w 696"/>
                    <a:gd name="T77" fmla="*/ 403 h 433"/>
                    <a:gd name="T78" fmla="*/ 198 w 696"/>
                    <a:gd name="T79" fmla="*/ 397 h 433"/>
                    <a:gd name="T80" fmla="*/ 174 w 696"/>
                    <a:gd name="T81" fmla="*/ 391 h 433"/>
                    <a:gd name="T82" fmla="*/ 148 w 696"/>
                    <a:gd name="T83" fmla="*/ 387 h 433"/>
                    <a:gd name="T84" fmla="*/ 124 w 696"/>
                    <a:gd name="T85" fmla="*/ 382 h 433"/>
                    <a:gd name="T86" fmla="*/ 101 w 696"/>
                    <a:gd name="T87" fmla="*/ 376 h 433"/>
                    <a:gd name="T88" fmla="*/ 78 w 696"/>
                    <a:gd name="T89" fmla="*/ 372 h 433"/>
                    <a:gd name="T90" fmla="*/ 57 w 696"/>
                    <a:gd name="T91" fmla="*/ 368 h 433"/>
                    <a:gd name="T92" fmla="*/ 39 w 696"/>
                    <a:gd name="T93" fmla="*/ 364 h 433"/>
                    <a:gd name="T94" fmla="*/ 23 w 696"/>
                    <a:gd name="T95" fmla="*/ 360 h 433"/>
                    <a:gd name="T96" fmla="*/ 9 w 696"/>
                    <a:gd name="T97" fmla="*/ 357 h 433"/>
                    <a:gd name="T98" fmla="*/ 0 w 696"/>
                    <a:gd name="T99" fmla="*/ 353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433"/>
                    <a:gd name="T152" fmla="*/ 696 w 696"/>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433">
                      <a:moveTo>
                        <a:pt x="0" y="353"/>
                      </a:moveTo>
                      <a:lnTo>
                        <a:pt x="9" y="341"/>
                      </a:lnTo>
                      <a:lnTo>
                        <a:pt x="23" y="324"/>
                      </a:lnTo>
                      <a:lnTo>
                        <a:pt x="40" y="306"/>
                      </a:lnTo>
                      <a:lnTo>
                        <a:pt x="60" y="283"/>
                      </a:lnTo>
                      <a:lnTo>
                        <a:pt x="83" y="259"/>
                      </a:lnTo>
                      <a:lnTo>
                        <a:pt x="107" y="232"/>
                      </a:lnTo>
                      <a:lnTo>
                        <a:pt x="133" y="205"/>
                      </a:lnTo>
                      <a:lnTo>
                        <a:pt x="162" y="176"/>
                      </a:lnTo>
                      <a:lnTo>
                        <a:pt x="191" y="148"/>
                      </a:lnTo>
                      <a:lnTo>
                        <a:pt x="220" y="121"/>
                      </a:lnTo>
                      <a:lnTo>
                        <a:pt x="250" y="94"/>
                      </a:lnTo>
                      <a:lnTo>
                        <a:pt x="278" y="70"/>
                      </a:lnTo>
                      <a:lnTo>
                        <a:pt x="306" y="47"/>
                      </a:lnTo>
                      <a:lnTo>
                        <a:pt x="334" y="29"/>
                      </a:lnTo>
                      <a:lnTo>
                        <a:pt x="359" y="12"/>
                      </a:lnTo>
                      <a:lnTo>
                        <a:pt x="382" y="0"/>
                      </a:lnTo>
                      <a:lnTo>
                        <a:pt x="696" y="61"/>
                      </a:lnTo>
                      <a:lnTo>
                        <a:pt x="682" y="72"/>
                      </a:lnTo>
                      <a:lnTo>
                        <a:pt x="665" y="87"/>
                      </a:lnTo>
                      <a:lnTo>
                        <a:pt x="644" y="105"/>
                      </a:lnTo>
                      <a:lnTo>
                        <a:pt x="621" y="124"/>
                      </a:lnTo>
                      <a:lnTo>
                        <a:pt x="595" y="145"/>
                      </a:lnTo>
                      <a:lnTo>
                        <a:pt x="566" y="169"/>
                      </a:lnTo>
                      <a:lnTo>
                        <a:pt x="537" y="193"/>
                      </a:lnTo>
                      <a:lnTo>
                        <a:pt x="507" y="220"/>
                      </a:lnTo>
                      <a:lnTo>
                        <a:pt x="477" y="246"/>
                      </a:lnTo>
                      <a:lnTo>
                        <a:pt x="449" y="274"/>
                      </a:lnTo>
                      <a:lnTo>
                        <a:pt x="420" y="301"/>
                      </a:lnTo>
                      <a:lnTo>
                        <a:pt x="393" y="329"/>
                      </a:lnTo>
                      <a:lnTo>
                        <a:pt x="369" y="357"/>
                      </a:lnTo>
                      <a:lnTo>
                        <a:pt x="349" y="383"/>
                      </a:lnTo>
                      <a:lnTo>
                        <a:pt x="330" y="409"/>
                      </a:lnTo>
                      <a:lnTo>
                        <a:pt x="316" y="433"/>
                      </a:lnTo>
                      <a:lnTo>
                        <a:pt x="303" y="427"/>
                      </a:lnTo>
                      <a:lnTo>
                        <a:pt x="285" y="420"/>
                      </a:lnTo>
                      <a:lnTo>
                        <a:pt x="266" y="414"/>
                      </a:lnTo>
                      <a:lnTo>
                        <a:pt x="245" y="409"/>
                      </a:lnTo>
                      <a:lnTo>
                        <a:pt x="222" y="403"/>
                      </a:lnTo>
                      <a:lnTo>
                        <a:pt x="198" y="397"/>
                      </a:lnTo>
                      <a:lnTo>
                        <a:pt x="174" y="391"/>
                      </a:lnTo>
                      <a:lnTo>
                        <a:pt x="148" y="387"/>
                      </a:lnTo>
                      <a:lnTo>
                        <a:pt x="124" y="382"/>
                      </a:lnTo>
                      <a:lnTo>
                        <a:pt x="101" y="376"/>
                      </a:lnTo>
                      <a:lnTo>
                        <a:pt x="78" y="372"/>
                      </a:lnTo>
                      <a:lnTo>
                        <a:pt x="57" y="368"/>
                      </a:lnTo>
                      <a:lnTo>
                        <a:pt x="39" y="364"/>
                      </a:lnTo>
                      <a:lnTo>
                        <a:pt x="23" y="360"/>
                      </a:lnTo>
                      <a:lnTo>
                        <a:pt x="9" y="357"/>
                      </a:lnTo>
                      <a:lnTo>
                        <a:pt x="0" y="353"/>
                      </a:lnTo>
                      <a:close/>
                    </a:path>
                  </a:pathLst>
                </a:custGeom>
                <a:solidFill>
                  <a:srgbClr val="FFFFFF"/>
                </a:solidFill>
                <a:ln w="9525">
                  <a:solidFill>
                    <a:schemeClr val="bg1"/>
                  </a:solidFill>
                  <a:round/>
                  <a:headEnd/>
                  <a:tailEnd/>
                </a:ln>
              </p:spPr>
              <p:txBody>
                <a:bodyPr/>
                <a:lstStyle/>
                <a:p>
                  <a:endParaRPr lang="en-US"/>
                </a:p>
              </p:txBody>
            </p:sp>
          </p:grpSp>
          <p:grpSp>
            <p:nvGrpSpPr>
              <p:cNvPr id="16" name="Group 84"/>
              <p:cNvGrpSpPr>
                <a:grpSpLocks/>
              </p:cNvGrpSpPr>
              <p:nvPr/>
            </p:nvGrpSpPr>
            <p:grpSpPr bwMode="auto">
              <a:xfrm>
                <a:off x="2736" y="2112"/>
                <a:ext cx="396" cy="311"/>
                <a:chOff x="2456" y="1968"/>
                <a:chExt cx="396" cy="311"/>
              </a:xfrm>
            </p:grpSpPr>
            <p:sp>
              <p:nvSpPr>
                <p:cNvPr id="1062" name="Freeform 85"/>
                <p:cNvSpPr>
                  <a:spLocks/>
                </p:cNvSpPr>
                <p:nvPr/>
              </p:nvSpPr>
              <p:spPr bwMode="auto">
                <a:xfrm>
                  <a:off x="2456" y="1968"/>
                  <a:ext cx="396" cy="311"/>
                </a:xfrm>
                <a:custGeom>
                  <a:avLst/>
                  <a:gdLst>
                    <a:gd name="T0" fmla="*/ 11 w 793"/>
                    <a:gd name="T1" fmla="*/ 518 h 622"/>
                    <a:gd name="T2" fmla="*/ 39 w 793"/>
                    <a:gd name="T3" fmla="*/ 456 h 622"/>
                    <a:gd name="T4" fmla="*/ 75 w 793"/>
                    <a:gd name="T5" fmla="*/ 383 h 622"/>
                    <a:gd name="T6" fmla="*/ 118 w 793"/>
                    <a:gd name="T7" fmla="*/ 305 h 622"/>
                    <a:gd name="T8" fmla="*/ 162 w 793"/>
                    <a:gd name="T9" fmla="*/ 226 h 622"/>
                    <a:gd name="T10" fmla="*/ 211 w 793"/>
                    <a:gd name="T11" fmla="*/ 151 h 622"/>
                    <a:gd name="T12" fmla="*/ 258 w 793"/>
                    <a:gd name="T13" fmla="*/ 85 h 622"/>
                    <a:gd name="T14" fmla="*/ 304 w 793"/>
                    <a:gd name="T15" fmla="*/ 32 h 622"/>
                    <a:gd name="T16" fmla="*/ 344 w 793"/>
                    <a:gd name="T17" fmla="*/ 12 h 622"/>
                    <a:gd name="T18" fmla="*/ 391 w 793"/>
                    <a:gd name="T19" fmla="*/ 8 h 622"/>
                    <a:gd name="T20" fmla="*/ 448 w 793"/>
                    <a:gd name="T21" fmla="*/ 6 h 622"/>
                    <a:gd name="T22" fmla="*/ 510 w 793"/>
                    <a:gd name="T23" fmla="*/ 5 h 622"/>
                    <a:gd name="T24" fmla="*/ 574 w 793"/>
                    <a:gd name="T25" fmla="*/ 3 h 622"/>
                    <a:gd name="T26" fmla="*/ 635 w 793"/>
                    <a:gd name="T27" fmla="*/ 2 h 622"/>
                    <a:gd name="T28" fmla="*/ 689 w 793"/>
                    <a:gd name="T29" fmla="*/ 1 h 622"/>
                    <a:gd name="T30" fmla="*/ 732 w 793"/>
                    <a:gd name="T31" fmla="*/ 0 h 622"/>
                    <a:gd name="T32" fmla="*/ 668 w 793"/>
                    <a:gd name="T33" fmla="*/ 129 h 622"/>
                    <a:gd name="T34" fmla="*/ 700 w 793"/>
                    <a:gd name="T35" fmla="*/ 130 h 622"/>
                    <a:gd name="T36" fmla="*/ 732 w 793"/>
                    <a:gd name="T37" fmla="*/ 132 h 622"/>
                    <a:gd name="T38" fmla="*/ 763 w 793"/>
                    <a:gd name="T39" fmla="*/ 135 h 622"/>
                    <a:gd name="T40" fmla="*/ 793 w 793"/>
                    <a:gd name="T41" fmla="*/ 140 h 622"/>
                    <a:gd name="T42" fmla="*/ 778 w 793"/>
                    <a:gd name="T43" fmla="*/ 168 h 622"/>
                    <a:gd name="T44" fmla="*/ 753 w 793"/>
                    <a:gd name="T45" fmla="*/ 195 h 622"/>
                    <a:gd name="T46" fmla="*/ 722 w 793"/>
                    <a:gd name="T47" fmla="*/ 219 h 622"/>
                    <a:gd name="T48" fmla="*/ 685 w 793"/>
                    <a:gd name="T49" fmla="*/ 242 h 622"/>
                    <a:gd name="T50" fmla="*/ 649 w 793"/>
                    <a:gd name="T51" fmla="*/ 264 h 622"/>
                    <a:gd name="T52" fmla="*/ 615 w 793"/>
                    <a:gd name="T53" fmla="*/ 286 h 622"/>
                    <a:gd name="T54" fmla="*/ 586 w 793"/>
                    <a:gd name="T55" fmla="*/ 307 h 622"/>
                    <a:gd name="T56" fmla="*/ 566 w 793"/>
                    <a:gd name="T57" fmla="*/ 330 h 622"/>
                    <a:gd name="T58" fmla="*/ 536 w 793"/>
                    <a:gd name="T59" fmla="*/ 382 h 622"/>
                    <a:gd name="T60" fmla="*/ 497 w 793"/>
                    <a:gd name="T61" fmla="*/ 455 h 622"/>
                    <a:gd name="T62" fmla="*/ 460 w 793"/>
                    <a:gd name="T63" fmla="*/ 538 h 622"/>
                    <a:gd name="T64" fmla="*/ 435 w 793"/>
                    <a:gd name="T65" fmla="*/ 622 h 622"/>
                    <a:gd name="T66" fmla="*/ 391 w 793"/>
                    <a:gd name="T67" fmla="*/ 614 h 622"/>
                    <a:gd name="T68" fmla="*/ 336 w 793"/>
                    <a:gd name="T69" fmla="*/ 602 h 622"/>
                    <a:gd name="T70" fmla="*/ 274 w 793"/>
                    <a:gd name="T71" fmla="*/ 591 h 622"/>
                    <a:gd name="T72" fmla="*/ 208 w 793"/>
                    <a:gd name="T73" fmla="*/ 578 h 622"/>
                    <a:gd name="T74" fmla="*/ 144 w 793"/>
                    <a:gd name="T75" fmla="*/ 565 h 622"/>
                    <a:gd name="T76" fmla="*/ 85 w 793"/>
                    <a:gd name="T77" fmla="*/ 555 h 622"/>
                    <a:gd name="T78" fmla="*/ 36 w 793"/>
                    <a:gd name="T79" fmla="*/ 548 h 622"/>
                    <a:gd name="T80" fmla="*/ 0 w 793"/>
                    <a:gd name="T81" fmla="*/ 545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3"/>
                    <a:gd name="T124" fmla="*/ 0 h 622"/>
                    <a:gd name="T125" fmla="*/ 793 w 793"/>
                    <a:gd name="T126" fmla="*/ 622 h 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3" h="622">
                      <a:moveTo>
                        <a:pt x="0" y="545"/>
                      </a:moveTo>
                      <a:lnTo>
                        <a:pt x="11" y="518"/>
                      </a:lnTo>
                      <a:lnTo>
                        <a:pt x="24" y="488"/>
                      </a:lnTo>
                      <a:lnTo>
                        <a:pt x="39" y="456"/>
                      </a:lnTo>
                      <a:lnTo>
                        <a:pt x="57" y="420"/>
                      </a:lnTo>
                      <a:lnTo>
                        <a:pt x="75" y="383"/>
                      </a:lnTo>
                      <a:lnTo>
                        <a:pt x="96" y="344"/>
                      </a:lnTo>
                      <a:lnTo>
                        <a:pt x="118" y="305"/>
                      </a:lnTo>
                      <a:lnTo>
                        <a:pt x="139" y="265"/>
                      </a:lnTo>
                      <a:lnTo>
                        <a:pt x="162" y="226"/>
                      </a:lnTo>
                      <a:lnTo>
                        <a:pt x="187" y="188"/>
                      </a:lnTo>
                      <a:lnTo>
                        <a:pt x="211" y="151"/>
                      </a:lnTo>
                      <a:lnTo>
                        <a:pt x="235" y="117"/>
                      </a:lnTo>
                      <a:lnTo>
                        <a:pt x="258" y="85"/>
                      </a:lnTo>
                      <a:lnTo>
                        <a:pt x="282" y="58"/>
                      </a:lnTo>
                      <a:lnTo>
                        <a:pt x="304" y="32"/>
                      </a:lnTo>
                      <a:lnTo>
                        <a:pt x="326" y="13"/>
                      </a:lnTo>
                      <a:lnTo>
                        <a:pt x="344" y="12"/>
                      </a:lnTo>
                      <a:lnTo>
                        <a:pt x="366" y="9"/>
                      </a:lnTo>
                      <a:lnTo>
                        <a:pt x="391" y="8"/>
                      </a:lnTo>
                      <a:lnTo>
                        <a:pt x="419" y="7"/>
                      </a:lnTo>
                      <a:lnTo>
                        <a:pt x="448" y="6"/>
                      </a:lnTo>
                      <a:lnTo>
                        <a:pt x="479" y="6"/>
                      </a:lnTo>
                      <a:lnTo>
                        <a:pt x="510" y="5"/>
                      </a:lnTo>
                      <a:lnTo>
                        <a:pt x="542" y="3"/>
                      </a:lnTo>
                      <a:lnTo>
                        <a:pt x="574" y="3"/>
                      </a:lnTo>
                      <a:lnTo>
                        <a:pt x="605" y="2"/>
                      </a:lnTo>
                      <a:lnTo>
                        <a:pt x="635" y="2"/>
                      </a:lnTo>
                      <a:lnTo>
                        <a:pt x="663" y="1"/>
                      </a:lnTo>
                      <a:lnTo>
                        <a:pt x="689" y="1"/>
                      </a:lnTo>
                      <a:lnTo>
                        <a:pt x="712" y="1"/>
                      </a:lnTo>
                      <a:lnTo>
                        <a:pt x="732" y="0"/>
                      </a:lnTo>
                      <a:lnTo>
                        <a:pt x="747" y="0"/>
                      </a:lnTo>
                      <a:lnTo>
                        <a:pt x="668" y="129"/>
                      </a:lnTo>
                      <a:lnTo>
                        <a:pt x="684" y="130"/>
                      </a:lnTo>
                      <a:lnTo>
                        <a:pt x="700" y="130"/>
                      </a:lnTo>
                      <a:lnTo>
                        <a:pt x="716" y="131"/>
                      </a:lnTo>
                      <a:lnTo>
                        <a:pt x="732" y="132"/>
                      </a:lnTo>
                      <a:lnTo>
                        <a:pt x="748" y="134"/>
                      </a:lnTo>
                      <a:lnTo>
                        <a:pt x="763" y="135"/>
                      </a:lnTo>
                      <a:lnTo>
                        <a:pt x="778" y="137"/>
                      </a:lnTo>
                      <a:lnTo>
                        <a:pt x="793" y="140"/>
                      </a:lnTo>
                      <a:lnTo>
                        <a:pt x="787" y="154"/>
                      </a:lnTo>
                      <a:lnTo>
                        <a:pt x="778" y="168"/>
                      </a:lnTo>
                      <a:lnTo>
                        <a:pt x="767" y="182"/>
                      </a:lnTo>
                      <a:lnTo>
                        <a:pt x="753" y="195"/>
                      </a:lnTo>
                      <a:lnTo>
                        <a:pt x="738" y="207"/>
                      </a:lnTo>
                      <a:lnTo>
                        <a:pt x="722" y="219"/>
                      </a:lnTo>
                      <a:lnTo>
                        <a:pt x="703" y="230"/>
                      </a:lnTo>
                      <a:lnTo>
                        <a:pt x="685" y="242"/>
                      </a:lnTo>
                      <a:lnTo>
                        <a:pt x="666" y="253"/>
                      </a:lnTo>
                      <a:lnTo>
                        <a:pt x="649" y="264"/>
                      </a:lnTo>
                      <a:lnTo>
                        <a:pt x="631" y="275"/>
                      </a:lnTo>
                      <a:lnTo>
                        <a:pt x="615" y="286"/>
                      </a:lnTo>
                      <a:lnTo>
                        <a:pt x="600" y="297"/>
                      </a:lnTo>
                      <a:lnTo>
                        <a:pt x="586" y="307"/>
                      </a:lnTo>
                      <a:lnTo>
                        <a:pt x="574" y="319"/>
                      </a:lnTo>
                      <a:lnTo>
                        <a:pt x="566" y="330"/>
                      </a:lnTo>
                      <a:lnTo>
                        <a:pt x="552" y="353"/>
                      </a:lnTo>
                      <a:lnTo>
                        <a:pt x="536" y="382"/>
                      </a:lnTo>
                      <a:lnTo>
                        <a:pt x="517" y="417"/>
                      </a:lnTo>
                      <a:lnTo>
                        <a:pt x="497" y="455"/>
                      </a:lnTo>
                      <a:lnTo>
                        <a:pt x="479" y="496"/>
                      </a:lnTo>
                      <a:lnTo>
                        <a:pt x="460" y="538"/>
                      </a:lnTo>
                      <a:lnTo>
                        <a:pt x="447" y="580"/>
                      </a:lnTo>
                      <a:lnTo>
                        <a:pt x="435" y="622"/>
                      </a:lnTo>
                      <a:lnTo>
                        <a:pt x="414" y="618"/>
                      </a:lnTo>
                      <a:lnTo>
                        <a:pt x="391" y="614"/>
                      </a:lnTo>
                      <a:lnTo>
                        <a:pt x="365" y="608"/>
                      </a:lnTo>
                      <a:lnTo>
                        <a:pt x="336" y="602"/>
                      </a:lnTo>
                      <a:lnTo>
                        <a:pt x="306" y="596"/>
                      </a:lnTo>
                      <a:lnTo>
                        <a:pt x="274" y="591"/>
                      </a:lnTo>
                      <a:lnTo>
                        <a:pt x="242" y="584"/>
                      </a:lnTo>
                      <a:lnTo>
                        <a:pt x="208" y="578"/>
                      </a:lnTo>
                      <a:lnTo>
                        <a:pt x="176" y="571"/>
                      </a:lnTo>
                      <a:lnTo>
                        <a:pt x="144" y="565"/>
                      </a:lnTo>
                      <a:lnTo>
                        <a:pt x="114" y="560"/>
                      </a:lnTo>
                      <a:lnTo>
                        <a:pt x="85" y="555"/>
                      </a:lnTo>
                      <a:lnTo>
                        <a:pt x="59" y="551"/>
                      </a:lnTo>
                      <a:lnTo>
                        <a:pt x="36" y="548"/>
                      </a:lnTo>
                      <a:lnTo>
                        <a:pt x="16" y="546"/>
                      </a:lnTo>
                      <a:lnTo>
                        <a:pt x="0" y="545"/>
                      </a:lnTo>
                      <a:close/>
                    </a:path>
                  </a:pathLst>
                </a:custGeom>
                <a:solidFill>
                  <a:srgbClr val="000000"/>
                </a:solidFill>
                <a:ln w="9525">
                  <a:solidFill>
                    <a:schemeClr val="bg1"/>
                  </a:solidFill>
                  <a:round/>
                  <a:headEnd/>
                  <a:tailEnd/>
                </a:ln>
              </p:spPr>
              <p:txBody>
                <a:bodyPr/>
                <a:lstStyle/>
                <a:p>
                  <a:endParaRPr lang="en-US"/>
                </a:p>
              </p:txBody>
            </p:sp>
            <p:sp>
              <p:nvSpPr>
                <p:cNvPr id="1063" name="Freeform 86"/>
                <p:cNvSpPr>
                  <a:spLocks/>
                </p:cNvSpPr>
                <p:nvPr/>
              </p:nvSpPr>
              <p:spPr bwMode="auto">
                <a:xfrm>
                  <a:off x="2482" y="1989"/>
                  <a:ext cx="308" cy="269"/>
                </a:xfrm>
                <a:custGeom>
                  <a:avLst/>
                  <a:gdLst>
                    <a:gd name="T0" fmla="*/ 0 w 617"/>
                    <a:gd name="T1" fmla="*/ 470 h 539"/>
                    <a:gd name="T2" fmla="*/ 7 w 617"/>
                    <a:gd name="T3" fmla="*/ 455 h 539"/>
                    <a:gd name="T4" fmla="*/ 16 w 617"/>
                    <a:gd name="T5" fmla="*/ 436 h 539"/>
                    <a:gd name="T6" fmla="*/ 28 w 617"/>
                    <a:gd name="T7" fmla="*/ 411 h 539"/>
                    <a:gd name="T8" fmla="*/ 43 w 617"/>
                    <a:gd name="T9" fmla="*/ 384 h 539"/>
                    <a:gd name="T10" fmla="*/ 59 w 617"/>
                    <a:gd name="T11" fmla="*/ 353 h 539"/>
                    <a:gd name="T12" fmla="*/ 77 w 617"/>
                    <a:gd name="T13" fmla="*/ 319 h 539"/>
                    <a:gd name="T14" fmla="*/ 97 w 617"/>
                    <a:gd name="T15" fmla="*/ 284 h 539"/>
                    <a:gd name="T16" fmla="*/ 117 w 617"/>
                    <a:gd name="T17" fmla="*/ 248 h 539"/>
                    <a:gd name="T18" fmla="*/ 139 w 617"/>
                    <a:gd name="T19" fmla="*/ 212 h 539"/>
                    <a:gd name="T20" fmla="*/ 162 w 617"/>
                    <a:gd name="T21" fmla="*/ 177 h 539"/>
                    <a:gd name="T22" fmla="*/ 185 w 617"/>
                    <a:gd name="T23" fmla="*/ 142 h 539"/>
                    <a:gd name="T24" fmla="*/ 207 w 617"/>
                    <a:gd name="T25" fmla="*/ 110 h 539"/>
                    <a:gd name="T26" fmla="*/ 230 w 617"/>
                    <a:gd name="T27" fmla="*/ 80 h 539"/>
                    <a:gd name="T28" fmla="*/ 252 w 617"/>
                    <a:gd name="T29" fmla="*/ 53 h 539"/>
                    <a:gd name="T30" fmla="*/ 274 w 617"/>
                    <a:gd name="T31" fmla="*/ 30 h 539"/>
                    <a:gd name="T32" fmla="*/ 294 w 617"/>
                    <a:gd name="T33" fmla="*/ 13 h 539"/>
                    <a:gd name="T34" fmla="*/ 617 w 617"/>
                    <a:gd name="T35" fmla="*/ 0 h 539"/>
                    <a:gd name="T36" fmla="*/ 607 w 617"/>
                    <a:gd name="T37" fmla="*/ 15 h 539"/>
                    <a:gd name="T38" fmla="*/ 594 w 617"/>
                    <a:gd name="T39" fmla="*/ 37 h 539"/>
                    <a:gd name="T40" fmla="*/ 579 w 617"/>
                    <a:gd name="T41" fmla="*/ 63 h 539"/>
                    <a:gd name="T42" fmla="*/ 562 w 617"/>
                    <a:gd name="T43" fmla="*/ 93 h 539"/>
                    <a:gd name="T44" fmla="*/ 543 w 617"/>
                    <a:gd name="T45" fmla="*/ 127 h 539"/>
                    <a:gd name="T46" fmla="*/ 524 w 617"/>
                    <a:gd name="T47" fmla="*/ 163 h 539"/>
                    <a:gd name="T48" fmla="*/ 503 w 617"/>
                    <a:gd name="T49" fmla="*/ 202 h 539"/>
                    <a:gd name="T50" fmla="*/ 482 w 617"/>
                    <a:gd name="T51" fmla="*/ 242 h 539"/>
                    <a:gd name="T52" fmla="*/ 462 w 617"/>
                    <a:gd name="T53" fmla="*/ 284 h 539"/>
                    <a:gd name="T54" fmla="*/ 442 w 617"/>
                    <a:gd name="T55" fmla="*/ 325 h 539"/>
                    <a:gd name="T56" fmla="*/ 422 w 617"/>
                    <a:gd name="T57" fmla="*/ 367 h 539"/>
                    <a:gd name="T58" fmla="*/ 405 w 617"/>
                    <a:gd name="T59" fmla="*/ 406 h 539"/>
                    <a:gd name="T60" fmla="*/ 389 w 617"/>
                    <a:gd name="T61" fmla="*/ 444 h 539"/>
                    <a:gd name="T62" fmla="*/ 376 w 617"/>
                    <a:gd name="T63" fmla="*/ 479 h 539"/>
                    <a:gd name="T64" fmla="*/ 366 w 617"/>
                    <a:gd name="T65" fmla="*/ 512 h 539"/>
                    <a:gd name="T66" fmla="*/ 358 w 617"/>
                    <a:gd name="T67" fmla="*/ 539 h 539"/>
                    <a:gd name="T68" fmla="*/ 342 w 617"/>
                    <a:gd name="T69" fmla="*/ 536 h 539"/>
                    <a:gd name="T70" fmla="*/ 323 w 617"/>
                    <a:gd name="T71" fmla="*/ 531 h 539"/>
                    <a:gd name="T72" fmla="*/ 302 w 617"/>
                    <a:gd name="T73" fmla="*/ 527 h 539"/>
                    <a:gd name="T74" fmla="*/ 276 w 617"/>
                    <a:gd name="T75" fmla="*/ 522 h 539"/>
                    <a:gd name="T76" fmla="*/ 251 w 617"/>
                    <a:gd name="T77" fmla="*/ 517 h 539"/>
                    <a:gd name="T78" fmla="*/ 223 w 617"/>
                    <a:gd name="T79" fmla="*/ 512 h 539"/>
                    <a:gd name="T80" fmla="*/ 196 w 617"/>
                    <a:gd name="T81" fmla="*/ 506 h 539"/>
                    <a:gd name="T82" fmla="*/ 168 w 617"/>
                    <a:gd name="T83" fmla="*/ 501 h 539"/>
                    <a:gd name="T84" fmla="*/ 140 w 617"/>
                    <a:gd name="T85" fmla="*/ 495 h 539"/>
                    <a:gd name="T86" fmla="*/ 113 w 617"/>
                    <a:gd name="T87" fmla="*/ 491 h 539"/>
                    <a:gd name="T88" fmla="*/ 88 w 617"/>
                    <a:gd name="T89" fmla="*/ 486 h 539"/>
                    <a:gd name="T90" fmla="*/ 65 w 617"/>
                    <a:gd name="T91" fmla="*/ 482 h 539"/>
                    <a:gd name="T92" fmla="*/ 44 w 617"/>
                    <a:gd name="T93" fmla="*/ 477 h 539"/>
                    <a:gd name="T94" fmla="*/ 25 w 617"/>
                    <a:gd name="T95" fmla="*/ 475 h 539"/>
                    <a:gd name="T96" fmla="*/ 10 w 617"/>
                    <a:gd name="T97" fmla="*/ 471 h 539"/>
                    <a:gd name="T98" fmla="*/ 0 w 617"/>
                    <a:gd name="T99" fmla="*/ 47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539"/>
                    <a:gd name="T152" fmla="*/ 617 w 617"/>
                    <a:gd name="T153" fmla="*/ 539 h 5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539">
                      <a:moveTo>
                        <a:pt x="0" y="470"/>
                      </a:moveTo>
                      <a:lnTo>
                        <a:pt x="7" y="455"/>
                      </a:lnTo>
                      <a:lnTo>
                        <a:pt x="16" y="436"/>
                      </a:lnTo>
                      <a:lnTo>
                        <a:pt x="28" y="411"/>
                      </a:lnTo>
                      <a:lnTo>
                        <a:pt x="43" y="384"/>
                      </a:lnTo>
                      <a:lnTo>
                        <a:pt x="59" y="353"/>
                      </a:lnTo>
                      <a:lnTo>
                        <a:pt x="77" y="319"/>
                      </a:lnTo>
                      <a:lnTo>
                        <a:pt x="97" y="284"/>
                      </a:lnTo>
                      <a:lnTo>
                        <a:pt x="117" y="248"/>
                      </a:lnTo>
                      <a:lnTo>
                        <a:pt x="139" y="212"/>
                      </a:lnTo>
                      <a:lnTo>
                        <a:pt x="162" y="177"/>
                      </a:lnTo>
                      <a:lnTo>
                        <a:pt x="185" y="142"/>
                      </a:lnTo>
                      <a:lnTo>
                        <a:pt x="207" y="110"/>
                      </a:lnTo>
                      <a:lnTo>
                        <a:pt x="230" y="80"/>
                      </a:lnTo>
                      <a:lnTo>
                        <a:pt x="252" y="53"/>
                      </a:lnTo>
                      <a:lnTo>
                        <a:pt x="274" y="30"/>
                      </a:lnTo>
                      <a:lnTo>
                        <a:pt x="294" y="13"/>
                      </a:lnTo>
                      <a:lnTo>
                        <a:pt x="617" y="0"/>
                      </a:lnTo>
                      <a:lnTo>
                        <a:pt x="607" y="15"/>
                      </a:lnTo>
                      <a:lnTo>
                        <a:pt x="594" y="37"/>
                      </a:lnTo>
                      <a:lnTo>
                        <a:pt x="579" y="63"/>
                      </a:lnTo>
                      <a:lnTo>
                        <a:pt x="562" y="93"/>
                      </a:lnTo>
                      <a:lnTo>
                        <a:pt x="543" y="127"/>
                      </a:lnTo>
                      <a:lnTo>
                        <a:pt x="524" y="163"/>
                      </a:lnTo>
                      <a:lnTo>
                        <a:pt x="503" y="202"/>
                      </a:lnTo>
                      <a:lnTo>
                        <a:pt x="482" y="242"/>
                      </a:lnTo>
                      <a:lnTo>
                        <a:pt x="462" y="284"/>
                      </a:lnTo>
                      <a:lnTo>
                        <a:pt x="442" y="325"/>
                      </a:lnTo>
                      <a:lnTo>
                        <a:pt x="422" y="367"/>
                      </a:lnTo>
                      <a:lnTo>
                        <a:pt x="405" y="406"/>
                      </a:lnTo>
                      <a:lnTo>
                        <a:pt x="389" y="444"/>
                      </a:lnTo>
                      <a:lnTo>
                        <a:pt x="376" y="479"/>
                      </a:lnTo>
                      <a:lnTo>
                        <a:pt x="366" y="512"/>
                      </a:lnTo>
                      <a:lnTo>
                        <a:pt x="358" y="539"/>
                      </a:lnTo>
                      <a:lnTo>
                        <a:pt x="342" y="536"/>
                      </a:lnTo>
                      <a:lnTo>
                        <a:pt x="323" y="531"/>
                      </a:lnTo>
                      <a:lnTo>
                        <a:pt x="302" y="527"/>
                      </a:lnTo>
                      <a:lnTo>
                        <a:pt x="276" y="522"/>
                      </a:lnTo>
                      <a:lnTo>
                        <a:pt x="251" y="517"/>
                      </a:lnTo>
                      <a:lnTo>
                        <a:pt x="223" y="512"/>
                      </a:lnTo>
                      <a:lnTo>
                        <a:pt x="196" y="506"/>
                      </a:lnTo>
                      <a:lnTo>
                        <a:pt x="168" y="501"/>
                      </a:lnTo>
                      <a:lnTo>
                        <a:pt x="140" y="495"/>
                      </a:lnTo>
                      <a:lnTo>
                        <a:pt x="113" y="491"/>
                      </a:lnTo>
                      <a:lnTo>
                        <a:pt x="88" y="486"/>
                      </a:lnTo>
                      <a:lnTo>
                        <a:pt x="65" y="482"/>
                      </a:lnTo>
                      <a:lnTo>
                        <a:pt x="44" y="477"/>
                      </a:lnTo>
                      <a:lnTo>
                        <a:pt x="25" y="475"/>
                      </a:lnTo>
                      <a:lnTo>
                        <a:pt x="10" y="471"/>
                      </a:lnTo>
                      <a:lnTo>
                        <a:pt x="0" y="470"/>
                      </a:lnTo>
                      <a:close/>
                    </a:path>
                  </a:pathLst>
                </a:custGeom>
                <a:solidFill>
                  <a:srgbClr val="FFFFFF"/>
                </a:solidFill>
                <a:ln w="9525">
                  <a:solidFill>
                    <a:schemeClr val="bg1"/>
                  </a:solidFill>
                  <a:round/>
                  <a:headEnd/>
                  <a:tailEnd/>
                </a:ln>
              </p:spPr>
              <p:txBody>
                <a:bodyPr/>
                <a:lstStyle/>
                <a:p>
                  <a:endParaRPr lang="en-US"/>
                </a:p>
              </p:txBody>
            </p:sp>
          </p:grpSp>
        </p:grpSp>
        <p:sp>
          <p:nvSpPr>
            <p:cNvPr id="1038" name="Text Box 87"/>
            <p:cNvSpPr txBox="1">
              <a:spLocks noChangeArrowheads="1"/>
            </p:cNvSpPr>
            <p:nvPr/>
          </p:nvSpPr>
          <p:spPr bwMode="auto">
            <a:xfrm>
              <a:off x="4749" y="2732"/>
              <a:ext cx="639" cy="365"/>
            </a:xfrm>
            <a:prstGeom prst="rect">
              <a:avLst/>
            </a:prstGeom>
            <a:noFill/>
            <a:ln w="12700" cap="sq">
              <a:noFill/>
              <a:miter lim="800000"/>
              <a:headEnd type="none" w="sm" len="sm"/>
              <a:tailEnd type="none" w="sm" len="sm"/>
            </a:ln>
          </p:spPr>
          <p:txBody>
            <a:bodyPr wrap="none">
              <a:spAutoFit/>
            </a:bodyPr>
            <a:lstStyle/>
            <a:p>
              <a:pPr algn="ctr" eaLnBrk="0" hangingPunct="0">
                <a:spcBef>
                  <a:spcPct val="0"/>
                </a:spcBef>
              </a:pPr>
              <a:r>
                <a:rPr lang="en-US" sz="2000">
                  <a:solidFill>
                    <a:srgbClr val="0000CC"/>
                  </a:solidFill>
                  <a:latin typeface="Times New Roman" pitchFamily="18" charset="0"/>
                </a:rPr>
                <a:t>Dữ liệu</a:t>
              </a:r>
            </a:p>
            <a:p>
              <a:pPr algn="ctr" eaLnBrk="0" hangingPunct="0">
                <a:spcBef>
                  <a:spcPct val="0"/>
                </a:spcBef>
              </a:pPr>
              <a:r>
                <a:rPr lang="en-US" sz="2000">
                  <a:solidFill>
                    <a:srgbClr val="0000CC"/>
                  </a:solidFill>
                  <a:latin typeface="Times New Roman" pitchFamily="18" charset="0"/>
                </a:rPr>
                <a:t> tinh</a:t>
              </a:r>
              <a:endParaRPr lang="en-US" sz="2000" i="1">
                <a:solidFill>
                  <a:srgbClr val="0000CC"/>
                </a:solidFill>
                <a:latin typeface="Times New Roman" pitchFamily="18" charset="0"/>
              </a:endParaRPr>
            </a:p>
          </p:txBody>
        </p:sp>
        <p:graphicFrame>
          <p:nvGraphicFramePr>
            <p:cNvPr id="1028" name="Object 88"/>
            <p:cNvGraphicFramePr>
              <a:graphicFrameLocks noChangeAspect="1"/>
            </p:cNvGraphicFramePr>
            <p:nvPr/>
          </p:nvGraphicFramePr>
          <p:xfrm>
            <a:off x="4615" y="3216"/>
            <a:ext cx="953" cy="1064"/>
          </p:xfrm>
          <a:graphic>
            <a:graphicData uri="http://schemas.openxmlformats.org/presentationml/2006/ole">
              <mc:AlternateContent xmlns:mc="http://schemas.openxmlformats.org/markup-compatibility/2006">
                <mc:Choice xmlns:v="urn:schemas-microsoft-com:vml" Requires="v">
                  <p:oleObj spid="_x0000_s2055" name="Clip" r:id="rId7" imgW="3497040" imgH="2095200" progId="">
                    <p:embed/>
                  </p:oleObj>
                </mc:Choice>
                <mc:Fallback>
                  <p:oleObj name="Clip" r:id="rId7" imgW="3497040" imgH="2095200" progId="">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5" y="3216"/>
                          <a:ext cx="953"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grpSp>
      <p:sp>
        <p:nvSpPr>
          <p:cNvPr id="1032" name="Rectangle 90"/>
          <p:cNvSpPr>
            <a:spLocks noChangeArrowheads="1"/>
          </p:cNvSpPr>
          <p:nvPr/>
        </p:nvSpPr>
        <p:spPr bwMode="auto">
          <a:xfrm>
            <a:off x="1223963" y="257175"/>
            <a:ext cx="6413500" cy="566738"/>
          </a:xfrm>
          <a:prstGeom prst="rect">
            <a:avLst/>
          </a:prstGeom>
          <a:noFill/>
          <a:ln w="9525" algn="ctr">
            <a:noFill/>
            <a:miter lim="800000"/>
            <a:headEnd/>
            <a:tailEnd/>
          </a:ln>
        </p:spPr>
        <p:txBody>
          <a:bodyPr wrap="none" anchor="ctr"/>
          <a:lstStyle/>
          <a:p>
            <a:pPr marL="1143000" indent="-228600" algn="ctr"/>
            <a:r>
              <a:rPr lang="en-US" sz="3600" b="1" dirty="0" err="1">
                <a:solidFill>
                  <a:srgbClr val="000066"/>
                </a:solidFill>
              </a:rPr>
              <a:t>Quá</a:t>
            </a:r>
            <a:r>
              <a:rPr lang="en-US" sz="3600" b="1" dirty="0">
                <a:solidFill>
                  <a:srgbClr val="000066"/>
                </a:solidFill>
              </a:rPr>
              <a:t> </a:t>
            </a:r>
            <a:r>
              <a:rPr lang="en-US" sz="3600" b="1" dirty="0" err="1">
                <a:solidFill>
                  <a:srgbClr val="000066"/>
                </a:solidFill>
              </a:rPr>
              <a:t>trình</a:t>
            </a:r>
            <a:r>
              <a:rPr lang="en-US" sz="3600" b="1" dirty="0">
                <a:solidFill>
                  <a:srgbClr val="000066"/>
                </a:solidFill>
              </a:rPr>
              <a:t> </a:t>
            </a:r>
            <a:r>
              <a:rPr lang="en-US" sz="3600" b="1" dirty="0" err="1">
                <a:solidFill>
                  <a:srgbClr val="000066"/>
                </a:solidFill>
              </a:rPr>
              <a:t>chuyển</a:t>
            </a:r>
            <a:r>
              <a:rPr lang="en-US" sz="3600" b="1" dirty="0">
                <a:solidFill>
                  <a:srgbClr val="000066"/>
                </a:solidFill>
              </a:rPr>
              <a:t> </a:t>
            </a:r>
            <a:r>
              <a:rPr lang="en-US" sz="3600" b="1" dirty="0" err="1">
                <a:solidFill>
                  <a:srgbClr val="000066"/>
                </a:solidFill>
              </a:rPr>
              <a:t>hóa</a:t>
            </a:r>
            <a:r>
              <a:rPr lang="en-US" sz="3600" b="1" dirty="0">
                <a:solidFill>
                  <a:srgbClr val="000066"/>
                </a:solidFill>
              </a:rPr>
              <a:t> </a:t>
            </a:r>
            <a:r>
              <a:rPr lang="en-US" sz="3600" b="1" dirty="0" err="1">
                <a:solidFill>
                  <a:srgbClr val="000066"/>
                </a:solidFill>
              </a:rPr>
              <a:t>dữ</a:t>
            </a:r>
            <a:r>
              <a:rPr lang="en-US" sz="3600" b="1" dirty="0">
                <a:solidFill>
                  <a:srgbClr val="000066"/>
                </a:solidFill>
              </a:rPr>
              <a:t> </a:t>
            </a:r>
            <a:r>
              <a:rPr lang="en-US" sz="3600" b="1" dirty="0" err="1">
                <a:solidFill>
                  <a:srgbClr val="000066"/>
                </a:solidFill>
              </a:rPr>
              <a:t>liệu</a:t>
            </a:r>
            <a:endParaRPr lang="en-US" sz="3600"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mtClean="0"/>
              <a:t>Kết luận về giả thuyết H ???</a:t>
            </a:r>
          </a:p>
          <a:p>
            <a:pPr marL="64008" indent="0">
              <a:buNone/>
            </a:pPr>
            <a:endParaRPr lang="en-US"/>
          </a:p>
        </p:txBody>
      </p:sp>
    </p:spTree>
    <p:extLst>
      <p:ext uri="{BB962C8B-B14F-4D97-AF65-F5344CB8AC3E}">
        <p14:creationId xmlns:p14="http://schemas.microsoft.com/office/powerpoint/2010/main" val="22320334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800" b="1" smtClean="0">
                <a:solidFill>
                  <a:schemeClr val="accent1">
                    <a:lumMod val="75000"/>
                  </a:schemeClr>
                </a:solidFill>
                <a:effectLst>
                  <a:outerShdw blurRad="38100" dist="38100" dir="2700000" algn="tl">
                    <a:srgbClr val="000000">
                      <a:alpha val="43137"/>
                    </a:srgbClr>
                  </a:outerShdw>
                </a:effectLst>
              </a:rPr>
              <a:t>Phân tích phương sai-Anova</a:t>
            </a:r>
            <a:endParaRPr lang="en-US" sz="3800" b="1">
              <a:solidFill>
                <a:schemeClr val="accent1">
                  <a:lumMod val="75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lang="en-US" smtClean="0"/>
              <a:t>Chương </a:t>
            </a:r>
            <a:r>
              <a:rPr lang="en-US"/>
              <a:t>V</a:t>
            </a:r>
          </a:p>
        </p:txBody>
      </p:sp>
    </p:spTree>
    <p:extLst>
      <p:ext uri="{BB962C8B-B14F-4D97-AF65-F5344CB8AC3E}">
        <p14:creationId xmlns:p14="http://schemas.microsoft.com/office/powerpoint/2010/main" val="12125685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Anova</a:t>
            </a:r>
            <a:r>
              <a:rPr lang="en-US" dirty="0" smtClean="0">
                <a:solidFill>
                  <a:srgbClr val="0000CC"/>
                </a:solidFill>
              </a:rPr>
              <a:t>-Analysis of Variance</a:t>
            </a:r>
            <a:endParaRPr lang="en-US" dirty="0">
              <a:solidFill>
                <a:srgbClr val="0000CC"/>
              </a:solidFill>
            </a:endParaRPr>
          </a:p>
        </p:txBody>
      </p:sp>
      <p:sp>
        <p:nvSpPr>
          <p:cNvPr id="3" name="Content Placeholder 2"/>
          <p:cNvSpPr>
            <a:spLocks noGrp="1"/>
          </p:cNvSpPr>
          <p:nvPr>
            <p:ph sz="quarter" idx="1"/>
          </p:nvPr>
        </p:nvSpPr>
        <p:spPr/>
        <p:txBody>
          <a:bodyPr>
            <a:normAutofit fontScale="92500" lnSpcReduction="10000"/>
          </a:bodyPr>
          <a:lstStyle/>
          <a:p>
            <a:r>
              <a:rPr lang="en-US" smtClean="0"/>
              <a:t>Kỹ thuật phân tích phương sai được dùng để kiểm định giả thuyết các tổng thể nhóm (tổng thể bộ phận) có giá trị trung bình bằng nhau.</a:t>
            </a:r>
          </a:p>
          <a:p>
            <a:r>
              <a:rPr lang="en-US" smtClean="0"/>
              <a:t>Kỹ thuật này dựa trên cơ sở tính toán mức độ biến thiên trong nội bộ các nhóm và biến thiên giữa các trung bình nhóm.</a:t>
            </a:r>
          </a:p>
          <a:p>
            <a:r>
              <a:rPr lang="en-US" smtClean="0"/>
              <a:t>SPSS có hai thủ tục phân tích phương sai : ANOVA một yếu tố (One way ANOVA) và ANOVA nhiều yếu tố. ANOVA một yếu tố sử dụng khi chúng ta chỉ sử dụng một biến yếu tố để phân loại các quan sát thành các nhóm khác nhau. Trong trường hợp căn cứ vào hai hay nhiều biến yếu tố để phân chia các nhóm thì phải dùng đến ANOVA nhiều yếu tố. </a:t>
            </a:r>
            <a:endParaRPr lang="en-US"/>
          </a:p>
        </p:txBody>
      </p:sp>
    </p:spTree>
    <p:extLst>
      <p:ext uri="{BB962C8B-B14F-4D97-AF65-F5344CB8AC3E}">
        <p14:creationId xmlns:p14="http://schemas.microsoft.com/office/powerpoint/2010/main" val="41628394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I-One-way ANOVA</a:t>
            </a:r>
            <a:endParaRPr lang="en-US" dirty="0">
              <a:solidFill>
                <a:srgbClr val="0000CC"/>
              </a:solidFill>
            </a:endParaRPr>
          </a:p>
        </p:txBody>
      </p:sp>
      <p:sp>
        <p:nvSpPr>
          <p:cNvPr id="3" name="Content Placeholder 2"/>
          <p:cNvSpPr>
            <a:spLocks noGrp="1"/>
          </p:cNvSpPr>
          <p:nvPr>
            <p:ph sz="quarter" idx="1"/>
          </p:nvPr>
        </p:nvSpPr>
        <p:spPr/>
        <p:txBody>
          <a:bodyPr>
            <a:normAutofit fontScale="92500" lnSpcReduction="20000"/>
          </a:bodyPr>
          <a:lstStyle/>
          <a:p>
            <a:pPr algn="just"/>
            <a:r>
              <a:rPr lang="en-US" u="sng" smtClean="0"/>
              <a:t>Các giả định :</a:t>
            </a:r>
          </a:p>
          <a:p>
            <a:pPr marL="896112" lvl="1" indent="-457200" algn="just">
              <a:buFontTx/>
              <a:buChar char="-"/>
            </a:pPr>
            <a:r>
              <a:rPr lang="en-US" smtClean="0"/>
              <a:t>Các nhóm so sánh phải độc lập và được chọn ngẫu nhiên</a:t>
            </a:r>
          </a:p>
          <a:p>
            <a:pPr marL="896112" lvl="1" indent="-457200" algn="just">
              <a:buFontTx/>
              <a:buChar char="-"/>
            </a:pPr>
            <a:r>
              <a:rPr lang="en-US" smtClean="0"/>
              <a:t>Các nhóm so sánh phải có phân phối chuẩn hoặc cỡ mẫu đủ lớn để xem như tiệm cận phân phối chuẩn</a:t>
            </a:r>
          </a:p>
          <a:p>
            <a:pPr marL="896112" lvl="1" indent="-457200" algn="just">
              <a:buFontTx/>
              <a:buChar char="-"/>
            </a:pPr>
            <a:r>
              <a:rPr lang="en-US" smtClean="0"/>
              <a:t>Phương sai của các nhóm so sánh phải đồng nhất</a:t>
            </a:r>
          </a:p>
          <a:p>
            <a:pPr algn="just"/>
            <a:r>
              <a:rPr lang="en-US" smtClean="0"/>
              <a:t>Giả thuyết :</a:t>
            </a:r>
          </a:p>
          <a:p>
            <a:pPr marL="64008" indent="0" algn="just">
              <a:buNone/>
            </a:pPr>
            <a:r>
              <a:rPr lang="en-US" smtClean="0"/>
              <a:t>H : </a:t>
            </a:r>
            <a:r>
              <a:rPr lang="el-GR"/>
              <a:t>μ</a:t>
            </a:r>
            <a:r>
              <a:rPr lang="en-US" baseline="-25000"/>
              <a:t>1</a:t>
            </a:r>
            <a:r>
              <a:rPr lang="en-US"/>
              <a:t> </a:t>
            </a:r>
            <a:r>
              <a:rPr lang="en-US" smtClean="0"/>
              <a:t>= </a:t>
            </a:r>
            <a:r>
              <a:rPr lang="el-GR"/>
              <a:t>μ</a:t>
            </a:r>
            <a:r>
              <a:rPr lang="en-US" baseline="-25000" smtClean="0"/>
              <a:t>2</a:t>
            </a:r>
            <a:r>
              <a:rPr lang="en-US" smtClean="0"/>
              <a:t> =…=</a:t>
            </a:r>
            <a:r>
              <a:rPr lang="el-GR" smtClean="0"/>
              <a:t>μ</a:t>
            </a:r>
            <a:r>
              <a:rPr lang="en-US" baseline="-25000" smtClean="0"/>
              <a:t>i</a:t>
            </a:r>
            <a:r>
              <a:rPr lang="en-US" smtClean="0"/>
              <a:t> =…= </a:t>
            </a:r>
            <a:r>
              <a:rPr lang="el-GR" smtClean="0"/>
              <a:t>μ</a:t>
            </a:r>
            <a:r>
              <a:rPr lang="en-US" baseline="-25000" smtClean="0"/>
              <a:t>n</a:t>
            </a:r>
            <a:r>
              <a:rPr lang="en-US" smtClean="0"/>
              <a:t> </a:t>
            </a:r>
          </a:p>
          <a:p>
            <a:pPr algn="just"/>
            <a:r>
              <a:rPr lang="en-US" smtClean="0"/>
              <a:t>Trình tự tiến hành</a:t>
            </a:r>
          </a:p>
          <a:p>
            <a:pPr marL="896112" lvl="1" indent="-457200" algn="just">
              <a:buFontTx/>
              <a:buChar char="-"/>
            </a:pPr>
            <a:r>
              <a:rPr lang="en-US" smtClean="0"/>
              <a:t>Thực hiện Levene test trước để xác định xem các phương sai trong nhóm có đồng nhất hay không</a:t>
            </a:r>
          </a:p>
          <a:p>
            <a:pPr marL="896112" lvl="1" indent="-457200" algn="just">
              <a:buFontTx/>
              <a:buChar char="-"/>
            </a:pPr>
            <a:r>
              <a:rPr lang="en-US" smtClean="0"/>
              <a:t>Nếu bác bỏ H, tiến hành tiếp Post hoc để xác định các trung bình nào khác nhau.</a:t>
            </a:r>
            <a:endParaRPr lang="en-US"/>
          </a:p>
        </p:txBody>
      </p:sp>
    </p:spTree>
    <p:extLst>
      <p:ext uri="{BB962C8B-B14F-4D97-AF65-F5344CB8AC3E}">
        <p14:creationId xmlns:p14="http://schemas.microsoft.com/office/powerpoint/2010/main" val="11308985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Ví</a:t>
            </a:r>
            <a:r>
              <a:rPr lang="en-US" dirty="0" smtClean="0">
                <a:solidFill>
                  <a:srgbClr val="0000CC"/>
                </a:solidFill>
              </a:rPr>
              <a:t> </a:t>
            </a:r>
            <a:r>
              <a:rPr lang="en-US" dirty="0" err="1" smtClean="0">
                <a:solidFill>
                  <a:srgbClr val="0000CC"/>
                </a:solidFill>
              </a:rPr>
              <a:t>dụ</a:t>
            </a:r>
            <a:endParaRPr lang="en-US" dirty="0">
              <a:solidFill>
                <a:srgbClr val="0000CC"/>
              </a:solidFill>
            </a:endParaRPr>
          </a:p>
        </p:txBody>
      </p:sp>
      <p:sp>
        <p:nvSpPr>
          <p:cNvPr id="3" name="Content Placeholder 2"/>
          <p:cNvSpPr>
            <a:spLocks noGrp="1"/>
          </p:cNvSpPr>
          <p:nvPr>
            <p:ph sz="quarter" idx="1"/>
          </p:nvPr>
        </p:nvSpPr>
        <p:spPr/>
        <p:txBody>
          <a:bodyPr>
            <a:normAutofit fontScale="85000" lnSpcReduction="20000"/>
          </a:bodyPr>
          <a:lstStyle/>
          <a:p>
            <a:pPr algn="just"/>
            <a:r>
              <a:rPr lang="en-US" smtClean="0"/>
              <a:t>Giả sử chúng ta cần so sánh có sự khác biệt hay không về mức độ đánh giá tầm quan trọng của yếu tố “ có tự do cá nhân ” (c36.6) đối với cuộc sống của một con người giữa những nhóm người có học vấn khác nhau</a:t>
            </a:r>
          </a:p>
          <a:p>
            <a:pPr algn="just"/>
            <a:r>
              <a:rPr lang="en-US" smtClean="0"/>
              <a:t>Với thang đo định lượng khoảng cách 7 mức độ ( 1-không quan trọng đến 7-rất quan trọng )↔ biến c36.6 là biến định lượng. Các học vấn khác nhau được đo lường bằng biến nhomhv (4 nhóm)</a:t>
            </a:r>
          </a:p>
          <a:p>
            <a:pPr algn="just"/>
            <a:r>
              <a:rPr lang="en-US" smtClean="0"/>
              <a:t>Giả thuyết :</a:t>
            </a:r>
          </a:p>
          <a:p>
            <a:pPr marL="64008" indent="0" algn="just">
              <a:buNone/>
            </a:pPr>
            <a:r>
              <a:rPr lang="en-US"/>
              <a:t>	</a:t>
            </a:r>
            <a:r>
              <a:rPr lang="en-US" smtClean="0"/>
              <a:t>H : Không có sự khác biệt về sự đánh giá tầm quan trọng của yếu tố “ tự do cá nhân” giữa các nhóm trình độ học vấn.</a:t>
            </a:r>
          </a:p>
          <a:p>
            <a:pPr marL="64008" indent="0" algn="just">
              <a:buNone/>
            </a:pPr>
            <a:r>
              <a:rPr lang="en-US" smtClean="0"/>
              <a:t>(Hoặc : Trình độ học vấn không ảnh hưởng tới việc đánh giá về tầm quan trọng của yếu tố có tự do cá nhân đối với cuộc sống )</a:t>
            </a:r>
            <a:endParaRPr lang="en-US"/>
          </a:p>
        </p:txBody>
      </p:sp>
    </p:spTree>
    <p:extLst>
      <p:ext uri="{BB962C8B-B14F-4D97-AF65-F5344CB8AC3E}">
        <p14:creationId xmlns:p14="http://schemas.microsoft.com/office/powerpoint/2010/main" val="25254486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r>
              <a:rPr lang="en-US" dirty="0" smtClean="0">
                <a:solidFill>
                  <a:srgbClr val="0000CC"/>
                </a:solidFill>
              </a:rPr>
              <a:t> </a:t>
            </a:r>
            <a:r>
              <a:rPr lang="en-US" dirty="0" err="1" smtClean="0">
                <a:solidFill>
                  <a:srgbClr val="0000CC"/>
                </a:solidFill>
              </a:rPr>
              <a:t>trong</a:t>
            </a:r>
            <a:r>
              <a:rPr lang="en-US" dirty="0" smtClean="0">
                <a:solidFill>
                  <a:srgbClr val="0000CC"/>
                </a:solidFill>
              </a:rPr>
              <a:t> SPSS</a:t>
            </a:r>
            <a:endParaRPr lang="en-US" dirty="0">
              <a:solidFill>
                <a:srgbClr val="0000CC"/>
              </a:solidFill>
            </a:endParaRPr>
          </a:p>
        </p:txBody>
      </p:sp>
      <p:sp>
        <p:nvSpPr>
          <p:cNvPr id="3" name="Content Placeholder 2"/>
          <p:cNvSpPr>
            <a:spLocks noGrp="1"/>
          </p:cNvSpPr>
          <p:nvPr>
            <p:ph sz="quarter" idx="1"/>
          </p:nvPr>
        </p:nvSpPr>
        <p:spPr/>
        <p:txBody>
          <a:bodyPr/>
          <a:lstStyle/>
          <a:p>
            <a:r>
              <a:rPr lang="en-US" smtClean="0"/>
              <a:t>Đưa biến định lượng vào ô Dependent list ( biến c36.6)</a:t>
            </a:r>
          </a:p>
          <a:p>
            <a:r>
              <a:rPr lang="en-US" smtClean="0"/>
              <a:t>Biến phân loại xác định các đối tượng (nhóm) cần so sánh vào ô Factor (nhomhv)</a:t>
            </a:r>
          </a:p>
          <a:p>
            <a:r>
              <a:rPr lang="en-US" smtClean="0"/>
              <a:t>Chọn nút Options để mở hộp thoại Options</a:t>
            </a:r>
            <a:endParaRPr lang="en-US"/>
          </a:p>
        </p:txBody>
      </p:sp>
    </p:spTree>
    <p:extLst>
      <p:ext uri="{BB962C8B-B14F-4D97-AF65-F5344CB8AC3E}">
        <p14:creationId xmlns:p14="http://schemas.microsoft.com/office/powerpoint/2010/main" val="3089193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Hộp</a:t>
            </a:r>
            <a:r>
              <a:rPr lang="en-US" dirty="0" smtClean="0">
                <a:solidFill>
                  <a:srgbClr val="0000CC"/>
                </a:solidFill>
              </a:rPr>
              <a:t> </a:t>
            </a:r>
            <a:r>
              <a:rPr lang="en-US" dirty="0" err="1" smtClean="0">
                <a:solidFill>
                  <a:srgbClr val="0000CC"/>
                </a:solidFill>
              </a:rPr>
              <a:t>thoại</a:t>
            </a:r>
            <a:r>
              <a:rPr lang="en-US" dirty="0" smtClean="0">
                <a:solidFill>
                  <a:srgbClr val="0000CC"/>
                </a:solidFill>
              </a:rPr>
              <a:t> Options</a:t>
            </a:r>
            <a:endParaRPr lang="en-US" dirty="0">
              <a:solidFill>
                <a:srgbClr val="0000CC"/>
              </a:solidFill>
            </a:endParaRPr>
          </a:p>
        </p:txBody>
      </p:sp>
      <p:sp>
        <p:nvSpPr>
          <p:cNvPr id="3" name="Content Placeholder 2"/>
          <p:cNvSpPr>
            <a:spLocks noGrp="1"/>
          </p:cNvSpPr>
          <p:nvPr>
            <p:ph sz="quarter" idx="1"/>
          </p:nvPr>
        </p:nvSpPr>
        <p:spPr/>
        <p:txBody>
          <a:bodyPr/>
          <a:lstStyle/>
          <a:p>
            <a:r>
              <a:rPr lang="en-US" smtClean="0"/>
              <a:t>Descriptive để tính các đại lượng thống kê mô tả chi tiết cho từng nhóm được phân tách để so sánh</a:t>
            </a:r>
          </a:p>
          <a:p>
            <a:r>
              <a:rPr lang="en-US" smtClean="0"/>
              <a:t>Homogeneity of variance để kiểm định sự bằng nhau của các phương sai nhóm (SPSS sẽ thực hiện Levene test khi bạn chọn mục này )</a:t>
            </a:r>
          </a:p>
          <a:p>
            <a:r>
              <a:rPr lang="en-US" smtClean="0"/>
              <a:t>Nhấn Continue sau đó nhấn OK</a:t>
            </a:r>
            <a:endParaRPr lang="en-US"/>
          </a:p>
        </p:txBody>
      </p:sp>
    </p:spTree>
    <p:extLst>
      <p:ext uri="{BB962C8B-B14F-4D97-AF65-F5344CB8AC3E}">
        <p14:creationId xmlns:p14="http://schemas.microsoft.com/office/powerpoint/2010/main" val="4093754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72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 y="-26233"/>
            <a:ext cx="4720651" cy="3988633"/>
          </a:xfrm>
          <a:prstGeom prst="rect">
            <a:avLst/>
          </a:prstGeom>
        </p:spPr>
      </p:pic>
      <p:pic>
        <p:nvPicPr>
          <p:cNvPr id="6" name="Snagit_PPT92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91000"/>
            <a:ext cx="3886200" cy="2428572"/>
          </a:xfrm>
          <a:prstGeom prst="rect">
            <a:avLst/>
          </a:prstGeom>
        </p:spPr>
      </p:pic>
      <p:sp>
        <p:nvSpPr>
          <p:cNvPr id="7" name="Curved Left Arrow 6"/>
          <p:cNvSpPr/>
          <p:nvPr/>
        </p:nvSpPr>
        <p:spPr>
          <a:xfrm>
            <a:off x="5829300" y="1180475"/>
            <a:ext cx="1295400" cy="25908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Left Arrow 7"/>
          <p:cNvSpPr/>
          <p:nvPr/>
        </p:nvSpPr>
        <p:spPr>
          <a:xfrm>
            <a:off x="4307174" y="5189261"/>
            <a:ext cx="685800" cy="3859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nagit_PPT66E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191000"/>
            <a:ext cx="2057400" cy="2617308"/>
          </a:xfrm>
          <a:prstGeom prst="rect">
            <a:avLst/>
          </a:prstGeom>
        </p:spPr>
      </p:pic>
    </p:spTree>
    <p:extLst>
      <p:ext uri="{BB962C8B-B14F-4D97-AF65-F5344CB8AC3E}">
        <p14:creationId xmlns:p14="http://schemas.microsoft.com/office/powerpoint/2010/main" val="4998164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Đọc</a:t>
            </a:r>
            <a:r>
              <a:rPr lang="en-US" dirty="0" smtClean="0">
                <a:solidFill>
                  <a:srgbClr val="0000CC"/>
                </a:solidFill>
              </a:rPr>
              <a:t> </a:t>
            </a:r>
            <a:r>
              <a:rPr lang="en-US" dirty="0" err="1" smtClean="0">
                <a:solidFill>
                  <a:srgbClr val="0000CC"/>
                </a:solidFill>
              </a:rPr>
              <a:t>kết</a:t>
            </a:r>
            <a:r>
              <a:rPr lang="en-US" dirty="0" smtClean="0">
                <a:solidFill>
                  <a:srgbClr val="0000CC"/>
                </a:solidFill>
              </a:rPr>
              <a:t> </a:t>
            </a:r>
            <a:r>
              <a:rPr lang="en-US" dirty="0" err="1" smtClean="0">
                <a:solidFill>
                  <a:srgbClr val="0000CC"/>
                </a:solidFill>
              </a:rPr>
              <a:t>quả</a:t>
            </a:r>
            <a:r>
              <a:rPr lang="en-US" dirty="0" smtClean="0">
                <a:solidFill>
                  <a:srgbClr val="0000CC"/>
                </a:solidFill>
              </a:rPr>
              <a:t> Output</a:t>
            </a:r>
            <a:endParaRPr lang="en-US" dirty="0">
              <a:solidFill>
                <a:srgbClr val="0000CC"/>
              </a:solidFill>
            </a:endParaRPr>
          </a:p>
        </p:txBody>
      </p:sp>
      <p:sp>
        <p:nvSpPr>
          <p:cNvPr id="3" name="Content Placeholder 2"/>
          <p:cNvSpPr>
            <a:spLocks noGrp="1"/>
          </p:cNvSpPr>
          <p:nvPr>
            <p:ph sz="quarter" idx="1"/>
          </p:nvPr>
        </p:nvSpPr>
        <p:spPr>
          <a:xfrm>
            <a:off x="495300" y="3733800"/>
            <a:ext cx="8229600" cy="914400"/>
          </a:xfrm>
        </p:spPr>
        <p:txBody>
          <a:bodyPr>
            <a:normAutofit/>
          </a:bodyPr>
          <a:lstStyle/>
          <a:p>
            <a:r>
              <a:rPr lang="en-US" smtClean="0"/>
              <a:t>Phương sai giữa các nhóm là đồng nhất (chấp nhận giả thuyết H )</a:t>
            </a:r>
            <a:endParaRPr lang="en-US"/>
          </a:p>
        </p:txBody>
      </p:sp>
      <p:pic>
        <p:nvPicPr>
          <p:cNvPr id="7" name="Snagit_PPT60C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71600"/>
            <a:ext cx="8001000" cy="2209800"/>
          </a:xfrm>
          <a:prstGeom prst="rect">
            <a:avLst/>
          </a:prstGeom>
        </p:spPr>
      </p:pic>
      <p:pic>
        <p:nvPicPr>
          <p:cNvPr id="8" name="Snagit_PPT8F3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511" y="4953000"/>
            <a:ext cx="6476999" cy="1600200"/>
          </a:xfrm>
          <a:prstGeom prst="rect">
            <a:avLst/>
          </a:prstGeom>
        </p:spPr>
      </p:pic>
    </p:spTree>
    <p:extLst>
      <p:ext uri="{BB962C8B-B14F-4D97-AF65-F5344CB8AC3E}">
        <p14:creationId xmlns:p14="http://schemas.microsoft.com/office/powerpoint/2010/main" val="30693245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Đọc</a:t>
            </a:r>
            <a:r>
              <a:rPr lang="en-US" dirty="0" smtClean="0">
                <a:solidFill>
                  <a:srgbClr val="0000CC"/>
                </a:solidFill>
              </a:rPr>
              <a:t> </a:t>
            </a:r>
            <a:r>
              <a:rPr lang="en-US" dirty="0" err="1" smtClean="0">
                <a:solidFill>
                  <a:srgbClr val="0000CC"/>
                </a:solidFill>
              </a:rPr>
              <a:t>kết</a:t>
            </a:r>
            <a:r>
              <a:rPr lang="en-US" dirty="0" smtClean="0">
                <a:solidFill>
                  <a:srgbClr val="0000CC"/>
                </a:solidFill>
              </a:rPr>
              <a:t> </a:t>
            </a:r>
            <a:r>
              <a:rPr lang="en-US" dirty="0" err="1" smtClean="0">
                <a:solidFill>
                  <a:srgbClr val="0000CC"/>
                </a:solidFill>
              </a:rPr>
              <a:t>quả</a:t>
            </a:r>
            <a:r>
              <a:rPr lang="en-US" dirty="0" smtClean="0">
                <a:solidFill>
                  <a:srgbClr val="0000CC"/>
                </a:solidFill>
              </a:rPr>
              <a:t> Output</a:t>
            </a:r>
            <a:endParaRPr lang="en-US" dirty="0">
              <a:solidFill>
                <a:srgbClr val="0000CC"/>
              </a:solidFill>
            </a:endParaRPr>
          </a:p>
        </p:txBody>
      </p:sp>
      <p:sp>
        <p:nvSpPr>
          <p:cNvPr id="3" name="Content Placeholder 2"/>
          <p:cNvSpPr>
            <a:spLocks noGrp="1"/>
          </p:cNvSpPr>
          <p:nvPr>
            <p:ph sz="quarter" idx="1"/>
          </p:nvPr>
        </p:nvSpPr>
        <p:spPr>
          <a:xfrm>
            <a:off x="457200" y="3276600"/>
            <a:ext cx="8229600" cy="3178208"/>
          </a:xfrm>
        </p:spPr>
        <p:txBody>
          <a:bodyPr>
            <a:normAutofit fontScale="85000" lnSpcReduction="20000"/>
          </a:bodyPr>
          <a:lstStyle/>
          <a:p>
            <a:pPr algn="just"/>
            <a:r>
              <a:rPr lang="en-US" smtClean="0"/>
              <a:t>Tổng chênh lệch bình phương trong nội bộ nhóm ( Sum of Squares within Group -SSW)</a:t>
            </a:r>
          </a:p>
          <a:p>
            <a:pPr algn="just"/>
            <a:r>
              <a:rPr lang="en-US" smtClean="0"/>
              <a:t>Tổng chênh lệch bình phương giữa các nhóm (Sum of Squares Between Group -SSB)</a:t>
            </a:r>
          </a:p>
          <a:p>
            <a:pPr algn="just"/>
            <a:r>
              <a:rPr lang="en-US" smtClean="0"/>
              <a:t>Tổng các chênh lệch bình phương toàn bộ (Total Sum of Squares -SST)</a:t>
            </a:r>
          </a:p>
          <a:p>
            <a:pPr algn="just">
              <a:buFont typeface="Wingdings"/>
              <a:buChar char="à"/>
            </a:pPr>
            <a:r>
              <a:rPr lang="en-US" smtClean="0">
                <a:sym typeface="Wingdings" pitchFamily="2" charset="2"/>
              </a:rPr>
              <a:t>SST = SSW + SSB</a:t>
            </a:r>
          </a:p>
          <a:p>
            <a:pPr marL="896112" lvl="1" indent="-457200" algn="just"/>
            <a:r>
              <a:rPr lang="en-US" smtClean="0">
                <a:sym typeface="Wingdings" pitchFamily="2" charset="2"/>
              </a:rPr>
              <a:t>Xét với mức ý nghĩa </a:t>
            </a:r>
            <a:r>
              <a:rPr lang="el-GR" smtClean="0">
                <a:sym typeface="Wingdings" pitchFamily="2" charset="2"/>
              </a:rPr>
              <a:t>α</a:t>
            </a:r>
            <a:r>
              <a:rPr lang="en-US" smtClean="0">
                <a:sym typeface="Wingdings" pitchFamily="2" charset="2"/>
              </a:rPr>
              <a:t> = 0.05  chấp nhận giả thuyết H  KL : </a:t>
            </a:r>
          </a:p>
          <a:p>
            <a:pPr marL="896112" lvl="1" indent="-457200" algn="just"/>
            <a:r>
              <a:rPr lang="en-US" smtClean="0">
                <a:sym typeface="Wingdings" pitchFamily="2" charset="2"/>
              </a:rPr>
              <a:t>Xét với mức ý nghĩa </a:t>
            </a:r>
            <a:r>
              <a:rPr lang="el-GR" smtClean="0">
                <a:sym typeface="Wingdings" pitchFamily="2" charset="2"/>
              </a:rPr>
              <a:t>α</a:t>
            </a:r>
            <a:r>
              <a:rPr lang="en-US" smtClean="0">
                <a:sym typeface="Wingdings" pitchFamily="2" charset="2"/>
              </a:rPr>
              <a:t> = 0.1  bác bỏ giả thuyết H  tiến hành tiếp Post hoc để xác định TB nào khác nhau. </a:t>
            </a:r>
            <a:endParaRPr lang="en-US"/>
          </a:p>
        </p:txBody>
      </p:sp>
      <p:pic>
        <p:nvPicPr>
          <p:cNvPr id="4" name="Snagit_PPTBE6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47800"/>
            <a:ext cx="7924800" cy="1676400"/>
          </a:xfrm>
          <a:prstGeom prst="rect">
            <a:avLst/>
          </a:prstGeom>
        </p:spPr>
      </p:pic>
    </p:spTree>
    <p:extLst>
      <p:ext uri="{BB962C8B-B14F-4D97-AF65-F5344CB8AC3E}">
        <p14:creationId xmlns:p14="http://schemas.microsoft.com/office/powerpoint/2010/main" val="3452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noFill/>
        </p:spPr>
        <p:txBody>
          <a:bodyPr/>
          <a:lstStyle/>
          <a:p>
            <a:fld id="{BBAD9112-B6C5-45C7-9EE7-3626F125BDCA}" type="slidenum">
              <a:rPr lang="en-US"/>
              <a:pPr/>
              <a:t>14</a:t>
            </a:fld>
            <a:endParaRPr lang="en-US"/>
          </a:p>
        </p:txBody>
      </p:sp>
      <p:sp>
        <p:nvSpPr>
          <p:cNvPr id="74754" name="Rectangle 2"/>
          <p:cNvSpPr>
            <a:spLocks noGrp="1" noChangeArrowheads="1"/>
          </p:cNvSpPr>
          <p:nvPr>
            <p:ph type="title"/>
          </p:nvPr>
        </p:nvSpPr>
        <p:spPr>
          <a:xfrm>
            <a:off x="990600" y="228600"/>
            <a:ext cx="7543800" cy="838200"/>
          </a:xfrm>
          <a:noFill/>
        </p:spPr>
        <p:txBody>
          <a:bodyPr/>
          <a:lstStyle/>
          <a:p>
            <a:pPr eaLnBrk="1" hangingPunct="1"/>
            <a:r>
              <a:rPr lang="en-US" sz="3600" b="1" smtClean="0">
                <a:solidFill>
                  <a:srgbClr val="000066"/>
                </a:solidFill>
              </a:rPr>
              <a:t>Các phương pháp xử lý dữ liệu  </a:t>
            </a:r>
          </a:p>
        </p:txBody>
      </p:sp>
      <p:sp>
        <p:nvSpPr>
          <p:cNvPr id="74755" name="Rectangle 3"/>
          <p:cNvSpPr>
            <a:spLocks noChangeArrowheads="1"/>
          </p:cNvSpPr>
          <p:nvPr/>
        </p:nvSpPr>
        <p:spPr bwMode="auto">
          <a:xfrm>
            <a:off x="571472" y="1643050"/>
            <a:ext cx="7793066" cy="4143388"/>
          </a:xfrm>
          <a:prstGeom prst="rect">
            <a:avLst/>
          </a:prstGeom>
          <a:noFill/>
          <a:ln w="9525">
            <a:noFill/>
            <a:miter lim="800000"/>
            <a:headEnd/>
            <a:tailEnd/>
          </a:ln>
          <a:effectLst/>
        </p:spPr>
        <p:txBody>
          <a:bodyPr/>
          <a:lstStyle/>
          <a:p>
            <a:pPr marL="1143000" lvl="2" indent="-228600">
              <a:spcAft>
                <a:spcPct val="40000"/>
              </a:spcAft>
              <a:buFont typeface="Wingdings" pitchFamily="2" charset="2"/>
              <a:buChar char="§"/>
              <a:defRPr/>
            </a:pPr>
            <a:r>
              <a:rPr lang="en-US" sz="2800" b="0" dirty="0" err="1">
                <a:solidFill>
                  <a:srgbClr val="0000FF"/>
                </a:solidFill>
                <a:effectLst>
                  <a:outerShdw blurRad="38100" dist="38100" dir="2700000" algn="tl">
                    <a:srgbClr val="FFFFFF"/>
                  </a:outerShdw>
                </a:effectLst>
              </a:rPr>
              <a:t>Phương</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pháp</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thủ</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công</a:t>
            </a:r>
            <a:endParaRPr lang="en-US" sz="2800" b="0" dirty="0">
              <a:solidFill>
                <a:srgbClr val="0000FF"/>
              </a:solidFill>
              <a:effectLst>
                <a:outerShdw blurRad="38100" dist="38100" dir="2700000" algn="tl">
                  <a:srgbClr val="FFFFFF"/>
                </a:outerShdw>
              </a:effectLst>
            </a:endParaRPr>
          </a:p>
          <a:p>
            <a:pPr marL="1143000" lvl="2" indent="-228600">
              <a:spcAft>
                <a:spcPct val="40000"/>
              </a:spcAft>
              <a:buFont typeface="Wingdings" pitchFamily="2" charset="2"/>
              <a:buNone/>
              <a:defRPr/>
            </a:pPr>
            <a:r>
              <a:rPr lang="en-US" sz="2800" b="0" dirty="0">
                <a:solidFill>
                  <a:srgbClr val="0000FF"/>
                </a:solidFill>
                <a:effectLst>
                  <a:outerShdw blurRad="38100" dist="38100" dir="2700000" algn="tl">
                    <a:srgbClr val="FFFFFF"/>
                  </a:outerShdw>
                </a:effectLst>
              </a:rPr>
              <a:t>	- </a:t>
            </a:r>
            <a:r>
              <a:rPr lang="en-US" sz="2800" b="0" dirty="0" err="1">
                <a:solidFill>
                  <a:srgbClr val="0000FF"/>
                </a:solidFill>
                <a:effectLst>
                  <a:outerShdw blurRad="38100" dist="38100" dir="2700000" algn="tl">
                    <a:srgbClr val="FFFFFF"/>
                  </a:outerShdw>
                </a:effectLst>
              </a:rPr>
              <a:t>Phương</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pháp</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kiểm</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đếm</a:t>
            </a:r>
            <a:r>
              <a:rPr lang="en-US" sz="2800" b="0" dirty="0">
                <a:solidFill>
                  <a:srgbClr val="0000FF"/>
                </a:solidFill>
                <a:effectLst>
                  <a:outerShdw blurRad="38100" dist="38100" dir="2700000" algn="tl">
                    <a:srgbClr val="FFFFFF"/>
                  </a:outerShdw>
                </a:effectLst>
              </a:rPr>
              <a:t> </a:t>
            </a:r>
            <a:r>
              <a:rPr lang="en-US" sz="2800" b="0" i="1" dirty="0">
                <a:solidFill>
                  <a:srgbClr val="0000FF"/>
                </a:solidFill>
                <a:effectLst>
                  <a:outerShdw blurRad="38100" dist="38100" dir="2700000" algn="tl">
                    <a:srgbClr val="FFFFFF"/>
                  </a:outerShdw>
                </a:effectLst>
              </a:rPr>
              <a:t>(Tallying)</a:t>
            </a:r>
          </a:p>
          <a:p>
            <a:pPr marL="1143000" lvl="2" indent="-228600">
              <a:lnSpc>
                <a:spcPct val="120000"/>
              </a:lnSpc>
              <a:spcAft>
                <a:spcPct val="20000"/>
              </a:spcAft>
              <a:buFont typeface="Wingdings" pitchFamily="2" charset="2"/>
              <a:buNone/>
              <a:defRPr/>
            </a:pPr>
            <a:r>
              <a:rPr lang="en-US" sz="2800" b="0" i="1" dirty="0">
                <a:solidFill>
                  <a:srgbClr val="0000FF"/>
                </a:solidFill>
                <a:effectLst>
                  <a:outerShdw blurRad="38100" dist="38100" dir="2700000" algn="tl">
                    <a:srgbClr val="FFFFFF"/>
                  </a:outerShdw>
                </a:effectLst>
              </a:rPr>
              <a:t>	- </a:t>
            </a:r>
            <a:r>
              <a:rPr lang="en-US" sz="2800" b="0" dirty="0" err="1">
                <a:solidFill>
                  <a:srgbClr val="0000FF"/>
                </a:solidFill>
                <a:effectLst>
                  <a:outerShdw blurRad="38100" dist="38100" dir="2700000" algn="tl">
                    <a:srgbClr val="FFFFFF"/>
                  </a:outerShdw>
                </a:effectLst>
              </a:rPr>
              <a:t>Phương</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pháp</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lựa</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ra</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và</a:t>
            </a:r>
            <a:r>
              <a:rPr lang="en-US" sz="2800" b="0" dirty="0">
                <a:solidFill>
                  <a:srgbClr val="0000FF"/>
                </a:solidFill>
                <a:effectLst>
                  <a:outerShdw blurRad="38100" dist="38100" dir="2700000" algn="tl">
                    <a:srgbClr val="FFFFFF"/>
                  </a:outerShdw>
                </a:effectLst>
              </a:rPr>
              <a:t> </a:t>
            </a:r>
            <a:r>
              <a:rPr lang="en-US" sz="2800" b="0" dirty="0" err="1">
                <a:solidFill>
                  <a:srgbClr val="0000FF"/>
                </a:solidFill>
                <a:effectLst>
                  <a:outerShdw blurRad="38100" dist="38100" dir="2700000" algn="tl">
                    <a:srgbClr val="FFFFFF"/>
                  </a:outerShdw>
                </a:effectLst>
              </a:rPr>
              <a:t>đếm</a:t>
            </a:r>
            <a:r>
              <a:rPr lang="en-US" sz="2800" b="0" dirty="0">
                <a:solidFill>
                  <a:srgbClr val="0000FF"/>
                </a:solidFill>
                <a:effectLst>
                  <a:outerShdw blurRad="38100" dist="38100" dir="2700000" algn="tl">
                    <a:srgbClr val="FFFFFF"/>
                  </a:outerShdw>
                </a:effectLst>
              </a:rPr>
              <a:t> </a:t>
            </a:r>
            <a:r>
              <a:rPr lang="en-US" sz="2800" b="0" i="1" dirty="0">
                <a:solidFill>
                  <a:srgbClr val="0000FF"/>
                </a:solidFill>
                <a:effectLst>
                  <a:outerShdw blurRad="38100" dist="38100" dir="2700000" algn="tl">
                    <a:srgbClr val="FFFFFF"/>
                  </a:outerShdw>
                </a:effectLst>
              </a:rPr>
              <a:t>(Sorting and Counting)</a:t>
            </a:r>
            <a:endParaRPr lang="en-US" sz="2800" b="0" i="1" dirty="0">
              <a:solidFill>
                <a:srgbClr val="0000FF"/>
              </a:solidFill>
            </a:endParaRPr>
          </a:p>
        </p:txBody>
      </p:sp>
      <p:sp>
        <p:nvSpPr>
          <p:cNvPr id="16389" name="Rectangle 4"/>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 calcmode="lin" valueType="num">
                                      <p:cBhvr additive="base">
                                        <p:cTn id="12"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4755">
                                            <p:txEl>
                                              <p:pRg st="1" end="1"/>
                                            </p:txEl>
                                          </p:spTgt>
                                        </p:tgtEl>
                                        <p:attrNameLst>
                                          <p:attrName>style.visibility</p:attrName>
                                        </p:attrNameLst>
                                      </p:cBhvr>
                                      <p:to>
                                        <p:strVal val="visible"/>
                                      </p:to>
                                    </p:set>
                                    <p:anim calcmode="lin" valueType="num">
                                      <p:cBhvr additive="base">
                                        <p:cTn id="18"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4755">
                                            <p:txEl>
                                              <p:pRg st="2" end="2"/>
                                            </p:txEl>
                                          </p:spTgt>
                                        </p:tgtEl>
                                        <p:attrNameLst>
                                          <p:attrName>style.visibility</p:attrName>
                                        </p:attrNameLst>
                                      </p:cBhvr>
                                      <p:to>
                                        <p:strVal val="visible"/>
                                      </p:to>
                                    </p:set>
                                    <p:anim calcmode="lin" valueType="num">
                                      <p:cBhvr additive="base">
                                        <p:cTn id="24"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5EE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 y="0"/>
            <a:ext cx="6309599" cy="3352800"/>
          </a:xfrm>
          <a:prstGeom prst="rect">
            <a:avLst/>
          </a:prstGeom>
        </p:spPr>
      </p:pic>
      <p:sp>
        <p:nvSpPr>
          <p:cNvPr id="5" name="Curved Left Arrow 4"/>
          <p:cNvSpPr/>
          <p:nvPr/>
        </p:nvSpPr>
        <p:spPr>
          <a:xfrm>
            <a:off x="7165298" y="1143000"/>
            <a:ext cx="1597702" cy="35814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Snagit_PPT4A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296" y="3612410"/>
            <a:ext cx="3993011" cy="3238095"/>
          </a:xfrm>
          <a:prstGeom prst="rect">
            <a:avLst/>
          </a:prstGeom>
        </p:spPr>
      </p:pic>
      <p:sp>
        <p:nvSpPr>
          <p:cNvPr id="7" name="TextBox 6"/>
          <p:cNvSpPr txBox="1"/>
          <p:nvPr/>
        </p:nvSpPr>
        <p:spPr>
          <a:xfrm>
            <a:off x="762000" y="3810000"/>
            <a:ext cx="1905000" cy="769441"/>
          </a:xfrm>
          <a:prstGeom prst="rect">
            <a:avLst/>
          </a:prstGeom>
          <a:noFill/>
        </p:spPr>
        <p:txBody>
          <a:bodyPr wrap="square" rtlCol="0">
            <a:spAutoFit/>
          </a:bodyPr>
          <a:lstStyle/>
          <a:p>
            <a:r>
              <a:rPr lang="en-US" sz="1100" b="1" smtClean="0">
                <a:effectLst>
                  <a:outerShdw blurRad="38100" dist="38100" dir="2700000" algn="tl">
                    <a:srgbClr val="000000">
                      <a:alpha val="43137"/>
                    </a:srgbClr>
                  </a:outerShdw>
                </a:effectLst>
                <a:latin typeface="Times New Roman" pitchFamily="18" charset="0"/>
                <a:cs typeface="Times New Roman" pitchFamily="18" charset="0"/>
              </a:rPr>
              <a:t>-Sử dụng các kiểm định này khi Phương sai đồng nhất. </a:t>
            </a:r>
          </a:p>
          <a:p>
            <a:r>
              <a:rPr lang="en-US" sz="1100" b="1" smtClean="0">
                <a:effectLst>
                  <a:outerShdw blurRad="38100" dist="38100" dir="2700000" algn="tl">
                    <a:srgbClr val="000000">
                      <a:alpha val="43137"/>
                    </a:srgbClr>
                  </a:outerShdw>
                </a:effectLst>
                <a:latin typeface="Times New Roman" pitchFamily="18" charset="0"/>
                <a:cs typeface="Times New Roman" pitchFamily="18" charset="0"/>
              </a:rPr>
              <a:t>-Thường chọn Dunnett với mặc định là nhóm cuối cung</a:t>
            </a:r>
            <a:endParaRPr lang="en-US" sz="1100" b="1">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9" name="Straight Arrow Connector 8"/>
          <p:cNvCxnSpPr/>
          <p:nvPr/>
        </p:nvCxnSpPr>
        <p:spPr>
          <a:xfrm flipH="1">
            <a:off x="2667000" y="4279359"/>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3249" y="5638800"/>
            <a:ext cx="1790700" cy="938719"/>
          </a:xfrm>
          <a:prstGeom prst="rect">
            <a:avLst/>
          </a:prstGeom>
          <a:noFill/>
        </p:spPr>
        <p:txBody>
          <a:bodyPr wrap="square" rtlCol="0">
            <a:spAutoFit/>
          </a:bodyPr>
          <a:lstStyle/>
          <a:p>
            <a:pPr marL="285750" indent="-285750">
              <a:buFontTx/>
              <a:buChar char="-"/>
            </a:pPr>
            <a:r>
              <a:rPr lang="en-US" sz="1100" b="1" smtClean="0">
                <a:effectLst>
                  <a:outerShdw blurRad="38100" dist="38100" dir="2700000" algn="tl">
                    <a:srgbClr val="000000">
                      <a:alpha val="43137"/>
                    </a:srgbClr>
                  </a:outerShdw>
                </a:effectLst>
                <a:latin typeface="Times New Roman" pitchFamily="18" charset="0"/>
                <a:cs typeface="Times New Roman" pitchFamily="18" charset="0"/>
              </a:rPr>
              <a:t>Các kiểm định sử dụng khi phương sai khác nhau</a:t>
            </a:r>
          </a:p>
          <a:p>
            <a:pPr marL="285750" indent="-285750">
              <a:buFontTx/>
              <a:buChar char="-"/>
            </a:pPr>
            <a:r>
              <a:rPr lang="en-US" sz="1100" b="1" smtClean="0">
                <a:effectLst>
                  <a:outerShdw blurRad="38100" dist="38100" dir="2700000" algn="tl">
                    <a:srgbClr val="000000">
                      <a:alpha val="43137"/>
                    </a:srgbClr>
                  </a:outerShdw>
                </a:effectLst>
                <a:latin typeface="Times New Roman" pitchFamily="18" charset="0"/>
                <a:cs typeface="Times New Roman" pitchFamily="18" charset="0"/>
              </a:rPr>
              <a:t>Thường chọn Tamhane’s T2</a:t>
            </a:r>
            <a:endParaRPr lang="en-US" sz="1100" b="1">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2" name="Straight Arrow Connector 11"/>
          <p:cNvCxnSpPr>
            <a:endCxn id="10" idx="3"/>
          </p:cNvCxnSpPr>
          <p:nvPr/>
        </p:nvCxnSpPr>
        <p:spPr>
          <a:xfrm flipH="1">
            <a:off x="2553949" y="5943600"/>
            <a:ext cx="798851" cy="16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4036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solidFill>
                  <a:srgbClr val="0000CC"/>
                </a:solidFill>
              </a:rPr>
              <a:t>Hộp</a:t>
            </a:r>
            <a:r>
              <a:rPr lang="en-US" dirty="0" smtClean="0">
                <a:solidFill>
                  <a:srgbClr val="0000CC"/>
                </a:solidFill>
              </a:rPr>
              <a:t> </a:t>
            </a:r>
            <a:r>
              <a:rPr lang="en-US" dirty="0" err="1" smtClean="0">
                <a:solidFill>
                  <a:srgbClr val="0000CC"/>
                </a:solidFill>
              </a:rPr>
              <a:t>thoại</a:t>
            </a:r>
            <a:r>
              <a:rPr lang="en-US" dirty="0" smtClean="0">
                <a:solidFill>
                  <a:srgbClr val="0000CC"/>
                </a:solidFill>
              </a:rPr>
              <a:t> Post hoc - </a:t>
            </a:r>
            <a:r>
              <a:rPr lang="en-US" dirty="0" err="1" smtClean="0">
                <a:solidFill>
                  <a:srgbClr val="0000CC"/>
                </a:solidFill>
              </a:rPr>
              <a:t>Xác</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sự</a:t>
            </a:r>
            <a:r>
              <a:rPr lang="en-US" dirty="0" smtClean="0">
                <a:solidFill>
                  <a:srgbClr val="0000CC"/>
                </a:solidFill>
              </a:rPr>
              <a:t> </a:t>
            </a:r>
            <a:r>
              <a:rPr lang="en-US" dirty="0" err="1" smtClean="0">
                <a:solidFill>
                  <a:srgbClr val="0000CC"/>
                </a:solidFill>
              </a:rPr>
              <a:t>khác</a:t>
            </a:r>
            <a:r>
              <a:rPr lang="en-US" dirty="0" smtClean="0">
                <a:solidFill>
                  <a:srgbClr val="0000CC"/>
                </a:solidFill>
              </a:rPr>
              <a:t> </a:t>
            </a:r>
            <a:r>
              <a:rPr lang="en-US" dirty="0" err="1" smtClean="0">
                <a:solidFill>
                  <a:srgbClr val="0000CC"/>
                </a:solidFill>
              </a:rPr>
              <a:t>biệt</a:t>
            </a:r>
            <a:endParaRPr lang="en-US" dirty="0">
              <a:solidFill>
                <a:srgbClr val="0000CC"/>
              </a:solidFill>
            </a:endParaRPr>
          </a:p>
        </p:txBody>
      </p:sp>
      <p:sp>
        <p:nvSpPr>
          <p:cNvPr id="3" name="Content Placeholder 2"/>
          <p:cNvSpPr>
            <a:spLocks noGrp="1"/>
          </p:cNvSpPr>
          <p:nvPr>
            <p:ph sz="quarter" idx="1"/>
          </p:nvPr>
        </p:nvSpPr>
        <p:spPr/>
        <p:txBody>
          <a:bodyPr>
            <a:normAutofit fontScale="85000" lnSpcReduction="10000"/>
          </a:bodyPr>
          <a:lstStyle/>
          <a:p>
            <a:r>
              <a:rPr lang="en-US" smtClean="0"/>
              <a:t>LSD : phép kiểm định này là việc dùng kiểm định t lần lượt cho từng cặp trung bình nhóm </a:t>
            </a:r>
            <a:r>
              <a:rPr lang="en-US" smtClean="0">
                <a:sym typeface="Wingdings" pitchFamily="2" charset="2"/>
              </a:rPr>
              <a:t> độ tn cậy không cao</a:t>
            </a:r>
          </a:p>
          <a:p>
            <a:r>
              <a:rPr lang="en-US" smtClean="0">
                <a:sym typeface="Wingdings" pitchFamily="2" charset="2"/>
              </a:rPr>
              <a:t>Bonferroni : tiến hành giống quy tắc  LSD nhưng điều chỉnh được mức ý nghĩa khi tiến hành so sánh bội dựa trên số lần so sánh  đơn giản và hay được sử dụng</a:t>
            </a:r>
          </a:p>
          <a:p>
            <a:r>
              <a:rPr lang="en-US" smtClean="0">
                <a:sym typeface="Wingdings" pitchFamily="2" charset="2"/>
              </a:rPr>
              <a:t>Turkey : Turkey hiệu quả hơn Bonferroni khi số lượng các cặp trung bình cần so sánh khá nhiều</a:t>
            </a:r>
          </a:p>
          <a:p>
            <a:r>
              <a:rPr lang="en-US" smtClean="0">
                <a:sym typeface="Wingdings" pitchFamily="2" charset="2"/>
              </a:rPr>
              <a:t>Dunnett : cho phép chọn so sánh các trị trung bình của các nhóm mẫu còn lại với một trị trung bình của một nhóm mẫu cụ thể được chọn ra so sánh  </a:t>
            </a:r>
          </a:p>
          <a:p>
            <a:pPr lvl="1"/>
            <a:r>
              <a:rPr lang="en-US" smtClean="0">
                <a:sym typeface="Wingdings" pitchFamily="2" charset="2"/>
              </a:rPr>
              <a:t> Trong trường hợp phương sai bằng nhau nên chọn dạng kiểm định Dunnett với lựa chọn mặc định là nhóm cuối cùng</a:t>
            </a:r>
          </a:p>
          <a:p>
            <a:pPr lvl="1"/>
            <a:r>
              <a:rPr lang="en-US" smtClean="0">
                <a:sym typeface="Wingdings" pitchFamily="2" charset="2"/>
              </a:rPr>
              <a:t>Trong trường hợp phương sai giữa các nhóm không bằng nhay  chọn Tamhane’s T2</a:t>
            </a:r>
            <a:endParaRPr lang="en-US"/>
          </a:p>
        </p:txBody>
      </p:sp>
    </p:spTree>
    <p:extLst>
      <p:ext uri="{BB962C8B-B14F-4D97-AF65-F5344CB8AC3E}">
        <p14:creationId xmlns:p14="http://schemas.microsoft.com/office/powerpoint/2010/main" val="23864406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Output</a:t>
            </a:r>
            <a:endParaRPr lang="en-US" dirty="0">
              <a:solidFill>
                <a:srgbClr val="0000CC"/>
              </a:solidFill>
            </a:endParaRPr>
          </a:p>
        </p:txBody>
      </p:sp>
      <p:sp>
        <p:nvSpPr>
          <p:cNvPr id="3" name="Content Placeholder 2"/>
          <p:cNvSpPr>
            <a:spLocks noGrp="1"/>
          </p:cNvSpPr>
          <p:nvPr>
            <p:ph sz="quarter" idx="1"/>
          </p:nvPr>
        </p:nvSpPr>
        <p:spPr>
          <a:xfrm>
            <a:off x="457200" y="3962400"/>
            <a:ext cx="8077200" cy="2743199"/>
          </a:xfrm>
        </p:spPr>
        <p:txBody>
          <a:bodyPr>
            <a:normAutofit fontScale="77500" lnSpcReduction="20000"/>
          </a:bodyPr>
          <a:lstStyle/>
          <a:p>
            <a:pPr algn="just"/>
            <a:r>
              <a:rPr lang="en-US" smtClean="0"/>
              <a:t>Chỉ có sự khác biệt có ý nghĩa giữa nhóm có trình độ học vấn cấp 1-2 và nhóm đã tốt nghiệp Đại học ( vì Sig. &lt; 0.1 )</a:t>
            </a:r>
          </a:p>
          <a:p>
            <a:pPr algn="just"/>
            <a:r>
              <a:rPr lang="en-US" smtClean="0"/>
              <a:t>Cần xem xét thêm một số kiểm định khác như Turkey, Bonfferroni trước khi đưa ra kết luận cuối cùng</a:t>
            </a:r>
          </a:p>
          <a:p>
            <a:pPr algn="just"/>
            <a:r>
              <a:rPr lang="en-US" smtClean="0"/>
              <a:t>Notes : trong thống kê, việc lựa chọn mức ý nghĩa bao nhiêu phụ thuộc rất nhiều vào mục đích của kiểm nghiệm là gì, với một cuộc nghiên cứu khám phá mức ý nghĩa được chấp nhận là 0.1 . Tuy nhiên, với một cuộc nghiên cứu đánh giá các mặt ảnh hưởng của một phương pháp điều trị y học, cần đòi hỏi mức ý nghĩa tới 0.001% tức độ tin cậy 99,9 %</a:t>
            </a:r>
            <a:endParaRPr lang="en-US"/>
          </a:p>
        </p:txBody>
      </p:sp>
      <p:pic>
        <p:nvPicPr>
          <p:cNvPr id="6" name="Snagit_PPTAC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8001000" cy="2542857"/>
          </a:xfrm>
          <a:prstGeom prst="rect">
            <a:avLst/>
          </a:prstGeom>
        </p:spPr>
      </p:pic>
    </p:spTree>
    <p:extLst>
      <p:ext uri="{BB962C8B-B14F-4D97-AF65-F5344CB8AC3E}">
        <p14:creationId xmlns:p14="http://schemas.microsoft.com/office/powerpoint/2010/main" val="23919056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II-Two way ANOVA</a:t>
            </a:r>
            <a:endParaRPr lang="en-US" dirty="0">
              <a:solidFill>
                <a:srgbClr val="0000CC"/>
              </a:solidFill>
            </a:endParaRPr>
          </a:p>
        </p:txBody>
      </p:sp>
      <p:sp>
        <p:nvSpPr>
          <p:cNvPr id="3" name="Content Placeholder 2"/>
          <p:cNvSpPr>
            <a:spLocks noGrp="1"/>
          </p:cNvSpPr>
          <p:nvPr>
            <p:ph sz="quarter" idx="1"/>
          </p:nvPr>
        </p:nvSpPr>
        <p:spPr>
          <a:xfrm>
            <a:off x="457200" y="1905000"/>
            <a:ext cx="8229600" cy="4572000"/>
          </a:xfrm>
        </p:spPr>
        <p:txBody>
          <a:bodyPr>
            <a:normAutofit fontScale="85000" lnSpcReduction="20000"/>
          </a:bodyPr>
          <a:lstStyle/>
          <a:p>
            <a:r>
              <a:rPr lang="en-US" smtClean="0"/>
              <a:t>Giả thuyết phân tích phương sai hai yếu tố</a:t>
            </a:r>
          </a:p>
          <a:p>
            <a:pPr lvl="1"/>
            <a:r>
              <a:rPr lang="en-US" smtClean="0"/>
              <a:t>Tổng thể có phân phối chuẩn</a:t>
            </a:r>
          </a:p>
          <a:p>
            <a:pPr lvl="1"/>
            <a:r>
              <a:rPr lang="en-US" smtClean="0"/>
              <a:t>Phương sai đồng đều ( phương sai của các nhóm nghiên cứu phải đều nhau )</a:t>
            </a:r>
          </a:p>
          <a:p>
            <a:r>
              <a:rPr lang="en-US" smtClean="0"/>
              <a:t>Ví dụ : Phân tích ảnh hưởng của mức độ yêu thích ngành học và thời gian tự học đến kết quả học tập của sinh viên</a:t>
            </a:r>
          </a:p>
          <a:p>
            <a:r>
              <a:rPr lang="en-US" smtClean="0"/>
              <a:t>Giả thuyết H :</a:t>
            </a:r>
          </a:p>
          <a:p>
            <a:pPr lvl="1"/>
            <a:r>
              <a:rPr lang="en-US" smtClean="0"/>
              <a:t>Điểm TB học tập của SV có thời gian tự học khác nhau đều bằng nhau</a:t>
            </a:r>
          </a:p>
          <a:p>
            <a:pPr lvl="1"/>
            <a:r>
              <a:rPr lang="en-US" smtClean="0"/>
              <a:t>Điểm TB của sinh viên có mức độ yêu thích ngành học khác nhau đều bằng nhau</a:t>
            </a:r>
          </a:p>
          <a:p>
            <a:pPr lvl="1"/>
            <a:r>
              <a:rPr lang="en-US" smtClean="0"/>
              <a:t>Ảnh hưởng của thời gian tự học đến điểm TB là như nhau đối với các nhóm sinh viên có mức độ yêu thích ngành học đang học là khác nhau và ảnh hưởng của mức độ yêu thích ngành học đến điểm TB là như nhau đối với các nhóm sinh viên có thời gian tự học khác nhau. </a:t>
            </a:r>
            <a:endParaRPr lang="en-US"/>
          </a:p>
        </p:txBody>
      </p:sp>
    </p:spTree>
    <p:extLst>
      <p:ext uri="{BB962C8B-B14F-4D97-AF65-F5344CB8AC3E}">
        <p14:creationId xmlns:p14="http://schemas.microsoft.com/office/powerpoint/2010/main" val="19023701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Trình tự tiến hành</a:t>
            </a:r>
            <a:endParaRPr lang="en-US"/>
          </a:p>
        </p:txBody>
      </p:sp>
      <p:sp>
        <p:nvSpPr>
          <p:cNvPr id="3" name="Content Placeholder 2"/>
          <p:cNvSpPr>
            <a:spLocks noGrp="1"/>
          </p:cNvSpPr>
          <p:nvPr>
            <p:ph sz="quarter" idx="1"/>
          </p:nvPr>
        </p:nvSpPr>
        <p:spPr/>
        <p:txBody>
          <a:bodyPr/>
          <a:lstStyle/>
          <a:p>
            <a:r>
              <a:rPr lang="en-US" smtClean="0"/>
              <a:t>Analyze/ General Liner Model / Univariate</a:t>
            </a:r>
          </a:p>
          <a:p>
            <a:r>
              <a:rPr lang="en-US" smtClean="0"/>
              <a:t>Đưa biến </a:t>
            </a:r>
            <a:r>
              <a:rPr lang="en-US" i="1" smtClean="0"/>
              <a:t>diemTB</a:t>
            </a:r>
            <a:r>
              <a:rPr lang="en-US" smtClean="0"/>
              <a:t> sang ô Dependent variable</a:t>
            </a:r>
          </a:p>
          <a:p>
            <a:r>
              <a:rPr lang="en-US" smtClean="0"/>
              <a:t>Đưa hai biến </a:t>
            </a:r>
            <a:r>
              <a:rPr lang="en-US" i="1" smtClean="0"/>
              <a:t>yeuthich</a:t>
            </a:r>
            <a:r>
              <a:rPr lang="en-US" smtClean="0"/>
              <a:t> và </a:t>
            </a:r>
            <a:r>
              <a:rPr lang="en-US" i="1" smtClean="0"/>
              <a:t>tuhoc</a:t>
            </a:r>
            <a:r>
              <a:rPr lang="en-US" smtClean="0"/>
              <a:t> sang ô Fixed factor</a:t>
            </a:r>
          </a:p>
          <a:p>
            <a:r>
              <a:rPr lang="en-US" smtClean="0"/>
              <a:t>Nhấn Options để mở hộp thoại Options</a:t>
            </a:r>
          </a:p>
          <a:p>
            <a:r>
              <a:rPr lang="en-US" smtClean="0"/>
              <a:t>Chọn các mục </a:t>
            </a:r>
            <a:r>
              <a:rPr lang="en-US" b="1" smtClean="0"/>
              <a:t>Descriptive statistics</a:t>
            </a:r>
            <a:r>
              <a:rPr lang="en-US" smtClean="0"/>
              <a:t>, </a:t>
            </a:r>
            <a:r>
              <a:rPr lang="en-US" b="1" smtClean="0"/>
              <a:t>Homogeneity tests, Estimates of effect size, Observed power.</a:t>
            </a:r>
            <a:r>
              <a:rPr lang="en-US" smtClean="0"/>
              <a:t> Chọn mức ý nghĩa (nếu cần). Nhấn Continue</a:t>
            </a:r>
          </a:p>
          <a:p>
            <a:endParaRPr lang="en-US" b="1"/>
          </a:p>
        </p:txBody>
      </p:sp>
    </p:spTree>
    <p:extLst>
      <p:ext uri="{BB962C8B-B14F-4D97-AF65-F5344CB8AC3E}">
        <p14:creationId xmlns:p14="http://schemas.microsoft.com/office/powerpoint/2010/main" val="29415640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348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8667"/>
            <a:ext cx="3124200" cy="4524487"/>
          </a:xfrm>
        </p:spPr>
      </p:pic>
      <p:sp>
        <p:nvSpPr>
          <p:cNvPr id="5" name="Right Arrow 4"/>
          <p:cNvSpPr/>
          <p:nvPr/>
        </p:nvSpPr>
        <p:spPr>
          <a:xfrm>
            <a:off x="3657600" y="1828800"/>
            <a:ext cx="9906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nagit_PPT52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1" y="1"/>
            <a:ext cx="4310920" cy="4495799"/>
          </a:xfrm>
          <a:prstGeom prst="rect">
            <a:avLst/>
          </a:prstGeom>
        </p:spPr>
      </p:pic>
      <p:sp>
        <p:nvSpPr>
          <p:cNvPr id="8" name="Curved Left Arrow 7"/>
          <p:cNvSpPr/>
          <p:nvPr/>
        </p:nvSpPr>
        <p:spPr>
          <a:xfrm>
            <a:off x="5989820" y="4724400"/>
            <a:ext cx="685800" cy="1169857"/>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020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E18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095" y="2362762"/>
            <a:ext cx="3961905" cy="4495238"/>
          </a:xfrm>
          <a:prstGeom prst="rect">
            <a:avLst/>
          </a:prstGeom>
        </p:spPr>
      </p:pic>
      <p:pic>
        <p:nvPicPr>
          <p:cNvPr id="5" name="Snagit_PPT250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343400" cy="4114800"/>
          </a:xfrm>
          <a:prstGeom prst="rect">
            <a:avLst/>
          </a:prstGeom>
        </p:spPr>
      </p:pic>
      <p:sp>
        <p:nvSpPr>
          <p:cNvPr id="6" name="Bent-Up Arrow 5"/>
          <p:cNvSpPr/>
          <p:nvPr/>
        </p:nvSpPr>
        <p:spPr>
          <a:xfrm rot="5400000">
            <a:off x="3214766" y="4572000"/>
            <a:ext cx="1600200" cy="1143000"/>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5381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08" y="304800"/>
            <a:ext cx="8229600" cy="1066800"/>
          </a:xfrm>
        </p:spPr>
        <p:txBody>
          <a:bodyPr/>
          <a:lstStyle/>
          <a:p>
            <a:r>
              <a:rPr lang="en-US" smtClean="0"/>
              <a:t>Output</a:t>
            </a:r>
            <a:endParaRPr lang="en-US"/>
          </a:p>
        </p:txBody>
      </p:sp>
      <p:pic>
        <p:nvPicPr>
          <p:cNvPr id="4" name="Snagit_PPT74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8458200" cy="1828799"/>
          </a:xfrm>
          <a:prstGeom prst="rect">
            <a:avLst/>
          </a:prstGeom>
        </p:spPr>
      </p:pic>
      <p:pic>
        <p:nvPicPr>
          <p:cNvPr id="5" name="Snagit_PPT19C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505200"/>
            <a:ext cx="5334000" cy="3352800"/>
          </a:xfrm>
          <a:prstGeom prst="rect">
            <a:avLst/>
          </a:prstGeom>
        </p:spPr>
      </p:pic>
    </p:spTree>
    <p:extLst>
      <p:ext uri="{BB962C8B-B14F-4D97-AF65-F5344CB8AC3E}">
        <p14:creationId xmlns:p14="http://schemas.microsoft.com/office/powerpoint/2010/main" val="26195641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6CC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7924800" cy="1981200"/>
          </a:xfrm>
          <a:prstGeom prst="rect">
            <a:avLst/>
          </a:prstGeom>
        </p:spPr>
      </p:pic>
      <p:sp>
        <p:nvSpPr>
          <p:cNvPr id="9" name="Title 1"/>
          <p:cNvSpPr>
            <a:spLocks noGrp="1"/>
          </p:cNvSpPr>
          <p:nvPr>
            <p:ph type="title"/>
          </p:nvPr>
        </p:nvSpPr>
        <p:spPr>
          <a:xfrm>
            <a:off x="444708" y="304800"/>
            <a:ext cx="8229600" cy="1066800"/>
          </a:xfrm>
        </p:spPr>
        <p:txBody>
          <a:bodyPr/>
          <a:lstStyle/>
          <a:p>
            <a:r>
              <a:rPr lang="en-US" dirty="0" smtClean="0">
                <a:solidFill>
                  <a:srgbClr val="0000CC"/>
                </a:solidFill>
              </a:rPr>
              <a:t>Output</a:t>
            </a:r>
            <a:endParaRPr lang="en-US" dirty="0">
              <a:solidFill>
                <a:srgbClr val="0000CC"/>
              </a:solidFill>
            </a:endParaRPr>
          </a:p>
        </p:txBody>
      </p:sp>
      <p:sp>
        <p:nvSpPr>
          <p:cNvPr id="8" name="Content Placeholder 2"/>
          <p:cNvSpPr>
            <a:spLocks noGrp="1"/>
          </p:cNvSpPr>
          <p:nvPr>
            <p:ph sz="quarter" idx="1"/>
          </p:nvPr>
        </p:nvSpPr>
        <p:spPr>
          <a:xfrm>
            <a:off x="27482" y="5867400"/>
            <a:ext cx="9144000" cy="762000"/>
          </a:xfrm>
        </p:spPr>
        <p:txBody>
          <a:bodyPr>
            <a:normAutofit fontScale="70000" lnSpcReduction="20000"/>
          </a:bodyPr>
          <a:lstStyle/>
          <a:p>
            <a:r>
              <a:rPr lang="en-US" smtClean="0"/>
              <a:t>Kiểm định Levene cho thấy giả thuyết phương sai bằng nhau không bị vi phạm</a:t>
            </a:r>
          </a:p>
          <a:p>
            <a:r>
              <a:rPr lang="en-US" smtClean="0"/>
              <a:t>Hai nhân tố sự yêu thích và thời gian tự học có ảnh hưởng đến kết quả học tập</a:t>
            </a:r>
            <a:endParaRPr lang="en-US"/>
          </a:p>
        </p:txBody>
      </p:sp>
      <p:pic>
        <p:nvPicPr>
          <p:cNvPr id="12" name="Snagit_PPT49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02702"/>
            <a:ext cx="7924800" cy="2286000"/>
          </a:xfrm>
          <a:prstGeom prst="rect">
            <a:avLst/>
          </a:prstGeom>
        </p:spPr>
      </p:pic>
    </p:spTree>
    <p:extLst>
      <p:ext uri="{BB962C8B-B14F-4D97-AF65-F5344CB8AC3E}">
        <p14:creationId xmlns:p14="http://schemas.microsoft.com/office/powerpoint/2010/main" val="30093310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Phân tích sâu ANOVA - xác định sự khác biệt</a:t>
            </a:r>
            <a:endParaRPr lang="en-US"/>
          </a:p>
        </p:txBody>
      </p:sp>
      <p:sp>
        <p:nvSpPr>
          <p:cNvPr id="3" name="Content Placeholder 2"/>
          <p:cNvSpPr>
            <a:spLocks noGrp="1"/>
          </p:cNvSpPr>
          <p:nvPr>
            <p:ph sz="quarter" idx="1"/>
          </p:nvPr>
        </p:nvSpPr>
        <p:spPr/>
        <p:txBody>
          <a:bodyPr/>
          <a:lstStyle/>
          <a:p>
            <a:r>
              <a:rPr lang="en-US" smtClean="0"/>
              <a:t>Xác định cặp trung bình tổng thể khác nhau theo yếu tố nghiên cứu tự học</a:t>
            </a:r>
          </a:p>
          <a:p>
            <a:pPr marL="896112" lvl="1" indent="-457200"/>
            <a:r>
              <a:rPr lang="en-US" smtClean="0"/>
              <a:t>Trình tự tiến hành</a:t>
            </a:r>
          </a:p>
          <a:p>
            <a:pPr marL="1179576" lvl="2" indent="-457200"/>
            <a:r>
              <a:rPr lang="en-US" smtClean="0"/>
              <a:t>Analyze/ General Liner Model/ Univariate/ Mở hộp thoại Post hoc</a:t>
            </a:r>
          </a:p>
          <a:p>
            <a:pPr marL="1179576" lvl="2" indent="-457200"/>
            <a:r>
              <a:rPr lang="en-US" smtClean="0"/>
              <a:t>Lựa chọn biến cần kiểm tra ảnh hưởng sang ô Post hoc test for</a:t>
            </a:r>
          </a:p>
          <a:p>
            <a:pPr marL="1179576" lvl="2" indent="-457200"/>
            <a:r>
              <a:rPr lang="en-US" smtClean="0"/>
              <a:t>Lựa chọn kiểm định Turkey</a:t>
            </a:r>
            <a:endParaRPr lang="en-US"/>
          </a:p>
        </p:txBody>
      </p:sp>
    </p:spTree>
    <p:extLst>
      <p:ext uri="{BB962C8B-B14F-4D97-AF65-F5344CB8AC3E}">
        <p14:creationId xmlns:p14="http://schemas.microsoft.com/office/powerpoint/2010/main" val="230567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p>
            <a:fld id="{3938F121-0DDF-41B7-9B75-6028E5A77022}" type="slidenum">
              <a:rPr lang="en-US"/>
              <a:pPr/>
              <a:t>15</a:t>
            </a:fld>
            <a:endParaRPr lang="en-US"/>
          </a:p>
        </p:txBody>
      </p:sp>
      <p:sp>
        <p:nvSpPr>
          <p:cNvPr id="32770" name="Rectangle 2"/>
          <p:cNvSpPr>
            <a:spLocks noGrp="1" noChangeArrowheads="1"/>
          </p:cNvSpPr>
          <p:nvPr>
            <p:ph type="title"/>
          </p:nvPr>
        </p:nvSpPr>
        <p:spPr>
          <a:xfrm>
            <a:off x="990600" y="228600"/>
            <a:ext cx="7543800" cy="838200"/>
          </a:xfrm>
          <a:noFill/>
        </p:spPr>
        <p:txBody>
          <a:bodyPr/>
          <a:lstStyle/>
          <a:p>
            <a:pPr eaLnBrk="1" hangingPunct="1"/>
            <a:r>
              <a:rPr lang="en-US" sz="3600" b="1" smtClean="0">
                <a:solidFill>
                  <a:srgbClr val="000066"/>
                </a:solidFill>
              </a:rPr>
              <a:t>Các phương pháp xử lý dữ liệu  </a:t>
            </a:r>
          </a:p>
        </p:txBody>
      </p:sp>
      <p:sp>
        <p:nvSpPr>
          <p:cNvPr id="32775" name="Rectangle 7"/>
          <p:cNvSpPr>
            <a:spLocks noChangeArrowheads="1"/>
          </p:cNvSpPr>
          <p:nvPr/>
        </p:nvSpPr>
        <p:spPr bwMode="auto">
          <a:xfrm>
            <a:off x="0" y="1392238"/>
            <a:ext cx="8950325" cy="4179902"/>
          </a:xfrm>
          <a:prstGeom prst="rect">
            <a:avLst/>
          </a:prstGeom>
          <a:noFill/>
          <a:ln w="9525">
            <a:noFill/>
            <a:miter lim="800000"/>
            <a:headEnd/>
            <a:tailEnd/>
          </a:ln>
          <a:effectLst/>
        </p:spPr>
        <p:txBody>
          <a:bodyPr/>
          <a:lstStyle/>
          <a:p>
            <a:pPr marL="1143000" lvl="2" indent="-228600">
              <a:spcAft>
                <a:spcPct val="40000"/>
              </a:spcAft>
              <a:buFont typeface="Wingdings" pitchFamily="2" charset="2"/>
              <a:buChar char="§"/>
              <a:defRPr/>
            </a:pPr>
            <a:r>
              <a:rPr lang="en-US" sz="3200" b="0" dirty="0" err="1">
                <a:solidFill>
                  <a:srgbClr val="0000FF"/>
                </a:solidFill>
                <a:effectLst>
                  <a:outerShdw blurRad="38100" dist="38100" dir="2700000" algn="tl">
                    <a:srgbClr val="FFFFFF"/>
                  </a:outerShdw>
                </a:effectLst>
              </a:rPr>
              <a:t>Phương</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pháp</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xử</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lý</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bằng</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máy</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tính</a:t>
            </a:r>
            <a:endParaRPr lang="en-US" sz="3200" b="0" dirty="0">
              <a:solidFill>
                <a:srgbClr val="0000FF"/>
              </a:solidFill>
              <a:effectLst>
                <a:outerShdw blurRad="38100" dist="38100" dir="2700000" algn="tl">
                  <a:srgbClr val="FFFFFF"/>
                </a:outerShdw>
              </a:effectLst>
            </a:endParaRPr>
          </a:p>
          <a:p>
            <a:pPr marL="1143000" lvl="2" indent="-228600">
              <a:spcAft>
                <a:spcPct val="40000"/>
              </a:spcAft>
              <a:buFont typeface="Wingdings" pitchFamily="2" charset="2"/>
              <a:buNone/>
              <a:defRPr/>
            </a:pPr>
            <a:r>
              <a:rPr lang="en-US" sz="3200" b="0" dirty="0">
                <a:solidFill>
                  <a:srgbClr val="0000FF"/>
                </a:solidFill>
                <a:effectLst>
                  <a:outerShdw blurRad="38100" dist="38100" dir="2700000" algn="tl">
                    <a:srgbClr val="FFFFFF"/>
                  </a:outerShdw>
                </a:effectLst>
              </a:rPr>
              <a:t>	- </a:t>
            </a:r>
            <a:r>
              <a:rPr lang="en-US" sz="3200" b="0" dirty="0" err="1">
                <a:solidFill>
                  <a:srgbClr val="0000FF"/>
                </a:solidFill>
                <a:effectLst>
                  <a:outerShdw blurRad="38100" dist="38100" dir="2700000" algn="tl">
                    <a:srgbClr val="FFFFFF"/>
                  </a:outerShdw>
                </a:effectLst>
              </a:rPr>
              <a:t>Sử</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dụng</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các</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chuyên</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viên</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xử</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lý</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dữ</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liệu</a:t>
            </a:r>
            <a:endParaRPr lang="en-US" sz="3200" b="0" dirty="0">
              <a:solidFill>
                <a:srgbClr val="0000FF"/>
              </a:solidFill>
              <a:effectLst>
                <a:outerShdw blurRad="38100" dist="38100" dir="2700000" algn="tl">
                  <a:srgbClr val="FFFFFF"/>
                </a:outerShdw>
              </a:effectLst>
            </a:endParaRPr>
          </a:p>
          <a:p>
            <a:pPr marL="1143000" lvl="2" indent="-228600">
              <a:spcAft>
                <a:spcPct val="40000"/>
              </a:spcAft>
              <a:buFont typeface="Wingdings" pitchFamily="2" charset="2"/>
              <a:buNone/>
              <a:defRPr/>
            </a:pPr>
            <a:r>
              <a:rPr lang="en-US" sz="3200" b="0" dirty="0">
                <a:solidFill>
                  <a:srgbClr val="0000FF"/>
                </a:solidFill>
                <a:effectLst>
                  <a:outerShdw blurRad="38100" dist="38100" dir="2700000" algn="tl">
                    <a:srgbClr val="FFFFFF"/>
                  </a:outerShdw>
                </a:effectLst>
              </a:rPr>
              <a:t>	- </a:t>
            </a:r>
            <a:r>
              <a:rPr lang="en-US" sz="3200" b="0" dirty="0" err="1">
                <a:solidFill>
                  <a:srgbClr val="0000FF"/>
                </a:solidFill>
                <a:effectLst>
                  <a:outerShdw blurRad="38100" dist="38100" dir="2700000" algn="tl">
                    <a:srgbClr val="FFFFFF"/>
                  </a:outerShdw>
                </a:effectLst>
              </a:rPr>
              <a:t>Sử</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dụng</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các</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phần</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mềm</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xử</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lý</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dữ</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liệu</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trọn</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gói</a:t>
            </a:r>
            <a:endParaRPr lang="en-US" sz="3200" b="0" dirty="0">
              <a:solidFill>
                <a:srgbClr val="0000FF"/>
              </a:solidFill>
              <a:effectLst>
                <a:outerShdw blurRad="38100" dist="38100" dir="2700000" algn="tl">
                  <a:srgbClr val="FFFFFF"/>
                </a:outerShdw>
              </a:effectLst>
            </a:endParaRPr>
          </a:p>
          <a:p>
            <a:pPr marL="1143000" lvl="2" indent="-228600">
              <a:spcAft>
                <a:spcPct val="40000"/>
              </a:spcAft>
              <a:buFont typeface="Wingdings" pitchFamily="2" charset="2"/>
              <a:buNone/>
              <a:defRPr/>
            </a:pPr>
            <a:r>
              <a:rPr lang="en-US" sz="3200" b="0" dirty="0">
                <a:solidFill>
                  <a:srgbClr val="0000FF"/>
                </a:solidFill>
                <a:effectLst>
                  <a:outerShdw blurRad="38100" dist="38100" dir="2700000" algn="tl">
                    <a:srgbClr val="FFFFFF"/>
                  </a:outerShdw>
                </a:effectLst>
              </a:rPr>
              <a:t>	- </a:t>
            </a:r>
            <a:r>
              <a:rPr lang="en-US" sz="3200" b="0" dirty="0" err="1">
                <a:solidFill>
                  <a:srgbClr val="0000FF"/>
                </a:solidFill>
                <a:effectLst>
                  <a:outerShdw blurRad="38100" dist="38100" dir="2700000" algn="tl">
                    <a:srgbClr val="FFFFFF"/>
                  </a:outerShdw>
                </a:effectLst>
              </a:rPr>
              <a:t>Phát</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triển</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các</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phần</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mềm</a:t>
            </a:r>
            <a:r>
              <a:rPr lang="en-US" sz="3200" b="0" dirty="0">
                <a:solidFill>
                  <a:srgbClr val="0000FF"/>
                </a:solidFill>
                <a:effectLst>
                  <a:outerShdw blurRad="38100" dist="38100" dir="2700000" algn="tl">
                    <a:srgbClr val="FFFFFF"/>
                  </a:outerShdw>
                </a:effectLst>
              </a:rPr>
              <a:t> </a:t>
            </a:r>
            <a:r>
              <a:rPr lang="en-US" sz="3200" b="0" dirty="0" err="1">
                <a:solidFill>
                  <a:srgbClr val="0000FF"/>
                </a:solidFill>
                <a:effectLst>
                  <a:outerShdw blurRad="38100" dist="38100" dir="2700000" algn="tl">
                    <a:srgbClr val="FFFFFF"/>
                  </a:outerShdw>
                </a:effectLst>
              </a:rPr>
              <a:t>riêng</a:t>
            </a:r>
            <a:endParaRPr lang="en-US" sz="3200" b="0" dirty="0">
              <a:solidFill>
                <a:srgbClr val="0000FF"/>
              </a:solidFill>
              <a:effectLst>
                <a:outerShdw blurRad="38100" dist="38100" dir="2700000" algn="tl">
                  <a:srgbClr val="FFFFFF"/>
                </a:outerShdw>
              </a:effectLst>
            </a:endParaRPr>
          </a:p>
          <a:p>
            <a:pPr marL="1143000" lvl="2" indent="-228600">
              <a:spcAft>
                <a:spcPct val="40000"/>
              </a:spcAft>
              <a:buFont typeface="Wingdings" pitchFamily="2" charset="2"/>
              <a:buChar char="§"/>
              <a:defRPr/>
            </a:pPr>
            <a:endParaRPr lang="en-US" sz="3200" b="0" i="1" dirty="0">
              <a:solidFill>
                <a:srgbClr val="0000FF"/>
              </a:solidFill>
            </a:endParaRPr>
          </a:p>
        </p:txBody>
      </p:sp>
      <p:sp>
        <p:nvSpPr>
          <p:cNvPr id="17413" name="Rectangle 8"/>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5">
                                            <p:txEl>
                                              <p:pRg st="0" end="0"/>
                                            </p:txEl>
                                          </p:spTgt>
                                        </p:tgtEl>
                                        <p:attrNameLst>
                                          <p:attrName>style.visibility</p:attrName>
                                        </p:attrNameLst>
                                      </p:cBhvr>
                                      <p:to>
                                        <p:strVal val="visible"/>
                                      </p:to>
                                    </p:set>
                                    <p:anim calcmode="lin" valueType="num">
                                      <p:cBhvr additive="base">
                                        <p:cTn id="12" dur="500" fill="hold"/>
                                        <p:tgtEl>
                                          <p:spTgt spid="327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775">
                                            <p:txEl>
                                              <p:pRg st="1" end="1"/>
                                            </p:txEl>
                                          </p:spTgt>
                                        </p:tgtEl>
                                        <p:attrNameLst>
                                          <p:attrName>style.visibility</p:attrName>
                                        </p:attrNameLst>
                                      </p:cBhvr>
                                      <p:to>
                                        <p:strVal val="visible"/>
                                      </p:to>
                                    </p:set>
                                    <p:anim calcmode="lin" valueType="num">
                                      <p:cBhvr additive="base">
                                        <p:cTn id="18" dur="500" fill="hold"/>
                                        <p:tgtEl>
                                          <p:spTgt spid="327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5">
                                            <p:txEl>
                                              <p:pRg st="2" end="2"/>
                                            </p:txEl>
                                          </p:spTgt>
                                        </p:tgtEl>
                                        <p:attrNameLst>
                                          <p:attrName>style.visibility</p:attrName>
                                        </p:attrNameLst>
                                      </p:cBhvr>
                                      <p:to>
                                        <p:strVal val="visible"/>
                                      </p:to>
                                    </p:set>
                                    <p:anim calcmode="lin" valueType="num">
                                      <p:cBhvr additive="base">
                                        <p:cTn id="24" dur="500" fill="hold"/>
                                        <p:tgtEl>
                                          <p:spTgt spid="327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2775">
                                            <p:txEl>
                                              <p:pRg st="3" end="3"/>
                                            </p:txEl>
                                          </p:spTgt>
                                        </p:tgtEl>
                                        <p:attrNameLst>
                                          <p:attrName>style.visibility</p:attrName>
                                        </p:attrNameLst>
                                      </p:cBhvr>
                                      <p:to>
                                        <p:strVal val="visible"/>
                                      </p:to>
                                    </p:set>
                                    <p:anim calcmode="lin" valueType="num">
                                      <p:cBhvr additive="base">
                                        <p:cTn id="30" dur="500" fill="hold"/>
                                        <p:tgtEl>
                                          <p:spTgt spid="3277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7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5"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E3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50" y="-52319"/>
            <a:ext cx="4197814" cy="3312680"/>
          </a:xfrm>
          <a:prstGeom prst="rect">
            <a:avLst/>
          </a:prstGeom>
        </p:spPr>
      </p:pic>
      <p:sp>
        <p:nvSpPr>
          <p:cNvPr id="5" name="Curved Left Arrow 4"/>
          <p:cNvSpPr/>
          <p:nvPr/>
        </p:nvSpPr>
        <p:spPr>
          <a:xfrm>
            <a:off x="5372100" y="1604021"/>
            <a:ext cx="838200" cy="19812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Snagit_PPTA6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157" y="3810000"/>
            <a:ext cx="4314286" cy="3020518"/>
          </a:xfrm>
          <a:prstGeom prst="rect">
            <a:avLst/>
          </a:prstGeom>
        </p:spPr>
      </p:pic>
    </p:spTree>
    <p:extLst>
      <p:ext uri="{BB962C8B-B14F-4D97-AF65-F5344CB8AC3E}">
        <p14:creationId xmlns:p14="http://schemas.microsoft.com/office/powerpoint/2010/main" val="34681039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sp>
        <p:nvSpPr>
          <p:cNvPr id="3" name="Content Placeholder 2"/>
          <p:cNvSpPr>
            <a:spLocks noGrp="1"/>
          </p:cNvSpPr>
          <p:nvPr>
            <p:ph sz="quarter" idx="1"/>
          </p:nvPr>
        </p:nvSpPr>
        <p:spPr>
          <a:xfrm>
            <a:off x="533400" y="4876800"/>
            <a:ext cx="8229600" cy="1546192"/>
          </a:xfrm>
        </p:spPr>
        <p:txBody>
          <a:bodyPr>
            <a:normAutofit/>
          </a:bodyPr>
          <a:lstStyle/>
          <a:p>
            <a:pPr algn="just"/>
            <a:r>
              <a:rPr lang="en-US" smtClean="0"/>
              <a:t>Tất cả các giá trị Sig. đều nhỏ hơn 0.05 </a:t>
            </a:r>
          </a:p>
          <a:p>
            <a:pPr marL="64008" indent="0" algn="just">
              <a:buNone/>
            </a:pPr>
            <a:r>
              <a:rPr lang="en-US" smtClean="0">
                <a:sym typeface="Wingdings" pitchFamily="2" charset="2"/>
              </a:rPr>
              <a:t> KL : Sinh viên có thời gian tự học khác nhau sẽ có kết quả học tập khác nhau.</a:t>
            </a:r>
            <a:endParaRPr lang="en-US"/>
          </a:p>
        </p:txBody>
      </p:sp>
      <p:pic>
        <p:nvPicPr>
          <p:cNvPr id="6" name="Snagit_PPT16F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177" y="2057400"/>
            <a:ext cx="3533334" cy="2542800"/>
          </a:xfrm>
          <a:prstGeom prst="rect">
            <a:avLst/>
          </a:prstGeom>
        </p:spPr>
      </p:pic>
      <p:pic>
        <p:nvPicPr>
          <p:cNvPr id="7" name="Snagit_PPTD3D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4664439" cy="3104292"/>
          </a:xfrm>
          <a:prstGeom prst="rect">
            <a:avLst/>
          </a:prstGeom>
        </p:spPr>
      </p:pic>
      <p:sp>
        <p:nvSpPr>
          <p:cNvPr id="8" name="Right Arrow 7"/>
          <p:cNvSpPr/>
          <p:nvPr/>
        </p:nvSpPr>
        <p:spPr>
          <a:xfrm>
            <a:off x="4876800" y="2911746"/>
            <a:ext cx="533400" cy="481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7000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Phân tích sâu ANOVA - xác định sự khác biệt (cont.)	</a:t>
            </a:r>
            <a:endParaRPr lang="en-US"/>
          </a:p>
        </p:txBody>
      </p:sp>
      <p:sp>
        <p:nvSpPr>
          <p:cNvPr id="3" name="Content Placeholder 2"/>
          <p:cNvSpPr>
            <a:spLocks noGrp="1"/>
          </p:cNvSpPr>
          <p:nvPr>
            <p:ph sz="quarter" idx="1"/>
          </p:nvPr>
        </p:nvSpPr>
        <p:spPr/>
        <p:txBody>
          <a:bodyPr/>
          <a:lstStyle/>
          <a:p>
            <a:r>
              <a:rPr lang="en-US" smtClean="0"/>
              <a:t>Xác định cặp trung bình tổng thể khác nhau theo yếu tố mức độ ưa thích ngành học</a:t>
            </a:r>
          </a:p>
          <a:p>
            <a:pPr marL="896112" lvl="1" indent="-457200"/>
            <a:r>
              <a:rPr lang="en-US" smtClean="0"/>
              <a:t>Tiến hành tương tự như cách làm của biến </a:t>
            </a:r>
            <a:r>
              <a:rPr lang="en-US" i="1" smtClean="0"/>
              <a:t>tuhoc</a:t>
            </a:r>
            <a:endParaRPr lang="en-US" i="1"/>
          </a:p>
        </p:txBody>
      </p:sp>
    </p:spTree>
    <p:extLst>
      <p:ext uri="{BB962C8B-B14F-4D97-AF65-F5344CB8AC3E}">
        <p14:creationId xmlns:p14="http://schemas.microsoft.com/office/powerpoint/2010/main" val="33866010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6B7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952" y="1862332"/>
            <a:ext cx="3219048" cy="3133334"/>
          </a:xfrm>
          <a:prstGeom prst="rect">
            <a:avLst/>
          </a:prstGeom>
        </p:spPr>
      </p:pic>
      <p:pic>
        <p:nvPicPr>
          <p:cNvPr id="5" name="Snagit_PPTF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52809"/>
            <a:ext cx="5410200" cy="3752381"/>
          </a:xfrm>
          <a:prstGeom prst="rect">
            <a:avLst/>
          </a:prstGeom>
        </p:spPr>
      </p:pic>
      <p:sp>
        <p:nvSpPr>
          <p:cNvPr id="6" name="Title 5"/>
          <p:cNvSpPr>
            <a:spLocks noGrp="1"/>
          </p:cNvSpPr>
          <p:nvPr>
            <p:ph type="title"/>
          </p:nvPr>
        </p:nvSpPr>
        <p:spPr/>
        <p:txBody>
          <a:bodyPr/>
          <a:lstStyle/>
          <a:p>
            <a:r>
              <a:rPr lang="en-US" smtClean="0"/>
              <a:t>Output</a:t>
            </a:r>
            <a:endParaRPr lang="en-US"/>
          </a:p>
        </p:txBody>
      </p:sp>
      <p:sp>
        <p:nvSpPr>
          <p:cNvPr id="8" name="Right Arrow 7"/>
          <p:cNvSpPr/>
          <p:nvPr/>
        </p:nvSpPr>
        <p:spPr>
          <a:xfrm>
            <a:off x="5495724" y="3200400"/>
            <a:ext cx="286152" cy="533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486400"/>
            <a:ext cx="7153476" cy="492443"/>
          </a:xfrm>
          <a:prstGeom prst="rect">
            <a:avLst/>
          </a:prstGeom>
          <a:noFill/>
        </p:spPr>
        <p:txBody>
          <a:bodyPr wrap="square" rtlCol="0">
            <a:spAutoFit/>
          </a:bodyPr>
          <a:lstStyle/>
          <a:p>
            <a:r>
              <a:rPr lang="en-US" sz="2600" b="1" smtClean="0">
                <a:solidFill>
                  <a:schemeClr val="accent1">
                    <a:lumMod val="75000"/>
                  </a:schemeClr>
                </a:solidFill>
                <a:effectLst>
                  <a:outerShdw blurRad="38100" dist="38100" dir="2700000" algn="tl">
                    <a:srgbClr val="000000">
                      <a:alpha val="43137"/>
                    </a:srgbClr>
                  </a:outerShdw>
                </a:effectLst>
              </a:rPr>
              <a:t>Kết luận : ???</a:t>
            </a:r>
            <a:endParaRPr lang="en-US" sz="2600" b="1">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2459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smtClean="0">
                <a:solidFill>
                  <a:schemeClr val="accent1">
                    <a:lumMod val="75000"/>
                  </a:schemeClr>
                </a:solidFill>
                <a:effectLst>
                  <a:outerShdw blurRad="38100" dist="38100" dir="2700000" algn="tl">
                    <a:srgbClr val="000000">
                      <a:alpha val="43137"/>
                    </a:srgbClr>
                  </a:outerShdw>
                </a:effectLst>
              </a:rPr>
              <a:t>Kiểm định phi tham số</a:t>
            </a:r>
          </a:p>
          <a:p>
            <a:r>
              <a:rPr lang="en-US" b="1" smtClean="0">
                <a:solidFill>
                  <a:schemeClr val="accent1">
                    <a:lumMod val="75000"/>
                  </a:schemeClr>
                </a:solidFill>
                <a:effectLst>
                  <a:outerShdw blurRad="38100" dist="38100" dir="2700000" algn="tl">
                    <a:srgbClr val="000000">
                      <a:alpha val="43137"/>
                    </a:srgbClr>
                  </a:outerShdw>
                </a:effectLst>
              </a:rPr>
              <a:t>(Nonparametric test)</a:t>
            </a:r>
            <a:endParaRPr lang="en-US" b="1">
              <a:solidFill>
                <a:schemeClr val="accent1">
                  <a:lumMod val="75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p:txBody>
          <a:bodyPr/>
          <a:lstStyle/>
          <a:p>
            <a:r>
              <a:rPr lang="en-US" smtClean="0"/>
              <a:t>Chương VI</a:t>
            </a:r>
            <a:endParaRPr lang="en-US"/>
          </a:p>
        </p:txBody>
      </p:sp>
    </p:spTree>
    <p:extLst>
      <p:ext uri="{BB962C8B-B14F-4D97-AF65-F5344CB8AC3E}">
        <p14:creationId xmlns:p14="http://schemas.microsoft.com/office/powerpoint/2010/main" val="18789341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368"/>
            <a:ext cx="8229600" cy="1399032"/>
          </a:xfrm>
        </p:spPr>
        <p:txBody>
          <a:bodyPr/>
          <a:lstStyle/>
          <a:p>
            <a:r>
              <a:rPr lang="en-US" dirty="0" err="1" smtClean="0">
                <a:solidFill>
                  <a:srgbClr val="0000CC"/>
                </a:solidFill>
              </a:rPr>
              <a:t>Giới</a:t>
            </a:r>
            <a:r>
              <a:rPr lang="en-US" dirty="0" smtClean="0">
                <a:solidFill>
                  <a:srgbClr val="0000CC"/>
                </a:solidFill>
              </a:rPr>
              <a:t> </a:t>
            </a:r>
            <a:r>
              <a:rPr lang="en-US" dirty="0" err="1" smtClean="0">
                <a:solidFill>
                  <a:srgbClr val="0000CC"/>
                </a:solidFill>
              </a:rPr>
              <a:t>thiệu</a:t>
            </a:r>
            <a:r>
              <a:rPr lang="en-US" dirty="0" smtClean="0">
                <a:solidFill>
                  <a:srgbClr val="0000CC"/>
                </a:solidFill>
              </a:rPr>
              <a:t> </a:t>
            </a:r>
            <a:r>
              <a:rPr lang="en-US" dirty="0" err="1" smtClean="0">
                <a:solidFill>
                  <a:srgbClr val="0000CC"/>
                </a:solidFill>
              </a:rPr>
              <a:t>về</a:t>
            </a:r>
            <a:r>
              <a:rPr lang="en-US" dirty="0" smtClean="0">
                <a:solidFill>
                  <a:srgbClr val="0000CC"/>
                </a:solidFill>
              </a:rPr>
              <a:t>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phi </a:t>
            </a:r>
            <a:r>
              <a:rPr lang="en-US" dirty="0" err="1" smtClean="0">
                <a:solidFill>
                  <a:srgbClr val="0000CC"/>
                </a:solidFill>
              </a:rPr>
              <a:t>tham</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endParaRPr lang="en-US" dirty="0">
              <a:solidFill>
                <a:srgbClr val="0000CC"/>
              </a:solidFill>
            </a:endParaRPr>
          </a:p>
        </p:txBody>
      </p:sp>
      <p:sp>
        <p:nvSpPr>
          <p:cNvPr id="3" name="Content Placeholder 2"/>
          <p:cNvSpPr>
            <a:spLocks noGrp="1"/>
          </p:cNvSpPr>
          <p:nvPr>
            <p:ph sz="quarter" idx="1"/>
          </p:nvPr>
        </p:nvSpPr>
        <p:spPr/>
        <p:txBody>
          <a:bodyPr>
            <a:normAutofit fontScale="77500" lnSpcReduction="20000"/>
          </a:bodyPr>
          <a:lstStyle/>
          <a:p>
            <a:r>
              <a:rPr lang="en-US" smtClean="0"/>
              <a:t>Kiểm định t và ANOVA đòi hỏi những giả định khá chặt chẽ về phân phối chuẩn của tổng thể và các phương sai của các tổng thể cần so sánh bằng nhau ( kiểm định tham số - Parametric test ). Tuy nhiên khi những giả định này không được thỏa mãn thì kết quả kiểm định sẽ không thuyết phục</a:t>
            </a:r>
          </a:p>
          <a:p>
            <a:r>
              <a:rPr lang="en-US" smtClean="0"/>
              <a:t>Khi các điều kiện về phân phối chuẩn và phương sai đồng đều không được thỏa mãn, chúng ta phải sử dụng những giả định ít nghiêm ngặt hơn </a:t>
            </a:r>
            <a:r>
              <a:rPr lang="en-US" smtClean="0">
                <a:sym typeface="Wingdings" pitchFamily="2" charset="2"/>
              </a:rPr>
              <a:t> Kiểm định với phân phối bất kỳ hay kiểm định phi tham số (nonparametric test)</a:t>
            </a:r>
          </a:p>
          <a:p>
            <a:r>
              <a:rPr lang="en-US" smtClean="0">
                <a:sym typeface="Wingdings" pitchFamily="2" charset="2"/>
              </a:rPr>
              <a:t>Nhược điểm của kiểm định phi tham số là khả năng tìm được những sai biệt thật sự kém hơn trong những trường hợp mà các giả định của kiểm định có tham số được thỏa mãn</a:t>
            </a:r>
          </a:p>
          <a:p>
            <a:r>
              <a:rPr lang="en-US" smtClean="0">
                <a:sym typeface="Wingdings" pitchFamily="2" charset="2"/>
              </a:rPr>
              <a:t>Kiểm định phi tham số chỉ hữu dụng cho những trường hợp không thể sử dụng kiểm định tham số như với cỡ mẫu nhỏ vì vi phạm giả định về phân phối chuẩn. Ngoài ra nó cũng thích hợp khi mẫu có những giá trị quan sát bất thường (outlier) và những dữ liệu định tính (định danh, thứ bậc)</a:t>
            </a:r>
            <a:endParaRPr lang="en-US"/>
          </a:p>
        </p:txBody>
      </p:sp>
    </p:spTree>
    <p:extLst>
      <p:ext uri="{BB962C8B-B14F-4D97-AF65-F5344CB8AC3E}">
        <p14:creationId xmlns:p14="http://schemas.microsoft.com/office/powerpoint/2010/main" val="29325923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1399032"/>
          </a:xfrm>
        </p:spPr>
        <p:txBody>
          <a:bodyPr>
            <a:normAutofit fontScale="90000"/>
          </a:bodyPr>
          <a:lstStyle/>
          <a:p>
            <a:pPr algn="ctr"/>
            <a:r>
              <a:rPr lang="en-US" dirty="0" err="1" smtClean="0">
                <a:solidFill>
                  <a:srgbClr val="0000CC"/>
                </a:solidFill>
              </a:rPr>
              <a:t>Một</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thay</a:t>
            </a:r>
            <a:r>
              <a:rPr lang="en-US" dirty="0" smtClean="0">
                <a:solidFill>
                  <a:srgbClr val="0000CC"/>
                </a:solidFill>
              </a:rPr>
              <a:t> </a:t>
            </a:r>
            <a:r>
              <a:rPr lang="en-US" dirty="0" err="1" smtClean="0">
                <a:solidFill>
                  <a:srgbClr val="0000CC"/>
                </a:solidFill>
              </a:rPr>
              <a:t>thế</a:t>
            </a:r>
            <a:r>
              <a:rPr lang="en-US" dirty="0" smtClean="0">
                <a:solidFill>
                  <a:srgbClr val="0000CC"/>
                </a:solidFill>
              </a:rPr>
              <a:t>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Independent Samples </a:t>
            </a:r>
            <a:r>
              <a:rPr lang="en-US" dirty="0" err="1" smtClean="0">
                <a:solidFill>
                  <a:srgbClr val="0000CC"/>
                </a:solidFill>
              </a:rPr>
              <a:t>và</a:t>
            </a:r>
            <a:r>
              <a:rPr lang="en-US" dirty="0" smtClean="0">
                <a:solidFill>
                  <a:srgbClr val="0000CC"/>
                </a:solidFill>
              </a:rPr>
              <a:t> Paired samples T-test</a:t>
            </a:r>
            <a:endParaRPr lang="en-US" dirty="0">
              <a:solidFill>
                <a:srgbClr val="0000CC"/>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78178799"/>
              </p:ext>
            </p:extLst>
          </p:nvPr>
        </p:nvGraphicFramePr>
        <p:xfrm>
          <a:off x="533400" y="3124200"/>
          <a:ext cx="8229600" cy="2123440"/>
        </p:xfrm>
        <a:graphic>
          <a:graphicData uri="http://schemas.openxmlformats.org/drawingml/2006/table">
            <a:tbl>
              <a:tblPr firstRow="1" bandRow="1">
                <a:tableStyleId>{5C22544A-7EE6-4342-B048-85BDC9FD1C3A}</a:tableStyleId>
              </a:tblPr>
              <a:tblGrid>
                <a:gridCol w="3200400"/>
                <a:gridCol w="1600200"/>
                <a:gridCol w="3429000"/>
              </a:tblGrid>
              <a:tr h="370840">
                <a:tc>
                  <a:txBody>
                    <a:bodyPr/>
                    <a:lstStyle/>
                    <a:p>
                      <a:r>
                        <a:rPr lang="en-US" smtClean="0">
                          <a:solidFill>
                            <a:schemeClr val="bg1"/>
                          </a:solidFill>
                        </a:rPr>
                        <a:t>Kiểm</a:t>
                      </a:r>
                      <a:r>
                        <a:rPr lang="en-US" baseline="0" smtClean="0">
                          <a:solidFill>
                            <a:schemeClr val="bg1"/>
                          </a:solidFill>
                        </a:rPr>
                        <a:t> định Mann-Whitney</a:t>
                      </a:r>
                      <a:endParaRPr lang="en-US">
                        <a:solidFill>
                          <a:schemeClr val="bg1"/>
                        </a:solidFill>
                      </a:endParaRPr>
                    </a:p>
                  </a:txBody>
                  <a:tcPr>
                    <a:noFill/>
                  </a:tcPr>
                </a:tc>
                <a:tc>
                  <a:txBody>
                    <a:bodyPr/>
                    <a:lstStyle/>
                    <a:p>
                      <a:pPr algn="ctr"/>
                      <a:r>
                        <a:rPr lang="en-US" b="1" smtClean="0">
                          <a:solidFill>
                            <a:schemeClr val="bg1"/>
                          </a:solidFill>
                        </a:rPr>
                        <a:t>↔</a:t>
                      </a:r>
                      <a:endParaRPr lang="en-US" b="1">
                        <a:solidFill>
                          <a:schemeClr val="bg1"/>
                        </a:solidFill>
                      </a:endParaRPr>
                    </a:p>
                  </a:txBody>
                  <a:tcPr>
                    <a:noFill/>
                  </a:tcPr>
                </a:tc>
                <a:tc>
                  <a:txBody>
                    <a:bodyPr/>
                    <a:lstStyle/>
                    <a:p>
                      <a:r>
                        <a:rPr lang="en-US" smtClean="0">
                          <a:solidFill>
                            <a:schemeClr val="bg1"/>
                          </a:solidFill>
                        </a:rPr>
                        <a:t>Independent</a:t>
                      </a:r>
                      <a:r>
                        <a:rPr lang="en-US" baseline="0" smtClean="0">
                          <a:solidFill>
                            <a:schemeClr val="bg1"/>
                          </a:solidFill>
                        </a:rPr>
                        <a:t> Samples T-test</a:t>
                      </a:r>
                      <a:endParaRPr lang="en-US">
                        <a:solidFill>
                          <a:schemeClr val="bg1"/>
                        </a:solidFill>
                      </a:endParaRPr>
                    </a:p>
                  </a:txBody>
                  <a:tcPr>
                    <a:noFill/>
                  </a:tcPr>
                </a:tc>
              </a:tr>
              <a:tr h="370840">
                <a:tc>
                  <a:txBody>
                    <a:bodyPr/>
                    <a:lstStyle/>
                    <a:p>
                      <a:endParaRPr lang="en-US"/>
                    </a:p>
                  </a:txBody>
                  <a:tcPr>
                    <a:noFill/>
                  </a:tcPr>
                </a:tc>
                <a:tc>
                  <a:txBody>
                    <a:bodyPr/>
                    <a:lstStyle/>
                    <a:p>
                      <a:pPr algn="ctr"/>
                      <a:endParaRPr lang="en-US" b="1"/>
                    </a:p>
                  </a:txBody>
                  <a:tcPr>
                    <a:noFill/>
                  </a:tcPr>
                </a:tc>
                <a:tc>
                  <a:txBody>
                    <a:bodyPr/>
                    <a:lstStyle/>
                    <a:p>
                      <a:endParaRPr lang="en-US"/>
                    </a:p>
                  </a:txBody>
                  <a:tcPr>
                    <a:noFill/>
                  </a:tcPr>
                </a:tc>
              </a:tr>
              <a:tr h="370840">
                <a:tc>
                  <a:txBody>
                    <a:bodyPr/>
                    <a:lstStyle/>
                    <a:p>
                      <a:r>
                        <a:rPr lang="en-US" b="1" smtClean="0"/>
                        <a:t>Kiểm</a:t>
                      </a:r>
                      <a:r>
                        <a:rPr lang="en-US" b="1" baseline="0" smtClean="0"/>
                        <a:t> định dấu (Sign test)</a:t>
                      </a:r>
                      <a:endParaRPr lang="en-US" b="1"/>
                    </a:p>
                  </a:txBody>
                  <a:tcPr>
                    <a:noFill/>
                  </a:tcPr>
                </a:tc>
                <a:tc rowSpan="3">
                  <a:txBody>
                    <a:bodyPr/>
                    <a:lstStyle/>
                    <a:p>
                      <a:pPr algn="ctr"/>
                      <a:endParaRPr lang="en-US" b="1" smtClean="0"/>
                    </a:p>
                    <a:p>
                      <a:pPr algn="ctr"/>
                      <a:endParaRPr lang="en-US" b="1" smtClean="0"/>
                    </a:p>
                    <a:p>
                      <a:pPr algn="ctr"/>
                      <a:r>
                        <a:rPr lang="en-US" b="1" smtClean="0"/>
                        <a:t>↔</a:t>
                      </a:r>
                      <a:endParaRPr lang="en-US" b="1"/>
                    </a:p>
                  </a:txBody>
                  <a:tcPr>
                    <a:noFill/>
                  </a:tcPr>
                </a:tc>
                <a:tc rowSpan="3">
                  <a:txBody>
                    <a:bodyPr/>
                    <a:lstStyle/>
                    <a:p>
                      <a:r>
                        <a:rPr lang="en-US" b="1" smtClean="0"/>
                        <a:t>Kiểm</a:t>
                      </a:r>
                      <a:r>
                        <a:rPr lang="en-US" b="1" baseline="0" smtClean="0"/>
                        <a:t> định sự bằng nhau của 2 trị trung bình trong trường hợp mẫu phối hợp từng cặp (Paired samples t-test)</a:t>
                      </a:r>
                      <a:endParaRPr lang="en-US" b="1"/>
                    </a:p>
                  </a:txBody>
                  <a:tcPr>
                    <a:noFill/>
                  </a:tcPr>
                </a:tc>
              </a:tr>
              <a:tr h="370840">
                <a:tc>
                  <a:txBody>
                    <a:bodyPr/>
                    <a:lstStyle/>
                    <a:p>
                      <a:r>
                        <a:rPr lang="en-US" b="1" smtClean="0"/>
                        <a:t>Kiểm</a:t>
                      </a:r>
                      <a:r>
                        <a:rPr lang="en-US" b="1" baseline="0" smtClean="0"/>
                        <a:t> định dấu và hạng Wilcoxon (Wilcoxon test)</a:t>
                      </a:r>
                      <a:endParaRPr lang="en-US" b="1"/>
                    </a:p>
                  </a:txBody>
                  <a:tcPr>
                    <a:noFill/>
                  </a:tcPr>
                </a:tc>
                <a:tc vMerge="1">
                  <a:txBody>
                    <a:bodyPr/>
                    <a:lstStyle/>
                    <a:p>
                      <a:endParaRPr lang="en-US"/>
                    </a:p>
                  </a:txBody>
                  <a:tcPr/>
                </a:tc>
                <a:tc vMerge="1">
                  <a:txBody>
                    <a:bodyPr/>
                    <a:lstStyle/>
                    <a:p>
                      <a:endParaRPr lang="en-US"/>
                    </a:p>
                  </a:txBody>
                  <a:tcPr/>
                </a:tc>
              </a:tr>
              <a:tr h="370840">
                <a:tc>
                  <a:txBody>
                    <a:bodyPr/>
                    <a:lstStyle/>
                    <a:p>
                      <a:r>
                        <a:rPr lang="en-US" b="1" smtClean="0"/>
                        <a:t>Kiểm</a:t>
                      </a:r>
                      <a:r>
                        <a:rPr lang="en-US" b="1" baseline="0" smtClean="0"/>
                        <a:t> định McNeMar</a:t>
                      </a:r>
                      <a:endParaRPr lang="en-US" b="1"/>
                    </a:p>
                  </a:txBody>
                  <a:tcPr>
                    <a:no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331819421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thay</a:t>
            </a:r>
            <a:r>
              <a:rPr lang="en-US" dirty="0" smtClean="0">
                <a:solidFill>
                  <a:srgbClr val="0000CC"/>
                </a:solidFill>
              </a:rPr>
              <a:t> </a:t>
            </a:r>
            <a:r>
              <a:rPr lang="en-US" dirty="0" err="1" smtClean="0">
                <a:solidFill>
                  <a:srgbClr val="0000CC"/>
                </a:solidFill>
              </a:rPr>
              <a:t>thế</a:t>
            </a:r>
            <a:r>
              <a:rPr lang="en-US" dirty="0" smtClean="0">
                <a:solidFill>
                  <a:srgbClr val="0000CC"/>
                </a:solidFill>
              </a:rPr>
              <a:t>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ANOVA</a:t>
            </a:r>
            <a:endParaRPr lang="en-US" dirty="0">
              <a:solidFill>
                <a:srgbClr val="0000CC"/>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06562"/>
            <a:ext cx="82296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14472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I-Kiểm định dấu-Sign test</a:t>
            </a:r>
            <a:endParaRPr lang="en-US"/>
          </a:p>
        </p:txBody>
      </p:sp>
      <p:sp>
        <p:nvSpPr>
          <p:cNvPr id="3" name="Content Placeholder 2"/>
          <p:cNvSpPr>
            <a:spLocks noGrp="1"/>
          </p:cNvSpPr>
          <p:nvPr>
            <p:ph sz="quarter" idx="1"/>
          </p:nvPr>
        </p:nvSpPr>
        <p:spPr/>
        <p:txBody>
          <a:bodyPr>
            <a:normAutofit/>
          </a:bodyPr>
          <a:lstStyle/>
          <a:p>
            <a:r>
              <a:rPr lang="en-US" smtClean="0"/>
              <a:t>Kiểm định dấu là một thủ tục phi tham số đơn giản nhất được sử dụng cho hai mẫu liên hệ trong tình huống so sánh sự khác nhau của trị trung bình của hai tổng thể mà không cần giả thuyết nào về hình dạng của hai phân phối này</a:t>
            </a:r>
          </a:p>
          <a:p>
            <a:r>
              <a:rPr lang="en-US" smtClean="0"/>
              <a:t>Xét ví dụ về sản phẩm đậu phộng</a:t>
            </a:r>
          </a:p>
          <a:p>
            <a:r>
              <a:rPr lang="en-US" smtClean="0"/>
              <a:t>Giả thuyết H :</a:t>
            </a:r>
          </a:p>
          <a:p>
            <a:pPr marL="64008" indent="0">
              <a:buNone/>
            </a:pPr>
            <a:r>
              <a:rPr lang="en-US"/>
              <a:t>	</a:t>
            </a:r>
            <a:r>
              <a:rPr lang="en-US" smtClean="0"/>
              <a:t>H : Không có khuynh hướng thích sản phẩm loại này hơn so với sản phẩm loại kia trong toàn bộ người tiêu dùng</a:t>
            </a:r>
            <a:endParaRPr lang="en-US"/>
          </a:p>
        </p:txBody>
      </p:sp>
    </p:spTree>
    <p:extLst>
      <p:ext uri="{BB962C8B-B14F-4D97-AF65-F5344CB8AC3E}">
        <p14:creationId xmlns:p14="http://schemas.microsoft.com/office/powerpoint/2010/main" val="31257474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Trình tự tiến hành kiểm định dấu</a:t>
            </a:r>
            <a:endParaRPr lang="en-US"/>
          </a:p>
        </p:txBody>
      </p:sp>
      <p:sp>
        <p:nvSpPr>
          <p:cNvPr id="3" name="Content Placeholder 2"/>
          <p:cNvSpPr>
            <a:spLocks noGrp="1"/>
          </p:cNvSpPr>
          <p:nvPr>
            <p:ph sz="quarter" idx="1"/>
          </p:nvPr>
        </p:nvSpPr>
        <p:spPr/>
        <p:txBody>
          <a:bodyPr>
            <a:normAutofit fontScale="85000" lnSpcReduction="10000"/>
          </a:bodyPr>
          <a:lstStyle/>
          <a:p>
            <a:r>
              <a:rPr lang="en-US" smtClean="0"/>
              <a:t>So sánh từng cặp điểm đánh giá của từng người đối với hai tình huống cụ thể (điểm đánh giá sp sau cải tiến trừ đi điểm đánh giá sp trước cải tiến). Tuy nhiên, không quan tâm đến chênh lệch mà chỉ quan tâm đến dấu của phép trừ (dấu + hoặc dấu - ), trường hợp cho điểm ngang nhau thì bỏ qua không xét.</a:t>
            </a:r>
          </a:p>
          <a:p>
            <a:r>
              <a:rPr lang="en-US" smtClean="0"/>
              <a:t>Nếu theo đúng giả thuyết của bài toán rằng trong tổng thể người tiêu dùng không có khuynh hướng thích loại sp này hơn so với sp kia thi khi xét về dấu khả năng một dấu “+” hay một dấu “-” là ngang nhau, tức khả năng này = 0.</a:t>
            </a:r>
          </a:p>
          <a:p>
            <a:r>
              <a:rPr lang="en-US" b="1" i="1" u="sng" smtClean="0"/>
              <a:t>Giả thuyết H:</a:t>
            </a:r>
          </a:p>
          <a:p>
            <a:r>
              <a:rPr lang="en-US" i="1" smtClean="0"/>
              <a:t>H: Xác suất để một người tiêu dùng nào đó đánh giá sp sau cải tiến cao hơn sp trước cải tiến (hoặc ngược lại) là 0.5</a:t>
            </a:r>
            <a:endParaRPr lang="en-US" i="1"/>
          </a:p>
        </p:txBody>
      </p:sp>
    </p:spTree>
    <p:extLst>
      <p:ext uri="{BB962C8B-B14F-4D97-AF65-F5344CB8AC3E}">
        <p14:creationId xmlns:p14="http://schemas.microsoft.com/office/powerpoint/2010/main" val="220176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5FFF252E-345A-4380-AB48-4CB18254D02D}" type="slidenum">
              <a:rPr lang="en-US"/>
              <a:pPr/>
              <a:t>16</a:t>
            </a:fld>
            <a:endParaRPr lang="en-US"/>
          </a:p>
        </p:txBody>
      </p:sp>
      <p:sp>
        <p:nvSpPr>
          <p:cNvPr id="34818" name="Rectangle 2"/>
          <p:cNvSpPr>
            <a:spLocks noGrp="1" noChangeArrowheads="1"/>
          </p:cNvSpPr>
          <p:nvPr>
            <p:ph type="title"/>
          </p:nvPr>
        </p:nvSpPr>
        <p:spPr>
          <a:xfrm>
            <a:off x="457200" y="152400"/>
            <a:ext cx="6934200" cy="685800"/>
          </a:xfrm>
          <a:noFill/>
        </p:spPr>
        <p:txBody>
          <a:bodyPr/>
          <a:lstStyle/>
          <a:p>
            <a:pPr eaLnBrk="1" hangingPunct="1"/>
            <a:r>
              <a:rPr lang="en-US" sz="3200" b="1" smtClean="0">
                <a:solidFill>
                  <a:srgbClr val="000066"/>
                </a:solidFill>
              </a:rPr>
              <a:t>Quy trình xử lý dữ liệ</a:t>
            </a:r>
            <a:r>
              <a:rPr lang="en-US" sz="3600" smtClean="0">
                <a:solidFill>
                  <a:srgbClr val="000066"/>
                </a:solidFill>
                <a:latin typeface="Times New Roman" pitchFamily="18" charset="0"/>
              </a:rPr>
              <a:t>u</a:t>
            </a:r>
          </a:p>
        </p:txBody>
      </p:sp>
      <p:sp>
        <p:nvSpPr>
          <p:cNvPr id="34820" name="AutoShape 4"/>
          <p:cNvSpPr>
            <a:spLocks noChangeArrowheads="1"/>
          </p:cNvSpPr>
          <p:nvPr/>
        </p:nvSpPr>
        <p:spPr bwMode="auto">
          <a:xfrm>
            <a:off x="1520825" y="3886200"/>
            <a:ext cx="5184775" cy="609600"/>
          </a:xfrm>
          <a:prstGeom prst="roundRect">
            <a:avLst>
              <a:gd name="adj" fmla="val 16667"/>
            </a:avLst>
          </a:prstGeom>
          <a:solidFill>
            <a:srgbClr val="FADEF8"/>
          </a:solidFill>
          <a:ln w="9525">
            <a:solidFill>
              <a:schemeClr val="tx1"/>
            </a:solidFill>
            <a:miter lim="800000"/>
            <a:headEnd/>
            <a:tailEnd/>
          </a:ln>
        </p:spPr>
        <p:txBody>
          <a:bodyPr wrap="none" anchor="ctr"/>
          <a:lstStyle/>
          <a:p>
            <a:pPr lvl="2">
              <a:buClr>
                <a:schemeClr val="bg2"/>
              </a:buClr>
              <a:buSzPct val="50000"/>
              <a:buFont typeface="Times New Roman" pitchFamily="18" charset="0"/>
              <a:buNone/>
            </a:pPr>
            <a:r>
              <a:rPr lang="en-US" sz="2400" b="0">
                <a:solidFill>
                  <a:srgbClr val="0000CC"/>
                </a:solidFill>
                <a:latin typeface="Tahoma" pitchFamily="34" charset="0"/>
              </a:rPr>
              <a:t>4. Làm sạch dữ liệu</a:t>
            </a:r>
            <a:r>
              <a:rPr lang="en-US" sz="2400" b="0">
                <a:solidFill>
                  <a:schemeClr val="tx1"/>
                </a:solidFill>
                <a:latin typeface="Tahoma" pitchFamily="34" charset="0"/>
              </a:rPr>
              <a:t> </a:t>
            </a:r>
          </a:p>
        </p:txBody>
      </p:sp>
      <p:sp>
        <p:nvSpPr>
          <p:cNvPr id="34821" name="AutoShape 5"/>
          <p:cNvSpPr>
            <a:spLocks noChangeArrowheads="1"/>
          </p:cNvSpPr>
          <p:nvPr/>
        </p:nvSpPr>
        <p:spPr bwMode="auto">
          <a:xfrm>
            <a:off x="1524000" y="1143000"/>
            <a:ext cx="5181600" cy="609600"/>
          </a:xfrm>
          <a:prstGeom prst="roundRect">
            <a:avLst>
              <a:gd name="adj" fmla="val 16667"/>
            </a:avLst>
          </a:prstGeom>
          <a:solidFill>
            <a:srgbClr val="FAFCBA"/>
          </a:solidFill>
          <a:ln w="9525">
            <a:solidFill>
              <a:schemeClr val="tx1"/>
            </a:solidFill>
            <a:miter lim="800000"/>
            <a:headEnd/>
            <a:tailEnd/>
          </a:ln>
        </p:spPr>
        <p:txBody>
          <a:bodyPr wrap="none" anchor="ctr"/>
          <a:lstStyle/>
          <a:p>
            <a:pPr lvl="2">
              <a:buClr>
                <a:schemeClr val="bg2"/>
              </a:buClr>
              <a:buSzPct val="50000"/>
              <a:buFont typeface="Times New Roman" pitchFamily="18" charset="0"/>
              <a:buNone/>
            </a:pPr>
            <a:r>
              <a:rPr lang="en-US" sz="2400" b="0">
                <a:solidFill>
                  <a:srgbClr val="0000CC"/>
                </a:solidFill>
                <a:latin typeface="Tahoma" pitchFamily="34" charset="0"/>
              </a:rPr>
              <a:t>1. Giá trị hóa dữ liệu</a:t>
            </a:r>
            <a:endParaRPr lang="en-US" sz="2400" b="0">
              <a:solidFill>
                <a:schemeClr val="tx1"/>
              </a:solidFill>
              <a:latin typeface="Tahoma" pitchFamily="34" charset="0"/>
            </a:endParaRPr>
          </a:p>
        </p:txBody>
      </p:sp>
      <p:sp>
        <p:nvSpPr>
          <p:cNvPr id="34822" name="AutoShape 6"/>
          <p:cNvSpPr>
            <a:spLocks noChangeArrowheads="1"/>
          </p:cNvSpPr>
          <p:nvPr/>
        </p:nvSpPr>
        <p:spPr bwMode="auto">
          <a:xfrm>
            <a:off x="1524000" y="2971800"/>
            <a:ext cx="5181600" cy="609600"/>
          </a:xfrm>
          <a:prstGeom prst="roundRect">
            <a:avLst>
              <a:gd name="adj" fmla="val 16667"/>
            </a:avLst>
          </a:prstGeom>
          <a:solidFill>
            <a:srgbClr val="FAFCBA"/>
          </a:solidFill>
          <a:ln w="9525">
            <a:solidFill>
              <a:schemeClr val="tx1"/>
            </a:solidFill>
            <a:miter lim="800000"/>
            <a:headEnd/>
            <a:tailEnd/>
          </a:ln>
        </p:spPr>
        <p:txBody>
          <a:bodyPr wrap="none" anchor="ctr"/>
          <a:lstStyle/>
          <a:p>
            <a:pPr lvl="2">
              <a:buClr>
                <a:schemeClr val="bg2"/>
              </a:buClr>
              <a:buSzPct val="50000"/>
              <a:buFont typeface="Times New Roman" pitchFamily="18" charset="0"/>
              <a:buNone/>
            </a:pPr>
            <a:r>
              <a:rPr lang="en-US" sz="2400" b="0">
                <a:solidFill>
                  <a:srgbClr val="0000CC"/>
                </a:solidFill>
                <a:latin typeface="Tahoma" pitchFamily="34" charset="0"/>
              </a:rPr>
              <a:t>3. Nhập dữ liệu vào máy tính</a:t>
            </a:r>
          </a:p>
        </p:txBody>
      </p:sp>
      <p:sp>
        <p:nvSpPr>
          <p:cNvPr id="34823" name="AutoShape 7"/>
          <p:cNvSpPr>
            <a:spLocks noChangeArrowheads="1"/>
          </p:cNvSpPr>
          <p:nvPr/>
        </p:nvSpPr>
        <p:spPr bwMode="auto">
          <a:xfrm>
            <a:off x="1520825" y="5791200"/>
            <a:ext cx="5181600" cy="609600"/>
          </a:xfrm>
          <a:prstGeom prst="roundRect">
            <a:avLst>
              <a:gd name="adj" fmla="val 16667"/>
            </a:avLst>
          </a:prstGeom>
          <a:solidFill>
            <a:srgbClr val="FADEF8"/>
          </a:solidFill>
          <a:ln w="9525">
            <a:solidFill>
              <a:schemeClr val="tx1"/>
            </a:solidFill>
            <a:miter lim="800000"/>
            <a:headEnd/>
            <a:tailEnd/>
          </a:ln>
        </p:spPr>
        <p:txBody>
          <a:bodyPr wrap="none" anchor="ctr"/>
          <a:lstStyle/>
          <a:p>
            <a:pPr lvl="2">
              <a:buClr>
                <a:schemeClr val="bg2"/>
              </a:buClr>
              <a:buSzPct val="50000"/>
              <a:buFont typeface="Times New Roman" pitchFamily="18" charset="0"/>
              <a:buNone/>
            </a:pPr>
            <a:r>
              <a:rPr lang="en-US" sz="2400" b="0">
                <a:solidFill>
                  <a:srgbClr val="0000CC"/>
                </a:solidFill>
                <a:latin typeface="Tahoma" pitchFamily="34" charset="0"/>
              </a:rPr>
              <a:t>6. Phân tích dữ liệu</a:t>
            </a:r>
            <a:endParaRPr lang="en-US" sz="2400" b="0">
              <a:solidFill>
                <a:schemeClr val="tx1"/>
              </a:solidFill>
              <a:latin typeface="Tahoma" pitchFamily="34" charset="0"/>
            </a:endParaRPr>
          </a:p>
        </p:txBody>
      </p:sp>
      <p:sp>
        <p:nvSpPr>
          <p:cNvPr id="34824" name="AutoShape 8"/>
          <p:cNvSpPr>
            <a:spLocks noChangeArrowheads="1"/>
          </p:cNvSpPr>
          <p:nvPr/>
        </p:nvSpPr>
        <p:spPr bwMode="auto">
          <a:xfrm>
            <a:off x="1520825" y="4800600"/>
            <a:ext cx="5181600" cy="609600"/>
          </a:xfrm>
          <a:prstGeom prst="roundRect">
            <a:avLst>
              <a:gd name="adj" fmla="val 16667"/>
            </a:avLst>
          </a:prstGeom>
          <a:solidFill>
            <a:srgbClr val="FAFCBA"/>
          </a:solidFill>
          <a:ln w="9525">
            <a:solidFill>
              <a:schemeClr val="tx1"/>
            </a:solidFill>
            <a:miter lim="800000"/>
            <a:headEnd/>
            <a:tailEnd/>
          </a:ln>
        </p:spPr>
        <p:txBody>
          <a:bodyPr wrap="none" anchor="ctr"/>
          <a:lstStyle/>
          <a:p>
            <a:pPr lvl="2">
              <a:buClr>
                <a:schemeClr val="bg2"/>
              </a:buClr>
              <a:buSzPct val="50000"/>
              <a:buFont typeface="Times New Roman" pitchFamily="18" charset="0"/>
              <a:buNone/>
            </a:pPr>
            <a:r>
              <a:rPr lang="en-US" sz="2400" b="0">
                <a:solidFill>
                  <a:srgbClr val="0000CC"/>
                </a:solidFill>
                <a:latin typeface="Tahoma" pitchFamily="34" charset="0"/>
              </a:rPr>
              <a:t>5. Lưu trữ dữ liệu để phân tích</a:t>
            </a:r>
            <a:endParaRPr lang="en-US" sz="2400" b="0">
              <a:solidFill>
                <a:schemeClr val="tx1"/>
              </a:solidFill>
              <a:latin typeface="Tahoma" pitchFamily="34" charset="0"/>
            </a:endParaRPr>
          </a:p>
        </p:txBody>
      </p:sp>
      <p:sp>
        <p:nvSpPr>
          <p:cNvPr id="34826" name="AutoShape 10"/>
          <p:cNvSpPr>
            <a:spLocks noChangeArrowheads="1"/>
          </p:cNvSpPr>
          <p:nvPr/>
        </p:nvSpPr>
        <p:spPr bwMode="auto">
          <a:xfrm>
            <a:off x="1524000" y="2057400"/>
            <a:ext cx="5181600" cy="609600"/>
          </a:xfrm>
          <a:prstGeom prst="roundRect">
            <a:avLst>
              <a:gd name="adj" fmla="val 16667"/>
            </a:avLst>
          </a:prstGeom>
          <a:solidFill>
            <a:srgbClr val="FADEF8"/>
          </a:solidFill>
          <a:ln w="9525">
            <a:solidFill>
              <a:schemeClr val="tx1"/>
            </a:solidFill>
            <a:miter lim="800000"/>
            <a:headEnd/>
            <a:tailEnd/>
          </a:ln>
        </p:spPr>
        <p:txBody>
          <a:bodyPr wrap="none" anchor="ctr"/>
          <a:lstStyle/>
          <a:p>
            <a:pPr lvl="2">
              <a:buClr>
                <a:schemeClr val="bg2"/>
              </a:buClr>
              <a:buSzPct val="50000"/>
              <a:buFont typeface="Times New Roman" pitchFamily="18" charset="0"/>
              <a:buNone/>
            </a:pPr>
            <a:r>
              <a:rPr lang="en-US" sz="2400" b="0">
                <a:solidFill>
                  <a:srgbClr val="0000CC"/>
                </a:solidFill>
                <a:latin typeface="Tahoma" pitchFamily="34" charset="0"/>
              </a:rPr>
              <a:t>2. Mã hóa các câu trả lời</a:t>
            </a:r>
          </a:p>
        </p:txBody>
      </p:sp>
      <p:sp>
        <p:nvSpPr>
          <p:cNvPr id="18442" name="AutoShape 11"/>
          <p:cNvSpPr>
            <a:spLocks noChangeArrowheads="1"/>
          </p:cNvSpPr>
          <p:nvPr/>
        </p:nvSpPr>
        <p:spPr bwMode="auto">
          <a:xfrm>
            <a:off x="3733800" y="1752600"/>
            <a:ext cx="76200" cy="304800"/>
          </a:xfrm>
          <a:prstGeom prst="downArrow">
            <a:avLst>
              <a:gd name="adj1" fmla="val 50000"/>
              <a:gd name="adj2" fmla="val 100000"/>
            </a:avLst>
          </a:prstGeom>
          <a:noFill/>
          <a:ln w="9525" algn="ctr">
            <a:noFill/>
            <a:miter lim="800000"/>
            <a:headEnd/>
            <a:tailEnd/>
          </a:ln>
        </p:spPr>
        <p:txBody>
          <a:bodyPr wrap="none" anchor="ctr"/>
          <a:lstStyle/>
          <a:p>
            <a:pPr marL="1143000" indent="-228600" algn="ctr"/>
            <a:endParaRPr lang="en-US" b="0">
              <a:solidFill>
                <a:srgbClr val="0000CC"/>
              </a:solidFill>
            </a:endParaRPr>
          </a:p>
        </p:txBody>
      </p:sp>
      <p:sp>
        <p:nvSpPr>
          <p:cNvPr id="34828" name="AutoShape 12"/>
          <p:cNvSpPr>
            <a:spLocks noChangeArrowheads="1"/>
          </p:cNvSpPr>
          <p:nvPr/>
        </p:nvSpPr>
        <p:spPr bwMode="auto">
          <a:xfrm>
            <a:off x="3810000" y="2667000"/>
            <a:ext cx="76200" cy="304800"/>
          </a:xfrm>
          <a:prstGeom prst="downArrow">
            <a:avLst>
              <a:gd name="adj1" fmla="val 50000"/>
              <a:gd name="adj2" fmla="val 100000"/>
            </a:avLst>
          </a:prstGeom>
          <a:solidFill>
            <a:srgbClr val="000099"/>
          </a:solidFill>
          <a:ln w="9525" algn="ctr">
            <a:solidFill>
              <a:srgbClr val="0000CC"/>
            </a:solidFill>
            <a:miter lim="800000"/>
            <a:headEnd/>
            <a:tailEnd/>
          </a:ln>
        </p:spPr>
        <p:txBody>
          <a:bodyPr wrap="none" anchor="ctr"/>
          <a:lstStyle/>
          <a:p>
            <a:endParaRPr lang="en-US"/>
          </a:p>
        </p:txBody>
      </p:sp>
      <p:sp>
        <p:nvSpPr>
          <p:cNvPr id="34834" name="AutoShape 18"/>
          <p:cNvSpPr>
            <a:spLocks noChangeArrowheads="1"/>
          </p:cNvSpPr>
          <p:nvPr/>
        </p:nvSpPr>
        <p:spPr bwMode="auto">
          <a:xfrm>
            <a:off x="3810000" y="1752600"/>
            <a:ext cx="76200" cy="304800"/>
          </a:xfrm>
          <a:prstGeom prst="downArrow">
            <a:avLst>
              <a:gd name="adj1" fmla="val 50000"/>
              <a:gd name="adj2" fmla="val 100000"/>
            </a:avLst>
          </a:prstGeom>
          <a:solidFill>
            <a:srgbClr val="000099"/>
          </a:solidFill>
          <a:ln w="9525" algn="ctr">
            <a:solidFill>
              <a:srgbClr val="0000CC"/>
            </a:solidFill>
            <a:miter lim="800000"/>
            <a:headEnd/>
            <a:tailEnd/>
          </a:ln>
        </p:spPr>
        <p:txBody>
          <a:bodyPr wrap="none" anchor="ctr"/>
          <a:lstStyle/>
          <a:p>
            <a:endParaRPr lang="en-US"/>
          </a:p>
        </p:txBody>
      </p:sp>
      <p:sp>
        <p:nvSpPr>
          <p:cNvPr id="34835" name="AutoShape 19"/>
          <p:cNvSpPr>
            <a:spLocks noChangeArrowheads="1"/>
          </p:cNvSpPr>
          <p:nvPr/>
        </p:nvSpPr>
        <p:spPr bwMode="auto">
          <a:xfrm>
            <a:off x="3886200" y="3581400"/>
            <a:ext cx="76200" cy="304800"/>
          </a:xfrm>
          <a:prstGeom prst="downArrow">
            <a:avLst>
              <a:gd name="adj1" fmla="val 50000"/>
              <a:gd name="adj2" fmla="val 100000"/>
            </a:avLst>
          </a:prstGeom>
          <a:solidFill>
            <a:srgbClr val="000099"/>
          </a:solidFill>
          <a:ln w="9525" algn="ctr">
            <a:solidFill>
              <a:srgbClr val="0000CC"/>
            </a:solidFill>
            <a:miter lim="800000"/>
            <a:headEnd/>
            <a:tailEnd/>
          </a:ln>
        </p:spPr>
        <p:txBody>
          <a:bodyPr wrap="none" anchor="ctr"/>
          <a:lstStyle/>
          <a:p>
            <a:endParaRPr lang="en-US"/>
          </a:p>
        </p:txBody>
      </p:sp>
      <p:sp>
        <p:nvSpPr>
          <p:cNvPr id="34836" name="AutoShape 20"/>
          <p:cNvSpPr>
            <a:spLocks noChangeArrowheads="1"/>
          </p:cNvSpPr>
          <p:nvPr/>
        </p:nvSpPr>
        <p:spPr bwMode="auto">
          <a:xfrm>
            <a:off x="3848100" y="4495800"/>
            <a:ext cx="76200" cy="304800"/>
          </a:xfrm>
          <a:prstGeom prst="downArrow">
            <a:avLst>
              <a:gd name="adj1" fmla="val 50000"/>
              <a:gd name="adj2" fmla="val 100000"/>
            </a:avLst>
          </a:prstGeom>
          <a:solidFill>
            <a:srgbClr val="000099"/>
          </a:solidFill>
          <a:ln w="9525" algn="ctr">
            <a:solidFill>
              <a:srgbClr val="0000CC"/>
            </a:solidFill>
            <a:miter lim="800000"/>
            <a:headEnd/>
            <a:tailEnd/>
          </a:ln>
        </p:spPr>
        <p:txBody>
          <a:bodyPr wrap="none" anchor="ctr"/>
          <a:lstStyle/>
          <a:p>
            <a:endParaRPr lang="en-US"/>
          </a:p>
        </p:txBody>
      </p:sp>
      <p:sp>
        <p:nvSpPr>
          <p:cNvPr id="34839" name="AutoShape 23"/>
          <p:cNvSpPr>
            <a:spLocks noChangeArrowheads="1"/>
          </p:cNvSpPr>
          <p:nvPr/>
        </p:nvSpPr>
        <p:spPr bwMode="auto">
          <a:xfrm>
            <a:off x="3810000" y="5486400"/>
            <a:ext cx="76200" cy="304800"/>
          </a:xfrm>
          <a:prstGeom prst="downArrow">
            <a:avLst>
              <a:gd name="adj1" fmla="val 50000"/>
              <a:gd name="adj2" fmla="val 100000"/>
            </a:avLst>
          </a:prstGeom>
          <a:solidFill>
            <a:srgbClr val="000099"/>
          </a:solidFill>
          <a:ln w="9525" algn="ctr">
            <a:solidFill>
              <a:srgbClr val="0000CC"/>
            </a:solidFill>
            <a:miter lim="800000"/>
            <a:headEnd/>
            <a:tailEnd/>
          </a:ln>
        </p:spPr>
        <p:txBody>
          <a:bodyPr wrap="none" anchor="ctr"/>
          <a:lstStyle/>
          <a:p>
            <a:endParaRPr lang="en-US"/>
          </a:p>
        </p:txBody>
      </p:sp>
      <p:sp>
        <p:nvSpPr>
          <p:cNvPr id="34840" name="AutoShape 24"/>
          <p:cNvSpPr>
            <a:spLocks/>
          </p:cNvSpPr>
          <p:nvPr/>
        </p:nvSpPr>
        <p:spPr bwMode="auto">
          <a:xfrm>
            <a:off x="6705600" y="1143000"/>
            <a:ext cx="685800" cy="2438400"/>
          </a:xfrm>
          <a:prstGeom prst="rightBrace">
            <a:avLst>
              <a:gd name="adj1" fmla="val 29630"/>
              <a:gd name="adj2" fmla="val 50000"/>
            </a:avLst>
          </a:prstGeom>
          <a:noFill/>
          <a:ln w="38100">
            <a:solidFill>
              <a:srgbClr val="FF0000"/>
            </a:solidFill>
            <a:round/>
            <a:headEnd/>
            <a:tailEnd/>
          </a:ln>
        </p:spPr>
        <p:txBody>
          <a:bodyPr wrap="none" anchor="ctr"/>
          <a:lstStyle/>
          <a:p>
            <a:endParaRPr lang="en-US"/>
          </a:p>
        </p:txBody>
      </p:sp>
      <p:sp>
        <p:nvSpPr>
          <p:cNvPr id="34841" name="AutoShape 25"/>
          <p:cNvSpPr>
            <a:spLocks/>
          </p:cNvSpPr>
          <p:nvPr/>
        </p:nvSpPr>
        <p:spPr bwMode="auto">
          <a:xfrm>
            <a:off x="6705600" y="3886200"/>
            <a:ext cx="685800" cy="2438400"/>
          </a:xfrm>
          <a:prstGeom prst="rightBrace">
            <a:avLst>
              <a:gd name="adj1" fmla="val 29630"/>
              <a:gd name="adj2" fmla="val 50000"/>
            </a:avLst>
          </a:prstGeom>
          <a:noFill/>
          <a:ln w="38100">
            <a:solidFill>
              <a:srgbClr val="0000CC"/>
            </a:solidFill>
            <a:round/>
            <a:headEnd/>
            <a:tailEnd/>
          </a:ln>
        </p:spPr>
        <p:txBody>
          <a:bodyPr wrap="none" anchor="ctr"/>
          <a:lstStyle/>
          <a:p>
            <a:endParaRPr lang="en-US"/>
          </a:p>
        </p:txBody>
      </p:sp>
      <p:sp>
        <p:nvSpPr>
          <p:cNvPr id="18450" name="AutoShape 30"/>
          <p:cNvSpPr>
            <a:spLocks noChangeArrowheads="1"/>
          </p:cNvSpPr>
          <p:nvPr/>
        </p:nvSpPr>
        <p:spPr bwMode="auto">
          <a:xfrm>
            <a:off x="7696200" y="1447800"/>
            <a:ext cx="990600" cy="1905000"/>
          </a:xfrm>
          <a:prstGeom prst="roundRect">
            <a:avLst>
              <a:gd name="adj" fmla="val 16667"/>
            </a:avLst>
          </a:prstGeom>
          <a:noFill/>
          <a:ln w="9525" algn="ctr">
            <a:noFill/>
            <a:round/>
            <a:headEnd/>
            <a:tailEnd/>
          </a:ln>
        </p:spPr>
        <p:txBody>
          <a:bodyPr wrap="none" anchor="ctr"/>
          <a:lstStyle/>
          <a:p>
            <a:endParaRPr lang="en-US"/>
          </a:p>
        </p:txBody>
      </p:sp>
      <p:sp>
        <p:nvSpPr>
          <p:cNvPr id="34847" name="Rectangle 31"/>
          <p:cNvSpPr>
            <a:spLocks noChangeArrowheads="1"/>
          </p:cNvSpPr>
          <p:nvPr/>
        </p:nvSpPr>
        <p:spPr bwMode="auto">
          <a:xfrm>
            <a:off x="7259638" y="1533525"/>
            <a:ext cx="884262" cy="1730375"/>
          </a:xfrm>
          <a:prstGeom prst="rect">
            <a:avLst/>
          </a:prstGeom>
          <a:noFill/>
          <a:ln w="9525" algn="ctr">
            <a:noFill/>
            <a:miter lim="800000"/>
            <a:headEnd/>
            <a:tailEnd/>
          </a:ln>
        </p:spPr>
        <p:txBody>
          <a:bodyPr wrap="none" anchor="ctr"/>
          <a:lstStyle/>
          <a:p>
            <a:pPr marL="1143000" indent="-228600" algn="ctr"/>
            <a:r>
              <a:rPr lang="en-US" sz="2800" b="0" dirty="0" err="1"/>
              <a:t>Chuẩn</a:t>
            </a:r>
            <a:r>
              <a:rPr lang="en-US" sz="2800" b="0" dirty="0"/>
              <a:t> </a:t>
            </a:r>
            <a:r>
              <a:rPr lang="en-US" sz="2800" b="0" dirty="0" err="1"/>
              <a:t>bị</a:t>
            </a:r>
            <a:r>
              <a:rPr lang="en-US" sz="2800" b="0" dirty="0"/>
              <a:t> </a:t>
            </a:r>
          </a:p>
          <a:p>
            <a:pPr marL="1143000" indent="-228600" algn="ctr"/>
            <a:r>
              <a:rPr lang="en-US" sz="2800" b="0" dirty="0" err="1"/>
              <a:t>dữ</a:t>
            </a:r>
            <a:r>
              <a:rPr lang="en-US" sz="2800" b="0" dirty="0"/>
              <a:t> </a:t>
            </a:r>
            <a:r>
              <a:rPr lang="en-US" sz="2800" b="0" dirty="0" err="1"/>
              <a:t>liệu</a:t>
            </a:r>
            <a:endParaRPr lang="en-US" sz="2800" b="0" dirty="0"/>
          </a:p>
        </p:txBody>
      </p:sp>
      <p:sp>
        <p:nvSpPr>
          <p:cNvPr id="34849" name="Rectangle 33"/>
          <p:cNvSpPr>
            <a:spLocks noChangeArrowheads="1"/>
          </p:cNvSpPr>
          <p:nvPr/>
        </p:nvSpPr>
        <p:spPr bwMode="auto">
          <a:xfrm>
            <a:off x="7412039" y="4217988"/>
            <a:ext cx="303234" cy="1730375"/>
          </a:xfrm>
          <a:prstGeom prst="rect">
            <a:avLst/>
          </a:prstGeom>
          <a:noFill/>
          <a:ln w="9525" algn="ctr">
            <a:noFill/>
            <a:miter lim="800000"/>
            <a:headEnd/>
            <a:tailEnd/>
          </a:ln>
        </p:spPr>
        <p:txBody>
          <a:bodyPr wrap="none" anchor="ctr"/>
          <a:lstStyle/>
          <a:p>
            <a:pPr marL="1143000" indent="-228600" algn="ctr"/>
            <a:r>
              <a:rPr lang="en-US" sz="2400" b="0" dirty="0" err="1"/>
              <a:t>Lưu</a:t>
            </a:r>
            <a:r>
              <a:rPr lang="en-US" sz="2400" b="0" dirty="0"/>
              <a:t> </a:t>
            </a:r>
            <a:r>
              <a:rPr lang="en-US" sz="2400" b="0" dirty="0" err="1"/>
              <a:t>trữ</a:t>
            </a:r>
            <a:endParaRPr lang="en-US" sz="2400" b="0" dirty="0"/>
          </a:p>
          <a:p>
            <a:pPr marL="1143000" indent="-228600" algn="ctr"/>
            <a:r>
              <a:rPr lang="en-US" sz="2400" b="0" dirty="0" err="1"/>
              <a:t>và</a:t>
            </a:r>
            <a:endParaRPr lang="en-US" sz="2400" b="0" dirty="0"/>
          </a:p>
          <a:p>
            <a:pPr marL="1143000" indent="-228600" algn="ctr"/>
            <a:r>
              <a:rPr lang="en-US" sz="2400" b="0" dirty="0" err="1"/>
              <a:t>Phân</a:t>
            </a:r>
            <a:r>
              <a:rPr lang="en-US" sz="2400" b="0" dirty="0"/>
              <a:t> </a:t>
            </a:r>
            <a:r>
              <a:rPr lang="en-US" sz="2400" b="0" dirty="0" err="1"/>
              <a:t>tích</a:t>
            </a:r>
            <a:endParaRPr lang="en-US" sz="2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ox(in)">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34"/>
                                        </p:tgtEl>
                                        <p:attrNameLst>
                                          <p:attrName>style.visibility</p:attrName>
                                        </p:attrNameLst>
                                      </p:cBhvr>
                                      <p:to>
                                        <p:strVal val="visible"/>
                                      </p:to>
                                    </p:set>
                                    <p:animEffect transition="in" filter="box(in)">
                                      <p:cBhvr>
                                        <p:cTn id="17" dur="500"/>
                                        <p:tgtEl>
                                          <p:spTgt spid="3483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4826"/>
                                        </p:tgtEl>
                                        <p:attrNameLst>
                                          <p:attrName>style.visibility</p:attrName>
                                        </p:attrNameLst>
                                      </p:cBhvr>
                                      <p:to>
                                        <p:strVal val="visible"/>
                                      </p:to>
                                    </p:set>
                                    <p:animEffect transition="in" filter="box(in)">
                                      <p:cBhvr>
                                        <p:cTn id="20" dur="500"/>
                                        <p:tgtEl>
                                          <p:spTgt spid="3482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4828"/>
                                        </p:tgtEl>
                                        <p:attrNameLst>
                                          <p:attrName>style.visibility</p:attrName>
                                        </p:attrNameLst>
                                      </p:cBhvr>
                                      <p:to>
                                        <p:strVal val="visible"/>
                                      </p:to>
                                    </p:set>
                                    <p:animEffect transition="in" filter="box(in)">
                                      <p:cBhvr>
                                        <p:cTn id="25" dur="500"/>
                                        <p:tgtEl>
                                          <p:spTgt spid="3482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4822"/>
                                        </p:tgtEl>
                                        <p:attrNameLst>
                                          <p:attrName>style.visibility</p:attrName>
                                        </p:attrNameLst>
                                      </p:cBhvr>
                                      <p:to>
                                        <p:strVal val="visible"/>
                                      </p:to>
                                    </p:set>
                                    <p:animEffect transition="in" filter="box(in)">
                                      <p:cBhvr>
                                        <p:cTn id="28" dur="500"/>
                                        <p:tgtEl>
                                          <p:spTgt spid="3482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4835"/>
                                        </p:tgtEl>
                                        <p:attrNameLst>
                                          <p:attrName>style.visibility</p:attrName>
                                        </p:attrNameLst>
                                      </p:cBhvr>
                                      <p:to>
                                        <p:strVal val="visible"/>
                                      </p:to>
                                    </p:set>
                                    <p:animEffect transition="in" filter="box(in)">
                                      <p:cBhvr>
                                        <p:cTn id="33" dur="500"/>
                                        <p:tgtEl>
                                          <p:spTgt spid="3483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4820"/>
                                        </p:tgtEl>
                                        <p:attrNameLst>
                                          <p:attrName>style.visibility</p:attrName>
                                        </p:attrNameLst>
                                      </p:cBhvr>
                                      <p:to>
                                        <p:strVal val="visible"/>
                                      </p:to>
                                    </p:set>
                                    <p:animEffect transition="in" filter="box(in)">
                                      <p:cBhvr>
                                        <p:cTn id="36" dur="500"/>
                                        <p:tgtEl>
                                          <p:spTgt spid="3482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4836"/>
                                        </p:tgtEl>
                                        <p:attrNameLst>
                                          <p:attrName>style.visibility</p:attrName>
                                        </p:attrNameLst>
                                      </p:cBhvr>
                                      <p:to>
                                        <p:strVal val="visible"/>
                                      </p:to>
                                    </p:set>
                                    <p:animEffect transition="in" filter="box(in)">
                                      <p:cBhvr>
                                        <p:cTn id="41" dur="500"/>
                                        <p:tgtEl>
                                          <p:spTgt spid="3483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4824"/>
                                        </p:tgtEl>
                                        <p:attrNameLst>
                                          <p:attrName>style.visibility</p:attrName>
                                        </p:attrNameLst>
                                      </p:cBhvr>
                                      <p:to>
                                        <p:strVal val="visible"/>
                                      </p:to>
                                    </p:set>
                                    <p:animEffect transition="in" filter="box(in)">
                                      <p:cBhvr>
                                        <p:cTn id="44" dur="500"/>
                                        <p:tgtEl>
                                          <p:spTgt spid="3482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4839"/>
                                        </p:tgtEl>
                                        <p:attrNameLst>
                                          <p:attrName>style.visibility</p:attrName>
                                        </p:attrNameLst>
                                      </p:cBhvr>
                                      <p:to>
                                        <p:strVal val="visible"/>
                                      </p:to>
                                    </p:set>
                                    <p:animEffect transition="in" filter="box(in)">
                                      <p:cBhvr>
                                        <p:cTn id="49" dur="500"/>
                                        <p:tgtEl>
                                          <p:spTgt spid="34839"/>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4823"/>
                                        </p:tgtEl>
                                        <p:attrNameLst>
                                          <p:attrName>style.visibility</p:attrName>
                                        </p:attrNameLst>
                                      </p:cBhvr>
                                      <p:to>
                                        <p:strVal val="visible"/>
                                      </p:to>
                                    </p:set>
                                    <p:animEffect transition="in" filter="box(in)">
                                      <p:cBhvr>
                                        <p:cTn id="52" dur="500"/>
                                        <p:tgtEl>
                                          <p:spTgt spid="3482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4840"/>
                                        </p:tgtEl>
                                        <p:attrNameLst>
                                          <p:attrName>style.visibility</p:attrName>
                                        </p:attrNameLst>
                                      </p:cBhvr>
                                      <p:to>
                                        <p:strVal val="visible"/>
                                      </p:to>
                                    </p:set>
                                    <p:animEffect transition="in" filter="box(in)">
                                      <p:cBhvr>
                                        <p:cTn id="57" dur="500"/>
                                        <p:tgtEl>
                                          <p:spTgt spid="34840"/>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4847"/>
                                        </p:tgtEl>
                                        <p:attrNameLst>
                                          <p:attrName>style.visibility</p:attrName>
                                        </p:attrNameLst>
                                      </p:cBhvr>
                                      <p:to>
                                        <p:strVal val="visible"/>
                                      </p:to>
                                    </p:set>
                                    <p:animEffect transition="in" filter="box(in)">
                                      <p:cBhvr>
                                        <p:cTn id="60" dur="500"/>
                                        <p:tgtEl>
                                          <p:spTgt spid="34847"/>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4849"/>
                                        </p:tgtEl>
                                        <p:attrNameLst>
                                          <p:attrName>style.visibility</p:attrName>
                                        </p:attrNameLst>
                                      </p:cBhvr>
                                      <p:to>
                                        <p:strVal val="visible"/>
                                      </p:to>
                                    </p:set>
                                    <p:animEffect transition="in" filter="box(in)">
                                      <p:cBhvr>
                                        <p:cTn id="65" dur="500"/>
                                        <p:tgtEl>
                                          <p:spTgt spid="34849"/>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34841"/>
                                        </p:tgtEl>
                                        <p:attrNameLst>
                                          <p:attrName>style.visibility</p:attrName>
                                        </p:attrNameLst>
                                      </p:cBhvr>
                                      <p:to>
                                        <p:strVal val="visible"/>
                                      </p:to>
                                    </p:set>
                                    <p:animEffect transition="in" filter="box(in)">
                                      <p:cBhvr>
                                        <p:cTn id="68" dur="500"/>
                                        <p:tgtEl>
                                          <p:spTgt spid="3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8" grpId="1" animBg="1"/>
      <p:bldP spid="34820" grpId="0" animBg="1"/>
      <p:bldP spid="34821" grpId="0" animBg="1"/>
      <p:bldP spid="34822" grpId="0" animBg="1"/>
      <p:bldP spid="34823" grpId="0" animBg="1"/>
      <p:bldP spid="34824" grpId="0" animBg="1"/>
      <p:bldP spid="34826" grpId="0" animBg="1"/>
      <p:bldP spid="34828" grpId="0" animBg="1"/>
      <p:bldP spid="34834" grpId="0" animBg="1"/>
      <p:bldP spid="34835" grpId="0" animBg="1"/>
      <p:bldP spid="34836" grpId="0" animBg="1"/>
      <p:bldP spid="34839" grpId="0" animBg="1"/>
      <p:bldP spid="34840" grpId="0" animBg="1"/>
      <p:bldP spid="34841" grpId="0" animBg="1"/>
      <p:bldP spid="34847" grpId="0"/>
      <p:bldP spid="3484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err="1" smtClean="0">
                <a:solidFill>
                  <a:srgbClr val="0000CC"/>
                </a:solidFill>
              </a:rPr>
              <a:t>Kết</a:t>
            </a:r>
            <a:r>
              <a:rPr lang="en-US" sz="3200" b="1" i="1" dirty="0" smtClean="0">
                <a:solidFill>
                  <a:srgbClr val="0000CC"/>
                </a:solidFill>
              </a:rPr>
              <a:t> </a:t>
            </a:r>
            <a:r>
              <a:rPr lang="en-US" sz="3200" b="1" i="1" dirty="0" err="1" smtClean="0">
                <a:solidFill>
                  <a:srgbClr val="0000CC"/>
                </a:solidFill>
              </a:rPr>
              <a:t>quả</a:t>
            </a:r>
            <a:r>
              <a:rPr lang="en-US" sz="3200" b="1" i="1" dirty="0" smtClean="0">
                <a:solidFill>
                  <a:srgbClr val="0000CC"/>
                </a:solidFill>
              </a:rPr>
              <a:t> </a:t>
            </a:r>
            <a:r>
              <a:rPr lang="en-US" sz="3200" b="1" i="1" dirty="0" err="1" smtClean="0">
                <a:solidFill>
                  <a:srgbClr val="0000CC"/>
                </a:solidFill>
              </a:rPr>
              <a:t>thực</a:t>
            </a:r>
            <a:r>
              <a:rPr lang="en-US" sz="3200" b="1" i="1" dirty="0" smtClean="0">
                <a:solidFill>
                  <a:srgbClr val="0000CC"/>
                </a:solidFill>
              </a:rPr>
              <a:t> </a:t>
            </a:r>
            <a:r>
              <a:rPr lang="en-US" sz="3200" b="1" i="1" dirty="0" err="1" smtClean="0">
                <a:solidFill>
                  <a:srgbClr val="0000CC"/>
                </a:solidFill>
              </a:rPr>
              <a:t>hiện</a:t>
            </a:r>
            <a:r>
              <a:rPr lang="en-US" sz="3200" b="1" i="1" dirty="0" smtClean="0">
                <a:solidFill>
                  <a:srgbClr val="0000CC"/>
                </a:solidFill>
              </a:rPr>
              <a:t> </a:t>
            </a:r>
            <a:r>
              <a:rPr lang="en-US" sz="3200" b="1" i="1" dirty="0" err="1" smtClean="0">
                <a:solidFill>
                  <a:srgbClr val="0000CC"/>
                </a:solidFill>
              </a:rPr>
              <a:t>phép</a:t>
            </a:r>
            <a:r>
              <a:rPr lang="en-US" sz="3200" b="1" i="1" dirty="0" smtClean="0">
                <a:solidFill>
                  <a:srgbClr val="0000CC"/>
                </a:solidFill>
              </a:rPr>
              <a:t> </a:t>
            </a:r>
            <a:r>
              <a:rPr lang="en-US" sz="3200" b="1" i="1" dirty="0" err="1" smtClean="0">
                <a:solidFill>
                  <a:srgbClr val="0000CC"/>
                </a:solidFill>
              </a:rPr>
              <a:t>trừ</a:t>
            </a:r>
            <a:r>
              <a:rPr lang="en-US" sz="3200" b="1" i="1" dirty="0" smtClean="0">
                <a:solidFill>
                  <a:srgbClr val="0000CC"/>
                </a:solidFill>
              </a:rPr>
              <a:t> </a:t>
            </a:r>
            <a:r>
              <a:rPr lang="en-US" sz="3200" b="1" i="1" dirty="0" err="1" smtClean="0">
                <a:solidFill>
                  <a:srgbClr val="0000CC"/>
                </a:solidFill>
              </a:rPr>
              <a:t>trên</a:t>
            </a:r>
            <a:r>
              <a:rPr lang="en-US" sz="3200" b="1" i="1" dirty="0" smtClean="0">
                <a:solidFill>
                  <a:srgbClr val="0000CC"/>
                </a:solidFill>
              </a:rPr>
              <a:t> </a:t>
            </a:r>
            <a:r>
              <a:rPr lang="en-US" sz="3200" b="1" i="1" dirty="0" err="1" smtClean="0">
                <a:solidFill>
                  <a:srgbClr val="0000CC"/>
                </a:solidFill>
              </a:rPr>
              <a:t>mẫu</a:t>
            </a:r>
            <a:endParaRPr lang="en-US" sz="3200" b="1" i="1" dirty="0">
              <a:solidFill>
                <a:srgbClr val="0000CC"/>
              </a:solidFill>
            </a:endParaRPr>
          </a:p>
        </p:txBody>
      </p:sp>
      <p:sp>
        <p:nvSpPr>
          <p:cNvPr id="3" name="Content Placeholder 2"/>
          <p:cNvSpPr>
            <a:spLocks noGrp="1"/>
          </p:cNvSpPr>
          <p:nvPr>
            <p:ph sz="quarter" idx="1"/>
          </p:nvPr>
        </p:nvSpPr>
        <p:spPr>
          <a:xfrm>
            <a:off x="533400" y="5257800"/>
            <a:ext cx="8229600" cy="1143000"/>
          </a:xfrm>
        </p:spPr>
        <p:txBody>
          <a:bodyPr>
            <a:normAutofit fontScale="70000" lnSpcReduction="20000"/>
          </a:bodyPr>
          <a:lstStyle/>
          <a:p>
            <a:pPr algn="just"/>
            <a:r>
              <a:rPr lang="en-US" smtClean="0"/>
              <a:t>Giá trị KĐ t chính bằng số lượng dấu cộng đếm được (Có 12 dấu + và 4 dấu -) sẽ được đem so với giá trị giới hạn được tính ra từ phân phối nhị thức.</a:t>
            </a:r>
          </a:p>
          <a:p>
            <a:pPr algn="just"/>
            <a:r>
              <a:rPr lang="en-US" smtClean="0"/>
              <a:t>Notes: Khi cỡ mẫu lớn, ta sẽ thực hiện kiểm định dấu dựa trên phân phối chuẩn thay cho phân phối nhị thức.</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38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877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Thực</a:t>
            </a:r>
            <a:r>
              <a:rPr lang="en-US" dirty="0" smtClean="0">
                <a:solidFill>
                  <a:srgbClr val="0000CC"/>
                </a:solidFill>
              </a:rPr>
              <a:t> </a:t>
            </a:r>
            <a:r>
              <a:rPr lang="en-US" dirty="0" err="1" smtClean="0">
                <a:solidFill>
                  <a:srgbClr val="0000CC"/>
                </a:solidFill>
              </a:rPr>
              <a:t>hiện</a:t>
            </a:r>
            <a:r>
              <a:rPr lang="en-US" dirty="0" smtClean="0">
                <a:solidFill>
                  <a:srgbClr val="0000CC"/>
                </a:solidFill>
              </a:rPr>
              <a:t> KĐ </a:t>
            </a:r>
            <a:r>
              <a:rPr lang="en-US" dirty="0" err="1" smtClean="0">
                <a:solidFill>
                  <a:srgbClr val="0000CC"/>
                </a:solidFill>
              </a:rPr>
              <a:t>dấu</a:t>
            </a:r>
            <a:r>
              <a:rPr lang="en-US" dirty="0" smtClean="0">
                <a:solidFill>
                  <a:srgbClr val="0000CC"/>
                </a:solidFill>
              </a:rPr>
              <a:t> </a:t>
            </a:r>
            <a:r>
              <a:rPr lang="en-US" dirty="0" err="1" smtClean="0">
                <a:solidFill>
                  <a:srgbClr val="0000CC"/>
                </a:solidFill>
              </a:rPr>
              <a:t>với</a:t>
            </a:r>
            <a:r>
              <a:rPr lang="en-US" dirty="0" smtClean="0">
                <a:solidFill>
                  <a:srgbClr val="0000CC"/>
                </a:solidFill>
              </a:rPr>
              <a:t> SPSS</a:t>
            </a:r>
            <a:endParaRPr lang="en-US" dirty="0">
              <a:solidFill>
                <a:srgbClr val="0000CC"/>
              </a:solidFill>
            </a:endParaRPr>
          </a:p>
        </p:txBody>
      </p:sp>
      <p:sp>
        <p:nvSpPr>
          <p:cNvPr id="3" name="Content Placeholder 2"/>
          <p:cNvSpPr>
            <a:spLocks noGrp="1"/>
          </p:cNvSpPr>
          <p:nvPr>
            <p:ph sz="quarter" idx="1"/>
          </p:nvPr>
        </p:nvSpPr>
        <p:spPr>
          <a:xfrm>
            <a:off x="457200" y="1981200"/>
            <a:ext cx="8229600" cy="4572000"/>
          </a:xfrm>
        </p:spPr>
        <p:txBody>
          <a:bodyPr/>
          <a:lstStyle/>
          <a:p>
            <a:r>
              <a:rPr lang="en-US" smtClean="0"/>
              <a:t>Analyze </a:t>
            </a:r>
            <a:r>
              <a:rPr lang="en-US" smtClean="0">
                <a:sym typeface="Wingdings" pitchFamily="2" charset="2"/>
              </a:rPr>
              <a:t> Nonparametic test  2 Related Samples</a:t>
            </a:r>
          </a:p>
          <a:p>
            <a:r>
              <a:rPr lang="en-US" smtClean="0">
                <a:sym typeface="Wingdings" pitchFamily="2" charset="2"/>
              </a:rPr>
              <a:t>Chọn cặp biến cần kiểm tra vào ô test pair(*)</a:t>
            </a:r>
          </a:p>
          <a:p>
            <a:r>
              <a:rPr lang="en-US" smtClean="0">
                <a:sym typeface="Wingdings" pitchFamily="2" charset="2"/>
              </a:rPr>
              <a:t>Tick chọn kiểm định dấu</a:t>
            </a:r>
          </a:p>
          <a:p>
            <a:pPr marL="64008" indent="0">
              <a:buNone/>
            </a:pPr>
            <a:r>
              <a:rPr lang="en-US" smtClean="0">
                <a:sym typeface="Wingdings" pitchFamily="2" charset="2"/>
              </a:rPr>
              <a:t>Mở hộp thoại Options</a:t>
            </a:r>
          </a:p>
          <a:p>
            <a:r>
              <a:rPr lang="en-US" smtClean="0">
                <a:sym typeface="Wingdings" pitchFamily="2" charset="2"/>
              </a:rPr>
              <a:t>Chọn các thông số thống kê thống kê tóm lược</a:t>
            </a:r>
          </a:p>
          <a:p>
            <a:r>
              <a:rPr lang="en-US" smtClean="0">
                <a:sym typeface="Wingdings" pitchFamily="2" charset="2"/>
              </a:rPr>
              <a:t>Chọn cách xử lý các quan sát thiếu</a:t>
            </a:r>
            <a:endParaRPr lang="en-US"/>
          </a:p>
        </p:txBody>
      </p:sp>
    </p:spTree>
    <p:extLst>
      <p:ext uri="{BB962C8B-B14F-4D97-AF65-F5344CB8AC3E}">
        <p14:creationId xmlns:p14="http://schemas.microsoft.com/office/powerpoint/2010/main" val="27040263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87E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0"/>
            <a:ext cx="4648200" cy="3657600"/>
          </a:xfrm>
          <a:prstGeom prst="rect">
            <a:avLst/>
          </a:prstGeom>
        </p:spPr>
      </p:pic>
      <p:sp>
        <p:nvSpPr>
          <p:cNvPr id="6" name="Curved Left Arrow 5"/>
          <p:cNvSpPr/>
          <p:nvPr/>
        </p:nvSpPr>
        <p:spPr>
          <a:xfrm>
            <a:off x="6019800" y="838200"/>
            <a:ext cx="1295400" cy="22098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Snagit_PPT88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473970"/>
            <a:ext cx="2552381" cy="2000000"/>
          </a:xfrm>
          <a:prstGeom prst="rect">
            <a:avLst/>
          </a:prstGeom>
        </p:spPr>
      </p:pic>
      <p:pic>
        <p:nvPicPr>
          <p:cNvPr id="8" name="Snagit_PPTDE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008956"/>
            <a:ext cx="4876800" cy="2843423"/>
          </a:xfrm>
          <a:prstGeom prst="rect">
            <a:avLst/>
          </a:prstGeom>
        </p:spPr>
      </p:pic>
      <p:sp>
        <p:nvSpPr>
          <p:cNvPr id="10" name="Left Arrow 9"/>
          <p:cNvSpPr/>
          <p:nvPr/>
        </p:nvSpPr>
        <p:spPr>
          <a:xfrm>
            <a:off x="3142313" y="5162955"/>
            <a:ext cx="838200" cy="62203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5553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rPr>
              <a:t>Output</a:t>
            </a:r>
            <a:endParaRPr lang="en-US" b="1">
              <a:effectLst/>
            </a:endParaRPr>
          </a:p>
        </p:txBody>
      </p:sp>
      <p:sp>
        <p:nvSpPr>
          <p:cNvPr id="3" name="Content Placeholder 2"/>
          <p:cNvSpPr>
            <a:spLocks noGrp="1"/>
          </p:cNvSpPr>
          <p:nvPr>
            <p:ph sz="quarter" idx="1"/>
          </p:nvPr>
        </p:nvSpPr>
        <p:spPr>
          <a:xfrm>
            <a:off x="5334000" y="1828800"/>
            <a:ext cx="3505200" cy="3733800"/>
          </a:xfrm>
        </p:spPr>
        <p:txBody>
          <a:bodyPr>
            <a:normAutofit/>
          </a:bodyPr>
          <a:lstStyle/>
          <a:p>
            <a:pPr algn="just"/>
            <a:r>
              <a:rPr lang="en-US" smtClean="0"/>
              <a:t>Hạng TB của chênh lệch âm là 7,2; của chênh lệch dương là 7,8</a:t>
            </a:r>
          </a:p>
          <a:p>
            <a:pPr algn="just"/>
            <a:r>
              <a:rPr lang="en-US" smtClean="0"/>
              <a:t>P-value = 0.077 &gt; 0.05</a:t>
            </a:r>
          </a:p>
          <a:p>
            <a:pPr marL="64008" indent="0" algn="just">
              <a:buNone/>
            </a:pPr>
            <a:r>
              <a:rPr lang="en-US" smtClean="0">
                <a:sym typeface="Wingdings" pitchFamily="2" charset="2"/>
              </a:rPr>
              <a:t>Chấp nhận H</a:t>
            </a:r>
          </a:p>
        </p:txBody>
      </p:sp>
      <p:pic>
        <p:nvPicPr>
          <p:cNvPr id="4" name="Snagit_PPT97D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45367"/>
            <a:ext cx="4495800" cy="5295238"/>
          </a:xfrm>
          <a:prstGeom prst="rect">
            <a:avLst/>
          </a:prstGeom>
        </p:spPr>
      </p:pic>
    </p:spTree>
    <p:extLst>
      <p:ext uri="{BB962C8B-B14F-4D97-AF65-F5344CB8AC3E}">
        <p14:creationId xmlns:p14="http://schemas.microsoft.com/office/powerpoint/2010/main" val="340555087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smtClean="0"/>
              <a:t>II-</a:t>
            </a:r>
            <a:r>
              <a:rPr lang="vi-VN" sz="3600" smtClean="0"/>
              <a:t>Kiểm định dấu và hạng Wilcoxon (Wilcoxon test)</a:t>
            </a:r>
            <a:r>
              <a:rPr lang="en-US" sz="3600" smtClean="0"/>
              <a:t> </a:t>
            </a:r>
            <a:endParaRPr lang="en-US"/>
          </a:p>
        </p:txBody>
      </p:sp>
      <p:sp>
        <p:nvSpPr>
          <p:cNvPr id="3" name="Content Placeholder 2"/>
          <p:cNvSpPr>
            <a:spLocks noGrp="1"/>
          </p:cNvSpPr>
          <p:nvPr>
            <p:ph sz="quarter" idx="1"/>
          </p:nvPr>
        </p:nvSpPr>
        <p:spPr/>
        <p:txBody>
          <a:bodyPr>
            <a:normAutofit lnSpcReduction="10000"/>
          </a:bodyPr>
          <a:lstStyle/>
          <a:p>
            <a:r>
              <a:rPr lang="en-US" smtClean="0"/>
              <a:t>Cặp giả thuyết như kiểm định dấu</a:t>
            </a:r>
          </a:p>
          <a:p>
            <a:r>
              <a:rPr lang="en-US" smtClean="0"/>
              <a:t>Cách thực hiện : </a:t>
            </a:r>
          </a:p>
          <a:p>
            <a:pPr lvl="1"/>
            <a:r>
              <a:rPr lang="en-US"/>
              <a:t>Analyze </a:t>
            </a:r>
            <a:r>
              <a:rPr lang="en-US">
                <a:sym typeface="Wingdings" pitchFamily="2" charset="2"/>
              </a:rPr>
              <a:t> Nonparametic test  2 Related Samples</a:t>
            </a:r>
          </a:p>
          <a:p>
            <a:pPr lvl="1"/>
            <a:r>
              <a:rPr lang="en-US">
                <a:sym typeface="Wingdings" pitchFamily="2" charset="2"/>
              </a:rPr>
              <a:t>Chọn cặp biến cần kiểm tra vào ô test pair(*)</a:t>
            </a:r>
          </a:p>
          <a:p>
            <a:pPr lvl="1"/>
            <a:r>
              <a:rPr lang="en-US">
                <a:sym typeface="Wingdings" pitchFamily="2" charset="2"/>
              </a:rPr>
              <a:t>Tick chọn kiểm định </a:t>
            </a:r>
            <a:r>
              <a:rPr lang="en-US" smtClean="0">
                <a:sym typeface="Wingdings" pitchFamily="2" charset="2"/>
              </a:rPr>
              <a:t>Wilcoxon</a:t>
            </a:r>
            <a:endParaRPr lang="en-US">
              <a:sym typeface="Wingdings" pitchFamily="2" charset="2"/>
            </a:endParaRPr>
          </a:p>
          <a:p>
            <a:pPr marL="438912" lvl="1" indent="0">
              <a:buNone/>
            </a:pPr>
            <a:r>
              <a:rPr lang="en-US">
                <a:sym typeface="Wingdings" pitchFamily="2" charset="2"/>
              </a:rPr>
              <a:t>Mở hộp thoại Options</a:t>
            </a:r>
          </a:p>
          <a:p>
            <a:pPr lvl="1"/>
            <a:r>
              <a:rPr lang="en-US">
                <a:sym typeface="Wingdings" pitchFamily="2" charset="2"/>
              </a:rPr>
              <a:t>Chọn các thông số thống kê thống kê tóm lược</a:t>
            </a:r>
          </a:p>
          <a:p>
            <a:pPr lvl="1"/>
            <a:r>
              <a:rPr lang="en-US">
                <a:sym typeface="Wingdings" pitchFamily="2" charset="2"/>
              </a:rPr>
              <a:t>Chọn cách xử lý các quan sát </a:t>
            </a:r>
            <a:r>
              <a:rPr lang="en-US" smtClean="0">
                <a:sym typeface="Wingdings" pitchFamily="2" charset="2"/>
              </a:rPr>
              <a:t>thiếu</a:t>
            </a:r>
          </a:p>
          <a:p>
            <a:pPr lvl="1"/>
            <a:r>
              <a:rPr lang="en-US" smtClean="0">
                <a:sym typeface="Wingdings" pitchFamily="2" charset="2"/>
              </a:rPr>
              <a:t>Click Continue</a:t>
            </a:r>
          </a:p>
          <a:p>
            <a:pPr lvl="1"/>
            <a:r>
              <a:rPr lang="en-US" smtClean="0">
                <a:sym typeface="Wingdings" pitchFamily="2" charset="2"/>
              </a:rPr>
              <a:t>Click OK</a:t>
            </a:r>
            <a:endParaRPr lang="en-US"/>
          </a:p>
          <a:p>
            <a:pPr lvl="1"/>
            <a:endParaRPr lang="en-US"/>
          </a:p>
        </p:txBody>
      </p:sp>
    </p:spTree>
    <p:extLst>
      <p:ext uri="{BB962C8B-B14F-4D97-AF65-F5344CB8AC3E}">
        <p14:creationId xmlns:p14="http://schemas.microsoft.com/office/powerpoint/2010/main" val="40127558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AEC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05361" y="2095704"/>
            <a:ext cx="5590477" cy="3276191"/>
          </a:xfrm>
        </p:spPr>
      </p:pic>
      <p:pic>
        <p:nvPicPr>
          <p:cNvPr id="6" name="Snagit_PPTF19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648199"/>
            <a:ext cx="2514286" cy="1980953"/>
          </a:xfrm>
          <a:prstGeom prst="rect">
            <a:avLst/>
          </a:prstGeom>
        </p:spPr>
      </p:pic>
      <p:pic>
        <p:nvPicPr>
          <p:cNvPr id="7" name="Snagit_PPT1C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114800" cy="3998408"/>
          </a:xfrm>
          <a:prstGeom prst="rect">
            <a:avLst/>
          </a:prstGeom>
        </p:spPr>
      </p:pic>
      <p:sp>
        <p:nvSpPr>
          <p:cNvPr id="9" name="Curved Left Arrow 8"/>
          <p:cNvSpPr/>
          <p:nvPr/>
        </p:nvSpPr>
        <p:spPr>
          <a:xfrm>
            <a:off x="5181600" y="1066800"/>
            <a:ext cx="914400" cy="21336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a:off x="3644062" y="5371912"/>
            <a:ext cx="438743" cy="53352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8292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sp>
        <p:nvSpPr>
          <p:cNvPr id="3" name="Content Placeholder 2"/>
          <p:cNvSpPr>
            <a:spLocks noGrp="1"/>
          </p:cNvSpPr>
          <p:nvPr>
            <p:ph sz="quarter" idx="1"/>
          </p:nvPr>
        </p:nvSpPr>
        <p:spPr>
          <a:xfrm>
            <a:off x="4797821" y="2175213"/>
            <a:ext cx="4038600" cy="4213192"/>
          </a:xfrm>
        </p:spPr>
        <p:txBody>
          <a:bodyPr>
            <a:normAutofit/>
          </a:bodyPr>
          <a:lstStyle/>
          <a:p>
            <a:r>
              <a:rPr lang="vi-VN"/>
              <a:t>Hạng TB của chênh lệch âm là </a:t>
            </a:r>
            <a:r>
              <a:rPr lang="vi-VN" smtClean="0"/>
              <a:t>7,</a:t>
            </a:r>
            <a:r>
              <a:rPr lang="en-US" smtClean="0"/>
              <a:t>5</a:t>
            </a:r>
            <a:r>
              <a:rPr lang="vi-VN" smtClean="0"/>
              <a:t>; </a:t>
            </a:r>
            <a:r>
              <a:rPr lang="vi-VN"/>
              <a:t>của chênh lệch dương là </a:t>
            </a:r>
            <a:r>
              <a:rPr lang="en-US" smtClean="0"/>
              <a:t>8.83</a:t>
            </a:r>
            <a:endParaRPr lang="vi-VN"/>
          </a:p>
          <a:p>
            <a:r>
              <a:rPr lang="vi-VN"/>
              <a:t>P-value = </a:t>
            </a:r>
            <a:r>
              <a:rPr lang="vi-VN" smtClean="0"/>
              <a:t>0.0</a:t>
            </a:r>
            <a:r>
              <a:rPr lang="en-US" smtClean="0"/>
              <a:t>42</a:t>
            </a:r>
            <a:r>
              <a:rPr lang="vi-VN" smtClean="0"/>
              <a:t> </a:t>
            </a:r>
            <a:r>
              <a:rPr lang="en-US"/>
              <a:t>&lt;</a:t>
            </a:r>
            <a:r>
              <a:rPr lang="vi-VN" smtClean="0"/>
              <a:t> 0.05</a:t>
            </a:r>
            <a:endParaRPr lang="en-US" smtClean="0"/>
          </a:p>
          <a:p>
            <a:pPr>
              <a:buFont typeface="Wingdings"/>
              <a:buChar char="à"/>
            </a:pPr>
            <a:r>
              <a:rPr lang="en-US" smtClean="0">
                <a:sym typeface="Wingdings" pitchFamily="2" charset="2"/>
              </a:rPr>
              <a:t>Bác bỏ H</a:t>
            </a:r>
          </a:p>
          <a:p>
            <a:pPr>
              <a:buFont typeface="Wingdings"/>
              <a:buChar char="à"/>
            </a:pPr>
            <a:r>
              <a:rPr lang="en-US" smtClean="0">
                <a:sym typeface="Wingdings" pitchFamily="2" charset="2"/>
              </a:rPr>
              <a:t>Kiểm định dấu và hạng Wilcoxon mạnh hơn kiểm định dấu</a:t>
            </a:r>
            <a:endParaRPr lang="vi-VN"/>
          </a:p>
          <a:p>
            <a:endParaRPr lang="en-US"/>
          </a:p>
        </p:txBody>
      </p:sp>
      <p:pic>
        <p:nvPicPr>
          <p:cNvPr id="5" name="Snagit_PPT38A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6" y="1705619"/>
            <a:ext cx="4742857" cy="5152381"/>
          </a:xfrm>
          <a:prstGeom prst="rect">
            <a:avLst/>
          </a:prstGeom>
        </p:spPr>
      </p:pic>
    </p:spTree>
    <p:extLst>
      <p:ext uri="{BB962C8B-B14F-4D97-AF65-F5344CB8AC3E}">
        <p14:creationId xmlns:p14="http://schemas.microsoft.com/office/powerpoint/2010/main" val="405887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Ví dụ</a:t>
            </a:r>
            <a:endParaRPr lang="en-US"/>
          </a:p>
        </p:txBody>
      </p:sp>
      <p:sp>
        <p:nvSpPr>
          <p:cNvPr id="3" name="Content Placeholder 2"/>
          <p:cNvSpPr>
            <a:spLocks noGrp="1"/>
          </p:cNvSpPr>
          <p:nvPr>
            <p:ph sz="quarter" idx="1"/>
          </p:nvPr>
        </p:nvSpPr>
        <p:spPr/>
        <p:txBody>
          <a:bodyPr/>
          <a:lstStyle/>
          <a:p>
            <a:pPr algn="just"/>
            <a:r>
              <a:rPr lang="en-US" smtClean="0"/>
              <a:t>Khảo sát tuổi thọ của bóng đèn tròn hiệu A và hiệu B, có 7 bóng hiệu A và 5 bóng hiệu B được khảo sát và ghi lại tuổi thọ của chúng.</a:t>
            </a:r>
            <a:endParaRPr lang="en-US"/>
          </a:p>
        </p:txBody>
      </p:sp>
    </p:spTree>
    <p:extLst>
      <p:ext uri="{BB962C8B-B14F-4D97-AF65-F5344CB8AC3E}">
        <p14:creationId xmlns:p14="http://schemas.microsoft.com/office/powerpoint/2010/main" val="19244392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III-Kiểm định Mann - Whitney 2 mẫu độc lập </a:t>
            </a:r>
            <a:endParaRPr lang="en-US"/>
          </a:p>
        </p:txBody>
      </p:sp>
      <p:sp>
        <p:nvSpPr>
          <p:cNvPr id="3" name="Content Placeholder 2"/>
          <p:cNvSpPr>
            <a:spLocks noGrp="1"/>
          </p:cNvSpPr>
          <p:nvPr>
            <p:ph sz="quarter" idx="1"/>
          </p:nvPr>
        </p:nvSpPr>
        <p:spPr/>
        <p:txBody>
          <a:bodyPr>
            <a:normAutofit fontScale="85000" lnSpcReduction="20000"/>
          </a:bodyPr>
          <a:lstStyle/>
          <a:p>
            <a:r>
              <a:rPr lang="en-US" smtClean="0"/>
              <a:t>KĐ Mann-Whitney là phép KĐ phổ biến nhất để KĐ giả thiết về sự bằng nhau  của TB 2 mẫu độc lập khi các giả định không thỏa mãn .</a:t>
            </a:r>
          </a:p>
          <a:p>
            <a:r>
              <a:rPr lang="en-US" smtClean="0"/>
              <a:t>Giả thuyết : H : trung bình của hai tổng thể là như nhau .</a:t>
            </a:r>
          </a:p>
          <a:p>
            <a:r>
              <a:rPr lang="en-US" smtClean="0"/>
              <a:t>Hình dạng phân phối của hai tổng thể phải giống nhau và phương sai phải đồng đều. </a:t>
            </a:r>
          </a:p>
          <a:p>
            <a:pPr algn="just"/>
            <a:r>
              <a:rPr lang="en-US" smtClean="0"/>
              <a:t>Mann-Whitney được dùng để KĐ giả thuyết về sự giống nhau của 2 phân phối tổng thể (hay hai mẫu độc lập phải xuất phát từ hai tổng thể có phân phối giống nhau)</a:t>
            </a:r>
          </a:p>
          <a:p>
            <a:pPr algn="just"/>
            <a:r>
              <a:rPr lang="en-US" smtClean="0"/>
              <a:t>Kiểm định này không đòi hỏi biến nghiên cứu phải là biến khoảng cách mà chỉ cần xếp hạng là đủ</a:t>
            </a:r>
          </a:p>
          <a:p>
            <a:pPr algn="just"/>
            <a:r>
              <a:rPr lang="en-US" smtClean="0"/>
              <a:t>Giống như kiểm định Wilcoxon, để thực hiện KĐ, trước hết các giá trị quan sát từ 2 mẫu được kết hợp với nhau và xếp hạng từ giá trị nhỏ nhất đến giá trị lớn nhất. Trường hợp đồng hạng thì được thay thế bằng hạng trung bình.</a:t>
            </a:r>
            <a:endParaRPr lang="en-US"/>
          </a:p>
        </p:txBody>
      </p:sp>
    </p:spTree>
    <p:extLst>
      <p:ext uri="{BB962C8B-B14F-4D97-AF65-F5344CB8AC3E}">
        <p14:creationId xmlns:p14="http://schemas.microsoft.com/office/powerpoint/2010/main" val="17701002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00CC"/>
                </a:solidFill>
              </a:rPr>
              <a:t>Ví</a:t>
            </a:r>
            <a:r>
              <a:rPr lang="en-US" dirty="0" smtClean="0">
                <a:solidFill>
                  <a:srgbClr val="0000CC"/>
                </a:solidFill>
              </a:rPr>
              <a:t> </a:t>
            </a:r>
            <a:r>
              <a:rPr lang="en-US" dirty="0" err="1" smtClean="0">
                <a:solidFill>
                  <a:srgbClr val="0000CC"/>
                </a:solidFill>
              </a:rPr>
              <a:t>dụ</a:t>
            </a:r>
            <a:endParaRPr lang="en-US" dirty="0">
              <a:solidFill>
                <a:srgbClr val="0000CC"/>
              </a:solidFill>
            </a:endParaRPr>
          </a:p>
        </p:txBody>
      </p:sp>
      <p:sp>
        <p:nvSpPr>
          <p:cNvPr id="3" name="Content Placeholder 2"/>
          <p:cNvSpPr>
            <a:spLocks noGrp="1"/>
          </p:cNvSpPr>
          <p:nvPr>
            <p:ph sz="quarter" idx="1"/>
          </p:nvPr>
        </p:nvSpPr>
        <p:spPr>
          <a:xfrm>
            <a:off x="457200" y="1371600"/>
            <a:ext cx="8229600" cy="1295400"/>
          </a:xfrm>
        </p:spPr>
        <p:txBody>
          <a:bodyPr/>
          <a:lstStyle/>
          <a:p>
            <a:pPr algn="just"/>
            <a:r>
              <a:rPr lang="en-US" sz="2600" smtClean="0"/>
              <a:t>Khảo sát tuổi thọ của bóng đèn tròn hiệu A và hiệu B, có 7 bóng hiệu A và 5 bóng hiệu B được khảo sát và ghi lại tuổi thọ của chúng</a:t>
            </a:r>
          </a:p>
          <a:p>
            <a:pPr marL="64008" indent="0">
              <a:buNone/>
            </a:pPr>
            <a:endParaRPr lang="en-US"/>
          </a:p>
        </p:txBody>
      </p:sp>
      <p:pic>
        <p:nvPicPr>
          <p:cNvPr id="5" name="Snagit_PPT519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4537"/>
            <a:ext cx="3276600" cy="3886200"/>
          </a:xfrm>
          <a:prstGeom prst="rect">
            <a:avLst/>
          </a:prstGeom>
        </p:spPr>
      </p:pic>
      <p:pic>
        <p:nvPicPr>
          <p:cNvPr id="6" name="Snagit_PPTCC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711" y="2933281"/>
            <a:ext cx="4876800" cy="3909729"/>
          </a:xfrm>
          <a:prstGeom prst="rect">
            <a:avLst/>
          </a:prstGeom>
        </p:spPr>
      </p:pic>
      <p:sp>
        <p:nvSpPr>
          <p:cNvPr id="9" name="Right Arrow 8"/>
          <p:cNvSpPr/>
          <p:nvPr/>
        </p:nvSpPr>
        <p:spPr>
          <a:xfrm>
            <a:off x="3581400" y="4867637"/>
            <a:ext cx="533400" cy="3139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3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noFill/>
        </p:spPr>
        <p:txBody>
          <a:bodyPr/>
          <a:lstStyle/>
          <a:p>
            <a:fld id="{2846EBD2-573A-4595-939F-79436A0D4208}" type="slidenum">
              <a:rPr lang="en-US"/>
              <a:pPr/>
              <a:t>17</a:t>
            </a:fld>
            <a:endParaRPr lang="en-US"/>
          </a:p>
        </p:txBody>
      </p:sp>
      <p:sp>
        <p:nvSpPr>
          <p:cNvPr id="35842" name="Rectangle 2"/>
          <p:cNvSpPr>
            <a:spLocks noGrp="1" noChangeArrowheads="1"/>
          </p:cNvSpPr>
          <p:nvPr>
            <p:ph type="title"/>
          </p:nvPr>
        </p:nvSpPr>
        <p:spPr>
          <a:xfrm>
            <a:off x="636588" y="395288"/>
            <a:ext cx="8507412" cy="838200"/>
          </a:xfrm>
          <a:noFill/>
        </p:spPr>
        <p:txBody>
          <a:bodyPr/>
          <a:lstStyle/>
          <a:p>
            <a:pPr eaLnBrk="1" hangingPunct="1"/>
            <a:r>
              <a:rPr lang="en-US" sz="4000" b="1" smtClean="0">
                <a:solidFill>
                  <a:srgbClr val="000099"/>
                </a:solidFill>
              </a:rPr>
              <a:t>Công việc chuẩn bị dữ liệu</a:t>
            </a:r>
          </a:p>
        </p:txBody>
      </p:sp>
      <p:sp>
        <p:nvSpPr>
          <p:cNvPr id="35847" name="Rectangle 7"/>
          <p:cNvSpPr>
            <a:spLocks noChangeArrowheads="1"/>
          </p:cNvSpPr>
          <p:nvPr/>
        </p:nvSpPr>
        <p:spPr bwMode="auto">
          <a:xfrm>
            <a:off x="1670050" y="1946275"/>
            <a:ext cx="7848600" cy="2444750"/>
          </a:xfrm>
          <a:prstGeom prst="rect">
            <a:avLst/>
          </a:prstGeom>
          <a:noFill/>
          <a:ln w="9525">
            <a:noFill/>
            <a:miter lim="800000"/>
            <a:headEnd/>
            <a:tailEnd/>
          </a:ln>
          <a:effectLst/>
        </p:spPr>
        <p:txBody>
          <a:bodyPr/>
          <a:lstStyle/>
          <a:p>
            <a:pPr marL="1143000" lvl="2" indent="-228600">
              <a:spcAft>
                <a:spcPct val="40000"/>
              </a:spcAft>
              <a:buFont typeface="Wingdings" pitchFamily="2" charset="2"/>
              <a:buChar char="§"/>
              <a:defRPr/>
            </a:pPr>
            <a:r>
              <a:rPr lang="en-US" sz="2800" b="0">
                <a:solidFill>
                  <a:srgbClr val="0000FF"/>
                </a:solidFill>
                <a:effectLst>
                  <a:outerShdw blurRad="38100" dist="38100" dir="2700000" algn="tl">
                    <a:srgbClr val="FFFFFF"/>
                  </a:outerShdw>
                </a:effectLst>
              </a:rPr>
              <a:t>Kiểm tra tính hợp lệ của dữ liệu</a:t>
            </a:r>
          </a:p>
          <a:p>
            <a:pPr marL="1143000" lvl="2" indent="-228600">
              <a:spcAft>
                <a:spcPct val="40000"/>
              </a:spcAft>
              <a:buFont typeface="Wingdings" pitchFamily="2" charset="2"/>
              <a:buChar char="§"/>
              <a:defRPr/>
            </a:pPr>
            <a:r>
              <a:rPr lang="en-US" sz="2800" b="0">
                <a:solidFill>
                  <a:srgbClr val="0000FF"/>
                </a:solidFill>
                <a:effectLst>
                  <a:outerShdw blurRad="38100" dist="38100" dir="2700000" algn="tl">
                    <a:srgbClr val="FFFFFF"/>
                  </a:outerShdw>
                </a:effectLst>
              </a:rPr>
              <a:t>Hiệu chỉnh dữ liệu	</a:t>
            </a:r>
            <a:endParaRPr lang="en-US" sz="2800" b="0" i="1">
              <a:solidFill>
                <a:srgbClr val="0000FF"/>
              </a:solidFill>
            </a:endParaRPr>
          </a:p>
        </p:txBody>
      </p:sp>
      <p:sp>
        <p:nvSpPr>
          <p:cNvPr id="20485" name="Rectangle 8"/>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 calcmode="lin" valueType="num">
                                      <p:cBhvr additive="base">
                                        <p:cTn id="12" dur="500" fill="hold"/>
                                        <p:tgtEl>
                                          <p:spTgt spid="358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8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7">
                                            <p:txEl>
                                              <p:pRg st="1" end="1"/>
                                            </p:txEl>
                                          </p:spTgt>
                                        </p:tgtEl>
                                        <p:attrNameLst>
                                          <p:attrName>style.visibility</p:attrName>
                                        </p:attrNameLst>
                                      </p:cBhvr>
                                      <p:to>
                                        <p:strVal val="visible"/>
                                      </p:to>
                                    </p:set>
                                    <p:anim calcmode="lin" valueType="num">
                                      <p:cBhvr additive="base">
                                        <p:cTn id="18" dur="500" fill="hold"/>
                                        <p:tgtEl>
                                          <p:spTgt spid="358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7"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endParaRPr lang="en-US" dirty="0">
              <a:solidFill>
                <a:srgbClr val="0000CC"/>
              </a:solidFill>
            </a:endParaRPr>
          </a:p>
        </p:txBody>
      </p:sp>
      <p:sp>
        <p:nvSpPr>
          <p:cNvPr id="3" name="Content Placeholder 2"/>
          <p:cNvSpPr>
            <a:spLocks noGrp="1"/>
          </p:cNvSpPr>
          <p:nvPr>
            <p:ph sz="quarter" idx="1"/>
          </p:nvPr>
        </p:nvSpPr>
        <p:spPr>
          <a:xfrm>
            <a:off x="381000" y="1447800"/>
            <a:ext cx="8077200" cy="3352800"/>
          </a:xfrm>
        </p:spPr>
        <p:txBody>
          <a:bodyPr>
            <a:normAutofit/>
          </a:bodyPr>
          <a:lstStyle/>
          <a:p>
            <a:pPr algn="just"/>
            <a:r>
              <a:rPr lang="en-US" smtClean="0"/>
              <a:t>Analyze/ Nonparametric tests/ 2 Independent Samples</a:t>
            </a:r>
          </a:p>
          <a:p>
            <a:pPr lvl="1" algn="just"/>
            <a:r>
              <a:rPr lang="en-US" smtClean="0"/>
              <a:t>Chọn biến cần kiểm tra vào ô Test variable (tuoitho)</a:t>
            </a:r>
          </a:p>
          <a:p>
            <a:pPr lvl="1" algn="just"/>
            <a:r>
              <a:rPr lang="en-US" smtClean="0"/>
              <a:t>Chọn biến dùng để phân chia nhóm so sánh vào ô Grouping variable</a:t>
            </a:r>
            <a:endParaRPr lang="en-US"/>
          </a:p>
        </p:txBody>
      </p:sp>
    </p:spTree>
    <p:extLst>
      <p:ext uri="{BB962C8B-B14F-4D97-AF65-F5344CB8AC3E}">
        <p14:creationId xmlns:p14="http://schemas.microsoft.com/office/powerpoint/2010/main" val="11021174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5AE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8" y="0"/>
            <a:ext cx="4249711" cy="3919702"/>
          </a:xfrm>
          <a:prstGeom prst="rect">
            <a:avLst/>
          </a:prstGeom>
        </p:spPr>
      </p:pic>
      <p:sp>
        <p:nvSpPr>
          <p:cNvPr id="5" name="Curved Left Arrow 4"/>
          <p:cNvSpPr/>
          <p:nvPr/>
        </p:nvSpPr>
        <p:spPr>
          <a:xfrm>
            <a:off x="4953000" y="1188727"/>
            <a:ext cx="1828800" cy="2459749"/>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Snagit_PPTA8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390" y="3648476"/>
            <a:ext cx="4447619" cy="3209524"/>
          </a:xfrm>
          <a:prstGeom prst="rect">
            <a:avLst/>
          </a:prstGeom>
        </p:spPr>
      </p:pic>
      <p:pic>
        <p:nvPicPr>
          <p:cNvPr id="7" name="Snagit_PPT14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28" y="4744458"/>
            <a:ext cx="2571429" cy="1171429"/>
          </a:xfrm>
          <a:prstGeom prst="rect">
            <a:avLst/>
          </a:prstGeom>
        </p:spPr>
      </p:pic>
      <p:sp>
        <p:nvSpPr>
          <p:cNvPr id="8" name="Left Arrow 7"/>
          <p:cNvSpPr/>
          <p:nvPr/>
        </p:nvSpPr>
        <p:spPr>
          <a:xfrm>
            <a:off x="3790013" y="5073648"/>
            <a:ext cx="609600" cy="35917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0974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77"/>
            <a:ext cx="8229600" cy="1108023"/>
          </a:xfrm>
        </p:spPr>
        <p:txBody>
          <a:bodyPr/>
          <a:lstStyle/>
          <a:p>
            <a:r>
              <a:rPr lang="en-US" dirty="0" smtClean="0">
                <a:solidFill>
                  <a:srgbClr val="0000CC"/>
                </a:solidFill>
              </a:rPr>
              <a:t>Output</a:t>
            </a:r>
            <a:endParaRPr lang="en-US" dirty="0">
              <a:solidFill>
                <a:srgbClr val="0000CC"/>
              </a:solidFill>
            </a:endParaRPr>
          </a:p>
        </p:txBody>
      </p:sp>
      <p:pic>
        <p:nvPicPr>
          <p:cNvPr id="4" name="Snagit_PPTEDE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27220" y="1295400"/>
            <a:ext cx="8229600" cy="1447800"/>
          </a:xfrm>
        </p:spPr>
      </p:pic>
      <p:pic>
        <p:nvPicPr>
          <p:cNvPr id="7" name="Snagit_PPT55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19400"/>
            <a:ext cx="8229600" cy="1752600"/>
          </a:xfrm>
          <a:prstGeom prst="rect">
            <a:avLst/>
          </a:prstGeom>
        </p:spPr>
      </p:pic>
      <p:pic>
        <p:nvPicPr>
          <p:cNvPr id="8" name="Snagit_PPTA9F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00600"/>
            <a:ext cx="2800000" cy="1961905"/>
          </a:xfrm>
          <a:prstGeom prst="rect">
            <a:avLst/>
          </a:prstGeom>
        </p:spPr>
      </p:pic>
      <p:cxnSp>
        <p:nvCxnSpPr>
          <p:cNvPr id="10" name="Straight Arrow Connector 9"/>
          <p:cNvCxnSpPr/>
          <p:nvPr/>
        </p:nvCxnSpPr>
        <p:spPr>
          <a:xfrm flipH="1">
            <a:off x="7010400" y="4267200"/>
            <a:ext cx="381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41233" y="5208337"/>
            <a:ext cx="2538334" cy="461665"/>
          </a:xfrm>
          <a:prstGeom prst="rect">
            <a:avLst/>
          </a:prstGeom>
          <a:noFill/>
        </p:spPr>
        <p:txBody>
          <a:bodyPr wrap="square" rtlCol="0">
            <a:spAutoFit/>
          </a:bodyPr>
          <a:lstStyle/>
          <a:p>
            <a:r>
              <a:rPr lang="en-US" sz="1200" smtClean="0"/>
              <a:t>Tổng hạng và hạng trung bình của mỗi nhóm</a:t>
            </a:r>
            <a:endParaRPr lang="en-US" sz="1200"/>
          </a:p>
        </p:txBody>
      </p:sp>
      <p:cxnSp>
        <p:nvCxnSpPr>
          <p:cNvPr id="13" name="Straight Arrow Connector 12"/>
          <p:cNvCxnSpPr/>
          <p:nvPr/>
        </p:nvCxnSpPr>
        <p:spPr>
          <a:xfrm flipV="1">
            <a:off x="2971800" y="5334000"/>
            <a:ext cx="457200" cy="797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00269" y="4826168"/>
            <a:ext cx="1171731" cy="1200329"/>
          </a:xfrm>
          <a:prstGeom prst="rect">
            <a:avLst/>
          </a:prstGeom>
          <a:noFill/>
        </p:spPr>
        <p:txBody>
          <a:bodyPr wrap="square" rtlCol="0">
            <a:spAutoFit/>
          </a:bodyPr>
          <a:lstStyle/>
          <a:p>
            <a:r>
              <a:rPr lang="en-US" sz="1200" smtClean="0"/>
              <a:t>Nếu cỡ mẫu nhỏ hơn 30 dùng mức xác suất chính xác Exact Sig.</a:t>
            </a:r>
            <a:endParaRPr lang="en-US" sz="1200"/>
          </a:p>
        </p:txBody>
      </p:sp>
      <p:sp>
        <p:nvSpPr>
          <p:cNvPr id="15" name="TextBox 14"/>
          <p:cNvSpPr txBox="1"/>
          <p:nvPr/>
        </p:nvSpPr>
        <p:spPr>
          <a:xfrm>
            <a:off x="4419600" y="5867400"/>
            <a:ext cx="4114800" cy="892552"/>
          </a:xfrm>
          <a:prstGeom prst="rect">
            <a:avLst/>
          </a:prstGeom>
          <a:noFill/>
        </p:spPr>
        <p:txBody>
          <a:bodyPr wrap="square" rtlCol="0">
            <a:spAutoFit/>
          </a:bodyPr>
          <a:lstStyle/>
          <a:p>
            <a:r>
              <a:rPr lang="en-US" sz="2600" b="1" smtClean="0">
                <a:solidFill>
                  <a:schemeClr val="accent1">
                    <a:lumMod val="75000"/>
                  </a:schemeClr>
                </a:solidFill>
                <a:effectLst>
                  <a:outerShdw blurRad="38100" dist="38100" dir="2700000" algn="tl">
                    <a:srgbClr val="000000">
                      <a:alpha val="43137"/>
                    </a:srgbClr>
                  </a:outerShdw>
                </a:effectLst>
              </a:rPr>
              <a:t>Exact Sig.= 0.048 &lt; 0.05 . </a:t>
            </a:r>
          </a:p>
          <a:p>
            <a:r>
              <a:rPr lang="en-US" sz="2600" b="1" smtClean="0">
                <a:solidFill>
                  <a:schemeClr val="accent1">
                    <a:lumMod val="75000"/>
                  </a:schemeClr>
                </a:solidFill>
                <a:effectLst>
                  <a:outerShdw blurRad="38100" dist="38100" dir="2700000" algn="tl">
                    <a:srgbClr val="000000">
                      <a:alpha val="43137"/>
                    </a:srgbClr>
                  </a:outerShdw>
                </a:effectLst>
              </a:rPr>
              <a:t>KL về giả thuyết H ???</a:t>
            </a:r>
            <a:endParaRPr lang="en-US" sz="2600" b="1">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5877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CC"/>
                </a:solidFill>
              </a:rPr>
              <a:t>IV-</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Kruskal</a:t>
            </a:r>
            <a:r>
              <a:rPr lang="en-US" dirty="0" smtClean="0">
                <a:solidFill>
                  <a:srgbClr val="0000CC"/>
                </a:solidFill>
              </a:rPr>
              <a:t> -Wallis</a:t>
            </a:r>
            <a:endParaRPr lang="en-US" dirty="0">
              <a:solidFill>
                <a:srgbClr val="0000CC"/>
              </a:solidFill>
            </a:endParaRPr>
          </a:p>
        </p:txBody>
      </p:sp>
      <p:sp>
        <p:nvSpPr>
          <p:cNvPr id="3" name="Content Placeholder 2"/>
          <p:cNvSpPr>
            <a:spLocks noGrp="1"/>
          </p:cNvSpPr>
          <p:nvPr>
            <p:ph sz="quarter" idx="1"/>
          </p:nvPr>
        </p:nvSpPr>
        <p:spPr/>
        <p:txBody>
          <a:bodyPr>
            <a:normAutofit fontScale="77500" lnSpcReduction="20000"/>
          </a:bodyPr>
          <a:lstStyle/>
          <a:p>
            <a:r>
              <a:rPr lang="en-US" smtClean="0"/>
              <a:t>KĐ Mann-Whitney được sử dụng để xem xét sự khác biệt về phân phối giữa 2 tổng thể từ các dữ liệu của hai mẫu độc lập</a:t>
            </a:r>
          </a:p>
          <a:p>
            <a:r>
              <a:rPr lang="en-US" smtClean="0"/>
              <a:t>Để KĐ sự khác biệt về phân phối giữa ba (hay nhiều hơn ba) tổng thể từ các dữ liệu mẫu của chúng, chúng ta sử dụng kiểm định Mann-Whitney mở rộng, có tên là Kruskal-Wallis</a:t>
            </a:r>
          </a:p>
          <a:p>
            <a:pPr>
              <a:buFont typeface="Wingdings"/>
              <a:buChar char="à"/>
            </a:pPr>
            <a:r>
              <a:rPr lang="en-US" smtClean="0">
                <a:sym typeface="Wingdings" pitchFamily="2" charset="2"/>
              </a:rPr>
              <a:t>Về bản chất, KĐ Kruskal-Wallis cũng là phương pháp kiểm định trị trung bình của nhiều nhóm tổng thể bằng nhau hay chính là phương pháp phân tích ANOVA một yếu tố mà không đòi hỏi bất kỳ giả định nào về phân phối chuẩn của tổng thể</a:t>
            </a:r>
          </a:p>
          <a:p>
            <a:r>
              <a:rPr lang="en-US" smtClean="0">
                <a:sym typeface="Wingdings" pitchFamily="2" charset="2"/>
              </a:rPr>
              <a:t>Thủ tục tính toán kiểm định Kruskal-Wallis cũng tương tự như thủ tục kiểm định Mann-Whitney</a:t>
            </a:r>
          </a:p>
          <a:p>
            <a:r>
              <a:rPr lang="en-US" smtClean="0">
                <a:sym typeface="Wingdings" pitchFamily="2" charset="2"/>
              </a:rPr>
              <a:t>VD : Xem xét phân phối của tuổi thọ bóng đèn của ba hiệu A,B,C có giống nhau hay không  Giả thuyết H</a:t>
            </a:r>
            <a:endParaRPr lang="en-US"/>
          </a:p>
        </p:txBody>
      </p:sp>
    </p:spTree>
    <p:extLst>
      <p:ext uri="{BB962C8B-B14F-4D97-AF65-F5344CB8AC3E}">
        <p14:creationId xmlns:p14="http://schemas.microsoft.com/office/powerpoint/2010/main" val="39029428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Trình tự thực hiện</a:t>
            </a:r>
            <a:endParaRPr lang="en-US"/>
          </a:p>
        </p:txBody>
      </p:sp>
      <p:sp>
        <p:nvSpPr>
          <p:cNvPr id="3" name="Content Placeholder 2"/>
          <p:cNvSpPr>
            <a:spLocks noGrp="1"/>
          </p:cNvSpPr>
          <p:nvPr>
            <p:ph sz="quarter" idx="1"/>
          </p:nvPr>
        </p:nvSpPr>
        <p:spPr>
          <a:xfrm>
            <a:off x="457200" y="1295400"/>
            <a:ext cx="8534400" cy="2133600"/>
          </a:xfrm>
        </p:spPr>
        <p:txBody>
          <a:bodyPr/>
          <a:lstStyle/>
          <a:p>
            <a:r>
              <a:rPr lang="en-US" smtClean="0"/>
              <a:t>Analyze/ Nonparametric tests/ K independent Samples</a:t>
            </a:r>
          </a:p>
          <a:p>
            <a:r>
              <a:rPr lang="en-US" smtClean="0"/>
              <a:t>Tick vào ô Kruskal Wallis H trong phần Test Type</a:t>
            </a:r>
          </a:p>
          <a:p>
            <a:r>
              <a:rPr lang="en-US" smtClean="0"/>
              <a:t>Chọn biến cần kiểm định. Chọn biến phân nhóm</a:t>
            </a:r>
          </a:p>
          <a:p>
            <a:pPr marL="64008" indent="0">
              <a:buNone/>
            </a:pPr>
            <a:endParaRPr lang="en-US"/>
          </a:p>
        </p:txBody>
      </p:sp>
      <p:pic>
        <p:nvPicPr>
          <p:cNvPr id="8" name="Snagit_PPT94B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4" y="3429001"/>
            <a:ext cx="3569676" cy="3429000"/>
          </a:xfrm>
          <a:prstGeom prst="rect">
            <a:avLst/>
          </a:prstGeom>
        </p:spPr>
      </p:pic>
      <p:pic>
        <p:nvPicPr>
          <p:cNvPr id="9" name="Snagit_PPTF3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76" y="3429001"/>
            <a:ext cx="4409524" cy="3429000"/>
          </a:xfrm>
          <a:prstGeom prst="rect">
            <a:avLst/>
          </a:prstGeom>
        </p:spPr>
      </p:pic>
      <p:sp>
        <p:nvSpPr>
          <p:cNvPr id="10" name="Right Arrow 9"/>
          <p:cNvSpPr/>
          <p:nvPr/>
        </p:nvSpPr>
        <p:spPr>
          <a:xfrm>
            <a:off x="3760033" y="4800600"/>
            <a:ext cx="695876"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67420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sp>
        <p:nvSpPr>
          <p:cNvPr id="3" name="Content Placeholder 2"/>
          <p:cNvSpPr>
            <a:spLocks noGrp="1"/>
          </p:cNvSpPr>
          <p:nvPr>
            <p:ph sz="quarter" idx="1"/>
          </p:nvPr>
        </p:nvSpPr>
        <p:spPr>
          <a:xfrm>
            <a:off x="483433" y="3810000"/>
            <a:ext cx="5943600" cy="2612992"/>
          </a:xfrm>
        </p:spPr>
        <p:txBody>
          <a:bodyPr>
            <a:normAutofit/>
          </a:bodyPr>
          <a:lstStyle/>
          <a:p>
            <a:r>
              <a:rPr lang="en-US" smtClean="0"/>
              <a:t>Nhóm bóng đèn B có hạng lớn nhất</a:t>
            </a:r>
          </a:p>
          <a:p>
            <a:r>
              <a:rPr lang="en-US" smtClean="0"/>
              <a:t>Sig. =0.04 &lt; 0.05. Bác bỏ H</a:t>
            </a:r>
          </a:p>
          <a:p>
            <a:r>
              <a:rPr lang="en-US" smtClean="0"/>
              <a:t>KL : Tuổi thọ trung bình của bóng đèn các hãng là khác nhau và bóng đèn hãng B có tuổi thọ lớn nhất.</a:t>
            </a:r>
          </a:p>
        </p:txBody>
      </p:sp>
      <p:pic>
        <p:nvPicPr>
          <p:cNvPr id="4" name="Snagit_PPT742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 y="1322226"/>
            <a:ext cx="2495238" cy="2000000"/>
          </a:xfrm>
          <a:prstGeom prst="rect">
            <a:avLst/>
          </a:prstGeom>
        </p:spPr>
      </p:pic>
      <p:sp>
        <p:nvSpPr>
          <p:cNvPr id="5" name="Right Arrow 4"/>
          <p:cNvSpPr/>
          <p:nvPr/>
        </p:nvSpPr>
        <p:spPr>
          <a:xfrm>
            <a:off x="2667000" y="2131726"/>
            <a:ext cx="6096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nagit_PPTE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826" y="1322226"/>
            <a:ext cx="3250367" cy="2000000"/>
          </a:xfrm>
          <a:prstGeom prst="rect">
            <a:avLst/>
          </a:prstGeom>
        </p:spPr>
      </p:pic>
      <p:sp>
        <p:nvSpPr>
          <p:cNvPr id="7" name="Bent Arrow 6"/>
          <p:cNvSpPr/>
          <p:nvPr/>
        </p:nvSpPr>
        <p:spPr>
          <a:xfrm rot="5400000">
            <a:off x="7315809" y="1885653"/>
            <a:ext cx="919428" cy="1411574"/>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Snagit_PPTD5D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322226"/>
            <a:ext cx="2623279" cy="2240374"/>
          </a:xfrm>
          <a:prstGeom prst="rect">
            <a:avLst/>
          </a:prstGeom>
        </p:spPr>
      </p:pic>
    </p:spTree>
    <p:extLst>
      <p:ext uri="{BB962C8B-B14F-4D97-AF65-F5344CB8AC3E}">
        <p14:creationId xmlns:p14="http://schemas.microsoft.com/office/powerpoint/2010/main" val="2898103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 Kiểm định Chi-bình phương một mẫu</a:t>
            </a:r>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KĐ Chi-</a:t>
            </a:r>
            <a:r>
              <a:rPr lang="en-US" dirty="0" err="1" smtClean="0"/>
              <a:t>bình</a:t>
            </a:r>
            <a:r>
              <a:rPr lang="en-US" dirty="0" smtClean="0"/>
              <a:t> </a:t>
            </a:r>
            <a:r>
              <a:rPr lang="en-US" dirty="0" err="1" smtClean="0"/>
              <a:t>phương</a:t>
            </a:r>
            <a:r>
              <a:rPr lang="en-US" dirty="0" smtClean="0"/>
              <a:t> </a:t>
            </a:r>
            <a:r>
              <a:rPr lang="en-US" dirty="0" err="1" smtClean="0"/>
              <a:t>được</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khá</a:t>
            </a:r>
            <a:r>
              <a:rPr lang="en-US" dirty="0" smtClean="0"/>
              <a:t> </a:t>
            </a:r>
            <a:r>
              <a:rPr lang="en-US" dirty="0" err="1" smtClean="0"/>
              <a:t>phổ</a:t>
            </a:r>
            <a:r>
              <a:rPr lang="en-US" dirty="0" smtClean="0"/>
              <a:t> </a:t>
            </a:r>
            <a:r>
              <a:rPr lang="en-US" dirty="0" err="1" smtClean="0"/>
              <a:t>biến</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biến</a:t>
            </a:r>
            <a:r>
              <a:rPr lang="en-US" dirty="0" smtClean="0"/>
              <a:t> </a:t>
            </a:r>
            <a:r>
              <a:rPr lang="en-US" dirty="0" err="1" smtClean="0"/>
              <a:t>định</a:t>
            </a:r>
            <a:r>
              <a:rPr lang="en-US" dirty="0" smtClean="0"/>
              <a:t> </a:t>
            </a:r>
            <a:r>
              <a:rPr lang="en-US" dirty="0" err="1" smtClean="0"/>
              <a:t>tính</a:t>
            </a:r>
            <a:r>
              <a:rPr lang="en-US" dirty="0" smtClean="0"/>
              <a:t> (</a:t>
            </a:r>
            <a:r>
              <a:rPr lang="en-US" dirty="0" err="1" smtClean="0"/>
              <a:t>phân</a:t>
            </a:r>
            <a:r>
              <a:rPr lang="en-US" dirty="0" smtClean="0"/>
              <a:t> </a:t>
            </a:r>
            <a:r>
              <a:rPr lang="en-US" dirty="0" err="1" smtClean="0"/>
              <a:t>loại</a:t>
            </a:r>
            <a:r>
              <a:rPr lang="en-US" dirty="0" smtClean="0"/>
              <a:t>)</a:t>
            </a:r>
          </a:p>
          <a:p>
            <a:r>
              <a:rPr lang="en-US" dirty="0" err="1" smtClean="0"/>
              <a:t>Trong</a:t>
            </a:r>
            <a:r>
              <a:rPr lang="en-US" dirty="0" smtClean="0"/>
              <a:t> </a:t>
            </a:r>
            <a:r>
              <a:rPr lang="en-US" dirty="0" err="1" smtClean="0"/>
              <a:t>phần</a:t>
            </a:r>
            <a:r>
              <a:rPr lang="en-US" dirty="0" smtClean="0"/>
              <a:t> </a:t>
            </a:r>
            <a:r>
              <a:rPr lang="en-US" dirty="0" err="1" smtClean="0"/>
              <a:t>này</a:t>
            </a:r>
            <a:r>
              <a:rPr lang="en-US" dirty="0" smtClean="0"/>
              <a:t> </a:t>
            </a:r>
            <a:r>
              <a:rPr lang="en-US" dirty="0" err="1" smtClean="0"/>
              <a:t>kiểm</a:t>
            </a:r>
            <a:r>
              <a:rPr lang="en-US" dirty="0" smtClean="0"/>
              <a:t> </a:t>
            </a:r>
            <a:r>
              <a:rPr lang="en-US" dirty="0" err="1" smtClean="0"/>
              <a:t>định</a:t>
            </a:r>
            <a:r>
              <a:rPr lang="en-US" dirty="0" smtClean="0"/>
              <a:t> Chi-</a:t>
            </a:r>
            <a:r>
              <a:rPr lang="en-US" dirty="0" err="1" smtClean="0"/>
              <a:t>bình</a:t>
            </a:r>
            <a:r>
              <a:rPr lang="en-US" dirty="0" smtClean="0"/>
              <a:t> </a:t>
            </a:r>
            <a:r>
              <a:rPr lang="en-US" dirty="0" err="1" smtClean="0"/>
              <a:t>phương</a:t>
            </a:r>
            <a:r>
              <a:rPr lang="en-US" dirty="0" smtClean="0"/>
              <a:t> </a:t>
            </a:r>
            <a:r>
              <a:rPr lang="en-US" dirty="0" err="1" smtClean="0"/>
              <a:t>được</a:t>
            </a:r>
            <a:r>
              <a:rPr lang="en-US" dirty="0" smtClean="0"/>
              <a:t> </a:t>
            </a:r>
            <a:r>
              <a:rPr lang="en-US" dirty="0" err="1" smtClean="0"/>
              <a:t>xem</a:t>
            </a:r>
            <a:r>
              <a:rPr lang="en-US" dirty="0" smtClean="0"/>
              <a:t> </a:t>
            </a:r>
            <a:r>
              <a:rPr lang="en-US" dirty="0" err="1" smtClean="0"/>
              <a:t>xét</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phù</a:t>
            </a:r>
            <a:r>
              <a:rPr lang="en-US" dirty="0" smtClean="0"/>
              <a:t> </a:t>
            </a:r>
            <a:r>
              <a:rPr lang="en-US" dirty="0" err="1" smtClean="0"/>
              <a:t>hợp</a:t>
            </a:r>
            <a:r>
              <a:rPr lang="en-US" dirty="0" smtClean="0"/>
              <a:t> </a:t>
            </a:r>
            <a:r>
              <a:rPr lang="en-US" dirty="0" err="1" smtClean="0"/>
              <a:t>đến</a:t>
            </a:r>
            <a:r>
              <a:rPr lang="en-US" dirty="0" smtClean="0"/>
              <a:t> </a:t>
            </a:r>
            <a:r>
              <a:rPr lang="en-US" dirty="0" err="1" smtClean="0"/>
              <a:t>mức</a:t>
            </a:r>
            <a:r>
              <a:rPr lang="en-US" dirty="0" smtClean="0"/>
              <a:t> </a:t>
            </a:r>
            <a:r>
              <a:rPr lang="en-US" dirty="0" err="1" smtClean="0"/>
              <a:t>nào</a:t>
            </a:r>
            <a:r>
              <a:rPr lang="en-US" dirty="0" smtClean="0"/>
              <a:t> </a:t>
            </a:r>
            <a:r>
              <a:rPr lang="en-US" dirty="0" err="1" smtClean="0"/>
              <a:t>với</a:t>
            </a:r>
            <a:r>
              <a:rPr lang="en-US" dirty="0" smtClean="0"/>
              <a:t> </a:t>
            </a:r>
            <a:r>
              <a:rPr lang="en-US" dirty="0" err="1" smtClean="0"/>
              <a:t>giả</a:t>
            </a:r>
            <a:r>
              <a:rPr lang="en-US" dirty="0" smtClean="0"/>
              <a:t> </a:t>
            </a:r>
            <a:r>
              <a:rPr lang="en-US" dirty="0" err="1" smtClean="0"/>
              <a:t>thuyết</a:t>
            </a:r>
            <a:r>
              <a:rPr lang="en-US" dirty="0" smtClean="0"/>
              <a:t> </a:t>
            </a:r>
            <a:r>
              <a:rPr lang="en-US" dirty="0" err="1" smtClean="0"/>
              <a:t>về</a:t>
            </a:r>
            <a:r>
              <a:rPr lang="en-US" dirty="0" smtClean="0"/>
              <a:t> </a:t>
            </a:r>
            <a:r>
              <a:rPr lang="en-US" dirty="0" err="1" smtClean="0"/>
              <a:t>phân</a:t>
            </a:r>
            <a:r>
              <a:rPr lang="en-US" dirty="0" smtClean="0"/>
              <a:t> </a:t>
            </a:r>
            <a:r>
              <a:rPr lang="en-US" dirty="0" err="1" smtClean="0"/>
              <a:t>phối</a:t>
            </a:r>
            <a:r>
              <a:rPr lang="en-US" dirty="0" smtClean="0"/>
              <a:t> </a:t>
            </a:r>
            <a:r>
              <a:rPr lang="en-US" dirty="0" err="1" smtClean="0"/>
              <a:t>của</a:t>
            </a:r>
            <a:r>
              <a:rPr lang="en-US" dirty="0" smtClean="0"/>
              <a:t> </a:t>
            </a:r>
            <a:r>
              <a:rPr lang="en-US" dirty="0" err="1" smtClean="0"/>
              <a:t>tổng</a:t>
            </a:r>
            <a:r>
              <a:rPr lang="en-US" dirty="0" smtClean="0"/>
              <a:t> </a:t>
            </a:r>
            <a:r>
              <a:rPr lang="en-US" dirty="0" err="1" smtClean="0"/>
              <a:t>thể</a:t>
            </a:r>
            <a:endParaRPr lang="en-US" dirty="0" smtClean="0"/>
          </a:p>
          <a:p>
            <a:r>
              <a:rPr lang="en-US" dirty="0" smtClean="0"/>
              <a:t>VD : </a:t>
            </a:r>
            <a:r>
              <a:rPr lang="en-US" dirty="0" err="1" smtClean="0"/>
              <a:t>Một</a:t>
            </a:r>
            <a:r>
              <a:rPr lang="en-US" dirty="0" smtClean="0"/>
              <a:t> </a:t>
            </a:r>
            <a:r>
              <a:rPr lang="en-US" dirty="0" err="1" smtClean="0"/>
              <a:t>công</a:t>
            </a:r>
            <a:r>
              <a:rPr lang="en-US" dirty="0" smtClean="0"/>
              <a:t> </a:t>
            </a:r>
            <a:r>
              <a:rPr lang="en-US" dirty="0" err="1" smtClean="0"/>
              <a:t>ty</a:t>
            </a:r>
            <a:r>
              <a:rPr lang="en-US" dirty="0" smtClean="0"/>
              <a:t> </a:t>
            </a:r>
            <a:r>
              <a:rPr lang="en-US" dirty="0" err="1" smtClean="0"/>
              <a:t>muốn</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các</a:t>
            </a:r>
            <a:r>
              <a:rPr lang="en-US" dirty="0" smtClean="0"/>
              <a:t> </a:t>
            </a:r>
            <a:r>
              <a:rPr lang="en-US" dirty="0" err="1" smtClean="0"/>
              <a:t>vụ</a:t>
            </a:r>
            <a:r>
              <a:rPr lang="en-US" dirty="0" smtClean="0"/>
              <a:t> tai </a:t>
            </a:r>
            <a:r>
              <a:rPr lang="en-US" dirty="0" err="1" smtClean="0"/>
              <a:t>nạn</a:t>
            </a:r>
            <a:r>
              <a:rPr lang="en-US" dirty="0" smtClean="0"/>
              <a:t> </a:t>
            </a:r>
            <a:r>
              <a:rPr lang="en-US" dirty="0" err="1" smtClean="0"/>
              <a:t>lao</a:t>
            </a:r>
            <a:r>
              <a:rPr lang="en-US" dirty="0" smtClean="0"/>
              <a:t> </a:t>
            </a:r>
            <a:r>
              <a:rPr lang="en-US" dirty="0" err="1" smtClean="0"/>
              <a:t>động</a:t>
            </a:r>
            <a:r>
              <a:rPr lang="en-US" dirty="0" smtClean="0"/>
              <a:t> </a:t>
            </a:r>
            <a:r>
              <a:rPr lang="en-US" dirty="0" err="1" smtClean="0"/>
              <a:t>có</a:t>
            </a:r>
            <a:r>
              <a:rPr lang="en-US" dirty="0" smtClean="0"/>
              <a:t> </a:t>
            </a:r>
            <a:r>
              <a:rPr lang="en-US" dirty="0" err="1" smtClean="0"/>
              <a:t>xảy</a:t>
            </a:r>
            <a:r>
              <a:rPr lang="en-US" dirty="0" smtClean="0"/>
              <a:t> </a:t>
            </a:r>
            <a:r>
              <a:rPr lang="en-US" dirty="0" err="1" smtClean="0"/>
              <a:t>ra</a:t>
            </a:r>
            <a:r>
              <a:rPr lang="en-US" dirty="0" smtClean="0"/>
              <a:t> </a:t>
            </a:r>
            <a:r>
              <a:rPr lang="en-US" dirty="0" err="1" smtClean="0"/>
              <a:t>như</a:t>
            </a:r>
            <a:r>
              <a:rPr lang="en-US" dirty="0" smtClean="0"/>
              <a:t> </a:t>
            </a:r>
            <a:r>
              <a:rPr lang="en-US" dirty="0" err="1" smtClean="0"/>
              <a:t>nhau</a:t>
            </a:r>
            <a:r>
              <a:rPr lang="en-US" dirty="0" smtClean="0"/>
              <a:t> </a:t>
            </a:r>
            <a:r>
              <a:rPr lang="en-US" dirty="0" err="1" smtClean="0"/>
              <a:t>vào</a:t>
            </a:r>
            <a:r>
              <a:rPr lang="en-US" dirty="0" smtClean="0"/>
              <a:t> </a:t>
            </a:r>
            <a:r>
              <a:rPr lang="en-US" dirty="0" err="1" smtClean="0"/>
              <a:t>các</a:t>
            </a:r>
            <a:r>
              <a:rPr lang="en-US" dirty="0" smtClean="0"/>
              <a:t> </a:t>
            </a:r>
            <a:r>
              <a:rPr lang="en-US" dirty="0" err="1" smtClean="0"/>
              <a:t>ngày</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trong</a:t>
            </a:r>
            <a:r>
              <a:rPr lang="en-US" dirty="0" smtClean="0"/>
              <a:t> </a:t>
            </a:r>
            <a:r>
              <a:rPr lang="en-US" dirty="0" err="1" smtClean="0"/>
              <a:t>tuần</a:t>
            </a:r>
            <a:r>
              <a:rPr lang="en-US" dirty="0" smtClean="0"/>
              <a:t> hay </a:t>
            </a:r>
            <a:r>
              <a:rPr lang="en-US" dirty="0" err="1" smtClean="0"/>
              <a:t>là</a:t>
            </a:r>
            <a:r>
              <a:rPr lang="en-US" dirty="0" smtClean="0"/>
              <a:t> </a:t>
            </a:r>
            <a:r>
              <a:rPr lang="en-US" dirty="0" err="1" smtClean="0"/>
              <a:t>nó</a:t>
            </a:r>
            <a:r>
              <a:rPr lang="en-US" dirty="0" smtClean="0"/>
              <a:t> </a:t>
            </a:r>
            <a:r>
              <a:rPr lang="en-US" dirty="0" err="1" smtClean="0"/>
              <a:t>có</a:t>
            </a:r>
            <a:r>
              <a:rPr lang="en-US" dirty="0" smtClean="0"/>
              <a:t> </a:t>
            </a:r>
            <a:r>
              <a:rPr lang="en-US" dirty="0" err="1" smtClean="0"/>
              <a:t>xu</a:t>
            </a:r>
            <a:r>
              <a:rPr lang="en-US" dirty="0" smtClean="0"/>
              <a:t> </a:t>
            </a:r>
            <a:r>
              <a:rPr lang="en-US" dirty="0" err="1" smtClean="0"/>
              <a:t>hướng</a:t>
            </a:r>
            <a:r>
              <a:rPr lang="en-US" dirty="0" smtClean="0"/>
              <a:t> </a:t>
            </a:r>
            <a:r>
              <a:rPr lang="en-US" dirty="0" err="1" smtClean="0"/>
              <a:t>tăng</a:t>
            </a:r>
            <a:r>
              <a:rPr lang="en-US" dirty="0" smtClean="0"/>
              <a:t> </a:t>
            </a:r>
            <a:r>
              <a:rPr lang="en-US" dirty="0" err="1" smtClean="0"/>
              <a:t>cao</a:t>
            </a:r>
            <a:r>
              <a:rPr lang="en-US" dirty="0" smtClean="0"/>
              <a:t> </a:t>
            </a:r>
            <a:r>
              <a:rPr lang="en-US" dirty="0" err="1" smtClean="0"/>
              <a:t>vào</a:t>
            </a:r>
            <a:r>
              <a:rPr lang="en-US" dirty="0" smtClean="0"/>
              <a:t> </a:t>
            </a:r>
            <a:r>
              <a:rPr lang="en-US" dirty="0" err="1" smtClean="0"/>
              <a:t>các</a:t>
            </a:r>
            <a:r>
              <a:rPr lang="en-US" dirty="0" smtClean="0"/>
              <a:t> </a:t>
            </a:r>
            <a:r>
              <a:rPr lang="en-US" dirty="0" err="1" smtClean="0"/>
              <a:t>ngày</a:t>
            </a:r>
            <a:r>
              <a:rPr lang="en-US" dirty="0" smtClean="0"/>
              <a:t> </a:t>
            </a:r>
            <a:r>
              <a:rPr lang="en-US" dirty="0" err="1" smtClean="0"/>
              <a:t>thứ</a:t>
            </a:r>
            <a:r>
              <a:rPr lang="en-US" dirty="0" smtClean="0"/>
              <a:t> </a:t>
            </a:r>
            <a:r>
              <a:rPr lang="en-US" dirty="0" err="1" smtClean="0"/>
              <a:t>hai</a:t>
            </a:r>
            <a:r>
              <a:rPr lang="en-US" dirty="0" smtClean="0"/>
              <a:t> </a:t>
            </a:r>
            <a:r>
              <a:rPr lang="en-US" dirty="0" err="1" smtClean="0"/>
              <a:t>và</a:t>
            </a:r>
            <a:r>
              <a:rPr lang="en-US" dirty="0" smtClean="0"/>
              <a:t> </a:t>
            </a:r>
            <a:r>
              <a:rPr lang="en-US" dirty="0" err="1" smtClean="0"/>
              <a:t>các</a:t>
            </a:r>
            <a:r>
              <a:rPr lang="en-US" dirty="0" smtClean="0"/>
              <a:t> </a:t>
            </a:r>
            <a:r>
              <a:rPr lang="en-US" dirty="0" err="1" smtClean="0"/>
              <a:t>ngày</a:t>
            </a:r>
            <a:r>
              <a:rPr lang="en-US" dirty="0" smtClean="0"/>
              <a:t> </a:t>
            </a:r>
            <a:r>
              <a:rPr lang="en-US" dirty="0" err="1" smtClean="0"/>
              <a:t>cuối</a:t>
            </a:r>
            <a:r>
              <a:rPr lang="en-US" dirty="0" smtClean="0"/>
              <a:t> </a:t>
            </a:r>
            <a:r>
              <a:rPr lang="en-US" dirty="0" err="1" smtClean="0"/>
              <a:t>tuần</a:t>
            </a:r>
            <a:endParaRPr lang="en-US" dirty="0" smtClean="0"/>
          </a:p>
          <a:p>
            <a:r>
              <a:rPr lang="en-US" dirty="0" err="1" smtClean="0"/>
              <a:t>Giả</a:t>
            </a:r>
            <a:r>
              <a:rPr lang="en-US" dirty="0" smtClean="0"/>
              <a:t> </a:t>
            </a:r>
            <a:r>
              <a:rPr lang="en-US" dirty="0" err="1" smtClean="0"/>
              <a:t>thuyết</a:t>
            </a:r>
            <a:endParaRPr lang="en-US" dirty="0" smtClean="0"/>
          </a:p>
          <a:p>
            <a:pPr marL="64008" indent="0">
              <a:buNone/>
            </a:pPr>
            <a:r>
              <a:rPr lang="en-US" dirty="0"/>
              <a:t>	</a:t>
            </a:r>
            <a:r>
              <a:rPr lang="en-US" dirty="0" smtClean="0"/>
              <a:t>H : </a:t>
            </a:r>
            <a:r>
              <a:rPr lang="en-US" dirty="0" err="1" smtClean="0"/>
              <a:t>Khả</a:t>
            </a:r>
            <a:r>
              <a:rPr lang="en-US" dirty="0" smtClean="0"/>
              <a:t> </a:t>
            </a:r>
            <a:r>
              <a:rPr lang="en-US" dirty="0" err="1" smtClean="0"/>
              <a:t>năng</a:t>
            </a:r>
            <a:r>
              <a:rPr lang="en-US" dirty="0" smtClean="0"/>
              <a:t> </a:t>
            </a:r>
            <a:r>
              <a:rPr lang="en-US" dirty="0" err="1" smtClean="0"/>
              <a:t>xảy</a:t>
            </a:r>
            <a:r>
              <a:rPr lang="en-US" dirty="0" smtClean="0"/>
              <a:t> </a:t>
            </a:r>
            <a:r>
              <a:rPr lang="en-US" dirty="0" err="1" smtClean="0"/>
              <a:t>ra</a:t>
            </a:r>
            <a:r>
              <a:rPr lang="en-US" dirty="0" smtClean="0"/>
              <a:t> tai </a:t>
            </a:r>
            <a:r>
              <a:rPr lang="en-US" dirty="0" err="1" smtClean="0"/>
              <a:t>nạn</a:t>
            </a:r>
            <a:r>
              <a:rPr lang="en-US" dirty="0" smtClean="0"/>
              <a:t> </a:t>
            </a:r>
            <a:r>
              <a:rPr lang="en-US" dirty="0" err="1" smtClean="0"/>
              <a:t>lao</a:t>
            </a:r>
            <a:r>
              <a:rPr lang="en-US" dirty="0" smtClean="0"/>
              <a:t> </a:t>
            </a:r>
            <a:r>
              <a:rPr lang="en-US" dirty="0" err="1" smtClean="0"/>
              <a:t>động</a:t>
            </a:r>
            <a:r>
              <a:rPr lang="en-US" dirty="0" smtClean="0"/>
              <a:t> </a:t>
            </a:r>
            <a:r>
              <a:rPr lang="en-US" dirty="0" err="1" smtClean="0"/>
              <a:t>vào</a:t>
            </a:r>
            <a:r>
              <a:rPr lang="en-US" dirty="0" smtClean="0"/>
              <a:t> </a:t>
            </a:r>
            <a:r>
              <a:rPr lang="en-US" dirty="0" err="1" smtClean="0"/>
              <a:t>các</a:t>
            </a:r>
            <a:r>
              <a:rPr lang="en-US" dirty="0" smtClean="0"/>
              <a:t> </a:t>
            </a:r>
            <a:r>
              <a:rPr lang="en-US" dirty="0" err="1" smtClean="0"/>
              <a:t>ngày</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trong</a:t>
            </a:r>
            <a:r>
              <a:rPr lang="en-US" dirty="0" smtClean="0"/>
              <a:t> </a:t>
            </a:r>
            <a:r>
              <a:rPr lang="en-US" dirty="0" err="1" smtClean="0"/>
              <a:t>tuần</a:t>
            </a:r>
            <a:r>
              <a:rPr lang="en-US" dirty="0" smtClean="0"/>
              <a:t> </a:t>
            </a:r>
            <a:r>
              <a:rPr lang="en-US" dirty="0" err="1" smtClean="0"/>
              <a:t>là</a:t>
            </a:r>
            <a:r>
              <a:rPr lang="en-US" dirty="0" smtClean="0"/>
              <a:t> </a:t>
            </a:r>
            <a:r>
              <a:rPr lang="en-US" dirty="0" err="1" smtClean="0"/>
              <a:t>như</a:t>
            </a:r>
            <a:r>
              <a:rPr lang="en-US" dirty="0" smtClean="0"/>
              <a:t> </a:t>
            </a:r>
            <a:r>
              <a:rPr lang="en-US" dirty="0" err="1" smtClean="0"/>
              <a:t>nhau</a:t>
            </a:r>
            <a:endParaRPr lang="en-US" dirty="0"/>
          </a:p>
        </p:txBody>
      </p:sp>
    </p:spTree>
    <p:extLst>
      <p:ext uri="{BB962C8B-B14F-4D97-AF65-F5344CB8AC3E}">
        <p14:creationId xmlns:p14="http://schemas.microsoft.com/office/powerpoint/2010/main" val="25742110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D49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89" y="1"/>
            <a:ext cx="4284689" cy="4783376"/>
          </a:xfrm>
        </p:spPr>
      </p:pic>
      <p:pic>
        <p:nvPicPr>
          <p:cNvPr id="5" name="Snagit_PPT6A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59" y="5076924"/>
            <a:ext cx="8266667" cy="1580952"/>
          </a:xfrm>
          <a:prstGeom prst="rect">
            <a:avLst/>
          </a:prstGeom>
        </p:spPr>
      </p:pic>
      <p:pic>
        <p:nvPicPr>
          <p:cNvPr id="6" name="Snagit_PPTDAB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950" y="268574"/>
            <a:ext cx="3746050" cy="4495800"/>
          </a:xfrm>
          <a:prstGeom prst="rect">
            <a:avLst/>
          </a:prstGeom>
        </p:spPr>
      </p:pic>
      <p:sp>
        <p:nvSpPr>
          <p:cNvPr id="7" name="Right Arrow 6"/>
          <p:cNvSpPr/>
          <p:nvPr/>
        </p:nvSpPr>
        <p:spPr>
          <a:xfrm>
            <a:off x="4419600" y="2284439"/>
            <a:ext cx="813458" cy="53152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Up Arrow 7"/>
          <p:cNvSpPr/>
          <p:nvPr/>
        </p:nvSpPr>
        <p:spPr>
          <a:xfrm rot="10800000">
            <a:off x="4337154" y="4535774"/>
            <a:ext cx="978350" cy="457200"/>
          </a:xfrm>
          <a:prstGeom prst="leftRigh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2060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Trình tự thực hiện </a:t>
            </a:r>
            <a:endParaRPr lang="en-US"/>
          </a:p>
        </p:txBody>
      </p:sp>
      <p:sp>
        <p:nvSpPr>
          <p:cNvPr id="3" name="Content Placeholder 2"/>
          <p:cNvSpPr>
            <a:spLocks noGrp="1"/>
          </p:cNvSpPr>
          <p:nvPr>
            <p:ph sz="quarter" idx="1"/>
          </p:nvPr>
        </p:nvSpPr>
        <p:spPr/>
        <p:txBody>
          <a:bodyPr/>
          <a:lstStyle/>
          <a:p>
            <a:r>
              <a:rPr lang="en-US" smtClean="0"/>
              <a:t>Analyze/ Nonparametric tests/ Chi-square</a:t>
            </a:r>
          </a:p>
          <a:p>
            <a:pPr lvl="1"/>
            <a:r>
              <a:rPr lang="en-US" smtClean="0"/>
              <a:t>Get from data : mỗi biểu hiện của biến định tính được định nghĩa như một nhóm để KĐ tính đồng đều</a:t>
            </a:r>
          </a:p>
          <a:p>
            <a:pPr lvl="1"/>
            <a:r>
              <a:rPr lang="en-US" smtClean="0"/>
              <a:t>Use specified range : Chỉ KĐ trong giới hạn dưới và trên đã ấn định</a:t>
            </a:r>
          </a:p>
          <a:p>
            <a:pPr lvl="1"/>
            <a:r>
              <a:rPr lang="en-US" smtClean="0"/>
              <a:t>All categories equal : tất cả các nhóm đều có tần số lý thuyết bằng nhau</a:t>
            </a:r>
          </a:p>
          <a:p>
            <a:pPr lvl="1"/>
            <a:r>
              <a:rPr lang="en-US" smtClean="0"/>
              <a:t>Values : xác suất lý thuyết của các nhóm là do người tiêu dùng chỉ định</a:t>
            </a:r>
          </a:p>
        </p:txBody>
      </p:sp>
    </p:spTree>
    <p:extLst>
      <p:ext uri="{BB962C8B-B14F-4D97-AF65-F5344CB8AC3E}">
        <p14:creationId xmlns:p14="http://schemas.microsoft.com/office/powerpoint/2010/main" val="23330427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45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5800" cy="3867150"/>
          </a:xfrm>
          <a:prstGeom prst="rect">
            <a:avLst/>
          </a:prstGeom>
        </p:spPr>
      </p:pic>
      <p:sp>
        <p:nvSpPr>
          <p:cNvPr id="5" name="Right Arrow 4"/>
          <p:cNvSpPr/>
          <p:nvPr/>
        </p:nvSpPr>
        <p:spPr>
          <a:xfrm rot="10800000">
            <a:off x="3429000" y="4943007"/>
            <a:ext cx="914400"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nagit_PPTD52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048000"/>
            <a:ext cx="4495800" cy="3810000"/>
          </a:xfrm>
          <a:prstGeom prst="rect">
            <a:avLst/>
          </a:prstGeom>
        </p:spPr>
      </p:pic>
      <p:pic>
        <p:nvPicPr>
          <p:cNvPr id="9" name="Snagit_PPT1FB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524036"/>
            <a:ext cx="2619048" cy="2057143"/>
          </a:xfrm>
          <a:prstGeom prst="rect">
            <a:avLst/>
          </a:prstGeom>
        </p:spPr>
      </p:pic>
      <p:sp>
        <p:nvSpPr>
          <p:cNvPr id="10" name="Curved Left Arrow 9"/>
          <p:cNvSpPr/>
          <p:nvPr/>
        </p:nvSpPr>
        <p:spPr>
          <a:xfrm>
            <a:off x="6019800" y="1295400"/>
            <a:ext cx="457200" cy="13716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027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55497FBF-EE40-48D1-9406-C9DF7D899507}" type="slidenum">
              <a:rPr lang="en-US"/>
              <a:pPr/>
              <a:t>18</a:t>
            </a:fld>
            <a:endParaRPr lang="en-US"/>
          </a:p>
        </p:txBody>
      </p:sp>
      <p:sp>
        <p:nvSpPr>
          <p:cNvPr id="100354" name="Rectangle 2"/>
          <p:cNvSpPr>
            <a:spLocks noGrp="1" noChangeArrowheads="1"/>
          </p:cNvSpPr>
          <p:nvPr>
            <p:ph type="title"/>
          </p:nvPr>
        </p:nvSpPr>
        <p:spPr>
          <a:xfrm>
            <a:off x="636588" y="201613"/>
            <a:ext cx="8507412" cy="838200"/>
          </a:xfrm>
          <a:noFill/>
        </p:spPr>
        <p:txBody>
          <a:bodyPr/>
          <a:lstStyle/>
          <a:p>
            <a:pPr eaLnBrk="1" hangingPunct="1"/>
            <a:r>
              <a:rPr lang="en-US" sz="4000" b="1" dirty="0" err="1" smtClean="0">
                <a:solidFill>
                  <a:srgbClr val="000099"/>
                </a:solidFill>
              </a:rPr>
              <a:t>Kiểm</a:t>
            </a:r>
            <a:r>
              <a:rPr lang="en-US" sz="4000" b="1" dirty="0" smtClean="0">
                <a:solidFill>
                  <a:srgbClr val="000099"/>
                </a:solidFill>
              </a:rPr>
              <a:t> </a:t>
            </a:r>
            <a:r>
              <a:rPr lang="en-US" sz="4000" b="1" dirty="0" err="1" smtClean="0">
                <a:solidFill>
                  <a:srgbClr val="000099"/>
                </a:solidFill>
              </a:rPr>
              <a:t>tra</a:t>
            </a:r>
            <a:r>
              <a:rPr lang="en-US" sz="4000" b="1" dirty="0" smtClean="0">
                <a:solidFill>
                  <a:srgbClr val="000099"/>
                </a:solidFill>
              </a:rPr>
              <a:t> </a:t>
            </a:r>
            <a:r>
              <a:rPr lang="en-US" sz="4000" b="1" dirty="0" err="1" smtClean="0">
                <a:solidFill>
                  <a:srgbClr val="000099"/>
                </a:solidFill>
              </a:rPr>
              <a:t>tính</a:t>
            </a:r>
            <a:r>
              <a:rPr lang="en-US" sz="4000" b="1" dirty="0" smtClean="0">
                <a:solidFill>
                  <a:srgbClr val="000099"/>
                </a:solidFill>
              </a:rPr>
              <a:t> </a:t>
            </a:r>
            <a:r>
              <a:rPr lang="en-US" sz="4000" b="1" dirty="0" err="1" smtClean="0">
                <a:solidFill>
                  <a:srgbClr val="000099"/>
                </a:solidFill>
              </a:rPr>
              <a:t>hợp</a:t>
            </a:r>
            <a:r>
              <a:rPr lang="en-US" sz="4000" b="1" dirty="0" smtClean="0">
                <a:solidFill>
                  <a:srgbClr val="000099"/>
                </a:solidFill>
              </a:rPr>
              <a:t> </a:t>
            </a:r>
            <a:r>
              <a:rPr lang="en-US" sz="4000" b="1" dirty="0" err="1" smtClean="0">
                <a:solidFill>
                  <a:srgbClr val="000099"/>
                </a:solidFill>
              </a:rPr>
              <a:t>lệ</a:t>
            </a:r>
            <a:r>
              <a:rPr lang="en-US" sz="4000" b="1" dirty="0" smtClean="0">
                <a:solidFill>
                  <a:srgbClr val="000099"/>
                </a:solidFill>
              </a:rPr>
              <a:t> </a:t>
            </a:r>
            <a:r>
              <a:rPr lang="en-US" sz="4000" b="1" dirty="0" err="1" smtClean="0">
                <a:solidFill>
                  <a:srgbClr val="000099"/>
                </a:solidFill>
              </a:rPr>
              <a:t>của</a:t>
            </a:r>
            <a:r>
              <a:rPr lang="en-US" sz="4000" b="1" dirty="0" smtClean="0">
                <a:solidFill>
                  <a:srgbClr val="000099"/>
                </a:solidFill>
              </a:rPr>
              <a:t> </a:t>
            </a:r>
            <a:r>
              <a:rPr lang="en-US" sz="4000" b="1" dirty="0" err="1" smtClean="0">
                <a:solidFill>
                  <a:srgbClr val="000099"/>
                </a:solidFill>
              </a:rPr>
              <a:t>dữ</a:t>
            </a:r>
            <a:r>
              <a:rPr lang="en-US" sz="4000" b="1" dirty="0" smtClean="0">
                <a:solidFill>
                  <a:srgbClr val="000099"/>
                </a:solidFill>
              </a:rPr>
              <a:t> </a:t>
            </a:r>
            <a:r>
              <a:rPr lang="en-US" sz="4000" b="1" dirty="0" err="1" smtClean="0">
                <a:solidFill>
                  <a:srgbClr val="000099"/>
                </a:solidFill>
              </a:rPr>
              <a:t>liệu</a:t>
            </a:r>
            <a:endParaRPr lang="en-US" sz="4000" b="1" dirty="0" smtClean="0">
              <a:solidFill>
                <a:srgbClr val="000099"/>
              </a:solidFill>
            </a:endParaRPr>
          </a:p>
        </p:txBody>
      </p:sp>
      <p:sp>
        <p:nvSpPr>
          <p:cNvPr id="100355" name="Rectangle 3"/>
          <p:cNvSpPr>
            <a:spLocks noChangeArrowheads="1"/>
          </p:cNvSpPr>
          <p:nvPr/>
        </p:nvSpPr>
        <p:spPr bwMode="auto">
          <a:xfrm>
            <a:off x="285720" y="1546225"/>
            <a:ext cx="8858280" cy="4441825"/>
          </a:xfrm>
          <a:prstGeom prst="rect">
            <a:avLst/>
          </a:prstGeom>
          <a:noFill/>
          <a:ln w="9525">
            <a:noFill/>
            <a:miter lim="800000"/>
            <a:headEnd/>
            <a:tailEnd/>
          </a:ln>
          <a:effectLst/>
        </p:spPr>
        <p:txBody>
          <a:bodyPr/>
          <a:lstStyle/>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Kiểm</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tra</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bảng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hỏi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được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lời</a:t>
            </a:r>
            <a:r>
              <a:rPr lang="en-US" sz="2800" b="0" dirty="0">
                <a:solidFill>
                  <a:srgbClr val="0000CC"/>
                </a:solidFill>
                <a:effectLst>
                  <a:outerShdw blurRad="38100" dist="38100" dir="2700000" algn="tl">
                    <a:srgbClr val="FFFFFF"/>
                  </a:outerShdw>
                </a:effectLst>
              </a:rPr>
              <a:t>: </a:t>
            </a:r>
            <a:br>
              <a:rPr lang="en-US" sz="2800" b="0" dirty="0">
                <a:solidFill>
                  <a:srgbClr val="0000CC"/>
                </a:solidFill>
                <a:effectLst>
                  <a:outerShdw blurRad="38100" dist="38100" dir="2700000" algn="tl">
                    <a:srgbClr val="FFFFFF"/>
                  </a:outerShdw>
                </a:effectLst>
              </a:rPr>
            </a:br>
            <a:r>
              <a:rPr lang="en-US" sz="2800" b="0" dirty="0" err="1">
                <a:solidFill>
                  <a:srgbClr val="0000CC"/>
                </a:solidFill>
                <a:effectLst>
                  <a:outerShdw blurRad="38100" dist="38100" dir="2700000" algn="tl">
                    <a:srgbClr val="FFFFFF"/>
                  </a:outerShdw>
                </a:effectLst>
              </a:rPr>
              <a:t>tính</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đầy</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đủ</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của</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bảng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hỏi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việc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ghi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chép</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lời</a:t>
            </a:r>
            <a:r>
              <a:rPr lang="en-US" sz="2800" b="0" dirty="0">
                <a:solidFill>
                  <a:srgbClr val="0000CC"/>
                </a:solidFill>
                <a:effectLst>
                  <a:outerShdw blurRad="38100" dist="38100" dir="2700000" algn="tl">
                    <a:srgbClr val="FFFFFF"/>
                  </a:outerShdw>
                </a:effectLst>
              </a:rPr>
              <a:t>…</a:t>
            </a:r>
          </a:p>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Kiểm</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tra</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tính</a:t>
            </a:r>
            <a:r>
              <a:rPr lang="en-US" sz="2800" b="0" dirty="0">
                <a:solidFill>
                  <a:srgbClr val="0000CC"/>
                </a:solidFill>
                <a:effectLst>
                  <a:outerShdw blurRad="38100" dist="38100" dir="2700000" algn="tl">
                    <a:srgbClr val="FFFFFF"/>
                  </a:outerShdw>
                </a:effectLst>
              </a:rPr>
              <a:t> logic </a:t>
            </a:r>
            <a:r>
              <a:rPr lang="en-US" sz="2800" b="0" dirty="0" err="1">
                <a:solidFill>
                  <a:srgbClr val="0000CC"/>
                </a:solidFill>
                <a:effectLst>
                  <a:outerShdw blurRad="38100" dist="38100" dir="2700000" algn="tl">
                    <a:srgbClr val="FFFFFF"/>
                  </a:outerShdw>
                </a:effectLst>
              </a:rPr>
              <a:t>của</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các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lời</a:t>
            </a:r>
            <a:endParaRPr lang="en-US" sz="2800" b="0" dirty="0">
              <a:solidFill>
                <a:srgbClr val="0000CC"/>
              </a:solidFill>
              <a:effectLst>
                <a:outerShdw blurRad="38100" dist="38100" dir="2700000" algn="tl">
                  <a:srgbClr val="FFFFFF"/>
                </a:outerShdw>
              </a:effectLst>
            </a:endParaRPr>
          </a:p>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Xem</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xét</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những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chỉ</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dẫn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về</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thủ</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tục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phỏng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vấn</a:t>
            </a:r>
            <a:endParaRPr lang="en-US" sz="2800" b="0" dirty="0">
              <a:solidFill>
                <a:srgbClr val="0000CC"/>
              </a:solidFill>
              <a:effectLst>
                <a:outerShdw blurRad="38100" dist="38100" dir="2700000" algn="tl">
                  <a:srgbClr val="FFFFFF"/>
                </a:outerShdw>
              </a:effectLst>
            </a:endParaRPr>
          </a:p>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Kiểm</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tra</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tính</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trung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thực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của</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các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lời</a:t>
            </a:r>
            <a:r>
              <a:rPr lang="en-US" sz="2800" b="0" dirty="0">
                <a:solidFill>
                  <a:srgbClr val="0000CC"/>
                </a:solidFill>
                <a:effectLst>
                  <a:outerShdw blurRad="38100" dist="38100" dir="2700000" algn="tl">
                    <a:srgbClr val="FFFFFF"/>
                  </a:outerShdw>
                </a:effectLst>
              </a:rPr>
              <a:t>	</a:t>
            </a:r>
            <a:endParaRPr lang="en-US" sz="2800" b="0" i="1" dirty="0">
              <a:solidFill>
                <a:srgbClr val="0000CC"/>
              </a:solidFill>
            </a:endParaRPr>
          </a:p>
        </p:txBody>
      </p:sp>
      <p:sp>
        <p:nvSpPr>
          <p:cNvPr id="21509" name="Rectangle 4"/>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blinds(horizontal)">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calcmode="lin" valueType="num">
                                      <p:cBhvr additive="base">
                                        <p:cTn id="12"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0355">
                                            <p:txEl>
                                              <p:pRg st="1" end="1"/>
                                            </p:txEl>
                                          </p:spTgt>
                                        </p:tgtEl>
                                        <p:attrNameLst>
                                          <p:attrName>style.visibility</p:attrName>
                                        </p:attrNameLst>
                                      </p:cBhvr>
                                      <p:to>
                                        <p:strVal val="visible"/>
                                      </p:to>
                                    </p:set>
                                    <p:anim calcmode="lin" valueType="num">
                                      <p:cBhvr additive="base">
                                        <p:cTn id="18"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0355">
                                            <p:txEl>
                                              <p:pRg st="2" end="2"/>
                                            </p:txEl>
                                          </p:spTgt>
                                        </p:tgtEl>
                                        <p:attrNameLst>
                                          <p:attrName>style.visibility</p:attrName>
                                        </p:attrNameLst>
                                      </p:cBhvr>
                                      <p:to>
                                        <p:strVal val="visible"/>
                                      </p:to>
                                    </p:set>
                                    <p:anim calcmode="lin" valueType="num">
                                      <p:cBhvr additive="base">
                                        <p:cTn id="24"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0355">
                                            <p:txEl>
                                              <p:pRg st="3" end="3"/>
                                            </p:txEl>
                                          </p:spTgt>
                                        </p:tgtEl>
                                        <p:attrNameLst>
                                          <p:attrName>style.visibility</p:attrName>
                                        </p:attrNameLst>
                                      </p:cBhvr>
                                      <p:to>
                                        <p:strVal val="visible"/>
                                      </p:to>
                                    </p:set>
                                    <p:anim calcmode="lin" valueType="num">
                                      <p:cBhvr additive="base">
                                        <p:cTn id="30"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sp>
        <p:nvSpPr>
          <p:cNvPr id="3" name="Content Placeholder 2"/>
          <p:cNvSpPr>
            <a:spLocks noGrp="1"/>
          </p:cNvSpPr>
          <p:nvPr>
            <p:ph sz="quarter" idx="1"/>
          </p:nvPr>
        </p:nvSpPr>
        <p:spPr>
          <a:xfrm>
            <a:off x="533400" y="4343400"/>
            <a:ext cx="8229600" cy="2155792"/>
          </a:xfrm>
        </p:spPr>
        <p:txBody>
          <a:bodyPr/>
          <a:lstStyle/>
          <a:p>
            <a:r>
              <a:rPr lang="en-US" smtClean="0"/>
              <a:t>Sig. = 0.023 &lt; 0.05</a:t>
            </a:r>
          </a:p>
          <a:p>
            <a:pPr marL="64008" indent="0">
              <a:buNone/>
            </a:pPr>
            <a:r>
              <a:rPr lang="en-US" smtClean="0">
                <a:sym typeface="Wingdings" pitchFamily="2" charset="2"/>
              </a:rPr>
              <a:t> KL : Khả năng xảy ra tai nạn của các ngày trong tuần là khác nhau và có nhiều khả năng tai nạn xảy ra nhiều vào ngày thứ 2 và ngày cuối tuần.</a:t>
            </a:r>
            <a:endParaRPr lang="en-US"/>
          </a:p>
        </p:txBody>
      </p:sp>
      <p:pic>
        <p:nvPicPr>
          <p:cNvPr id="4" name="Snagit_PPT26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599"/>
            <a:ext cx="2971800" cy="2961905"/>
          </a:xfrm>
          <a:prstGeom prst="rect">
            <a:avLst/>
          </a:prstGeom>
        </p:spPr>
      </p:pic>
      <p:pic>
        <p:nvPicPr>
          <p:cNvPr id="5" name="Snagit_PPT196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66837"/>
            <a:ext cx="2790724" cy="2371430"/>
          </a:xfrm>
          <a:prstGeom prst="rect">
            <a:avLst/>
          </a:prstGeom>
        </p:spPr>
      </p:pic>
    </p:spTree>
    <p:extLst>
      <p:ext uri="{BB962C8B-B14F-4D97-AF65-F5344CB8AC3E}">
        <p14:creationId xmlns:p14="http://schemas.microsoft.com/office/powerpoint/2010/main" val="25178098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VI-Kiểm định Kolmogorov-Sminov</a:t>
            </a:r>
            <a:endParaRPr lang="en-US"/>
          </a:p>
        </p:txBody>
      </p:sp>
      <p:sp>
        <p:nvSpPr>
          <p:cNvPr id="3" name="Content Placeholder 2"/>
          <p:cNvSpPr>
            <a:spLocks noGrp="1"/>
          </p:cNvSpPr>
          <p:nvPr>
            <p:ph sz="quarter" idx="1"/>
          </p:nvPr>
        </p:nvSpPr>
        <p:spPr/>
        <p:txBody>
          <a:bodyPr>
            <a:normAutofit lnSpcReduction="10000"/>
          </a:bodyPr>
          <a:lstStyle/>
          <a:p>
            <a:pPr algn="just"/>
            <a:r>
              <a:rPr lang="en-US" smtClean="0"/>
              <a:t>Kolmogorov-Sminov test được sử dụng để kiểm định giả thuyết phân phối của dữ liệu có phù hợp với phân phối lý thuyết hay không. Nó tiến hành xét các sai lệch tuyệt đối lớn nhất giữa hai đường phân phối tích lũy thực nghiệm và lý thuyết, sai lệch tuyệt đối càng lớn, giả thuyết H càng dễ bị bac bỏ</a:t>
            </a:r>
          </a:p>
          <a:p>
            <a:pPr algn="just"/>
            <a:r>
              <a:rPr lang="en-US" smtClean="0"/>
              <a:t>VD : Sau khi kiểm định dấu trên file “dauphong”, kiểm tra lại giả thuyết xem liệu giả định về phân phối chuẩn của tổng thể các chênh lệch ở thử nghiệm về đậu phộng được cải tiến có thỏa mãn hay không.</a:t>
            </a:r>
            <a:endParaRPr lang="en-US"/>
          </a:p>
        </p:txBody>
      </p:sp>
    </p:spTree>
    <p:extLst>
      <p:ext uri="{BB962C8B-B14F-4D97-AF65-F5344CB8AC3E}">
        <p14:creationId xmlns:p14="http://schemas.microsoft.com/office/powerpoint/2010/main" val="69841934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Trình tự thực hiện</a:t>
            </a:r>
            <a:endParaRPr lang="en-US"/>
          </a:p>
        </p:txBody>
      </p:sp>
      <p:sp>
        <p:nvSpPr>
          <p:cNvPr id="3" name="Content Placeholder 2"/>
          <p:cNvSpPr>
            <a:spLocks noGrp="1"/>
          </p:cNvSpPr>
          <p:nvPr>
            <p:ph sz="quarter" idx="1"/>
          </p:nvPr>
        </p:nvSpPr>
        <p:spPr/>
        <p:txBody>
          <a:bodyPr>
            <a:normAutofit fontScale="85000" lnSpcReduction="20000"/>
          </a:bodyPr>
          <a:lstStyle/>
          <a:p>
            <a:r>
              <a:rPr lang="en-US" smtClean="0"/>
              <a:t>Giả thuyết</a:t>
            </a:r>
          </a:p>
          <a:p>
            <a:pPr lvl="1"/>
            <a:r>
              <a:rPr lang="en-US" smtClean="0"/>
              <a:t>H : Tổng thể có phân phối chuần</a:t>
            </a:r>
          </a:p>
          <a:p>
            <a:pPr lvl="1"/>
            <a:r>
              <a:rPr lang="en-US" smtClean="0"/>
              <a:t>K : Tổng thể không có phân phối chuẩn</a:t>
            </a:r>
          </a:p>
          <a:p>
            <a:r>
              <a:rPr lang="en-US" smtClean="0"/>
              <a:t>Thực hiện tính chênh lệch giữa 2 đánh giá về SP trước và sau cải tiến</a:t>
            </a:r>
          </a:p>
          <a:p>
            <a:r>
              <a:rPr lang="en-US" smtClean="0"/>
              <a:t>Transform/ Compute</a:t>
            </a:r>
          </a:p>
          <a:p>
            <a:r>
              <a:rPr lang="en-US" smtClean="0"/>
              <a:t>Analyze/ Nonparametric tests/ 1-Sample K-S</a:t>
            </a:r>
          </a:p>
          <a:p>
            <a:pPr lvl="1"/>
            <a:r>
              <a:rPr lang="en-US" smtClean="0"/>
              <a:t>Chọn biến cần kiểm định</a:t>
            </a:r>
          </a:p>
          <a:p>
            <a:pPr lvl="1"/>
            <a:r>
              <a:rPr lang="en-US" smtClean="0"/>
              <a:t>Chọn  phân phối cần kiểm định</a:t>
            </a:r>
          </a:p>
          <a:p>
            <a:pPr lvl="2"/>
            <a:r>
              <a:rPr lang="en-US" smtClean="0"/>
              <a:t>Normal : PP chuẩn</a:t>
            </a:r>
          </a:p>
          <a:p>
            <a:pPr lvl="2"/>
            <a:r>
              <a:rPr lang="en-US" smtClean="0"/>
              <a:t>Uniform : PP đều</a:t>
            </a:r>
          </a:p>
          <a:p>
            <a:pPr lvl="2"/>
            <a:r>
              <a:rPr lang="en-US" smtClean="0"/>
              <a:t>Poisson : PP Poisson</a:t>
            </a:r>
          </a:p>
          <a:p>
            <a:pPr lvl="2"/>
            <a:r>
              <a:rPr lang="en-US" smtClean="0"/>
              <a:t>Exponention : PP mũ</a:t>
            </a:r>
          </a:p>
          <a:p>
            <a:pPr lvl="1"/>
            <a:r>
              <a:rPr lang="en-US" smtClean="0"/>
              <a:t>Nhấn OK.</a:t>
            </a:r>
            <a:endParaRPr lang="en-US"/>
          </a:p>
        </p:txBody>
      </p:sp>
    </p:spTree>
    <p:extLst>
      <p:ext uri="{BB962C8B-B14F-4D97-AF65-F5344CB8AC3E}">
        <p14:creationId xmlns:p14="http://schemas.microsoft.com/office/powerpoint/2010/main" val="162366644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29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3718809" cy="5257800"/>
          </a:xfrm>
          <a:prstGeom prst="rect">
            <a:avLst/>
          </a:prstGeom>
        </p:spPr>
      </p:pic>
      <p:pic>
        <p:nvPicPr>
          <p:cNvPr id="5" name="Snagit_PPTD7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564" y="1524000"/>
            <a:ext cx="4288436" cy="5257800"/>
          </a:xfrm>
          <a:prstGeom prst="rect">
            <a:avLst/>
          </a:prstGeom>
        </p:spPr>
      </p:pic>
      <p:sp>
        <p:nvSpPr>
          <p:cNvPr id="9" name="Right Arrow 8"/>
          <p:cNvSpPr/>
          <p:nvPr/>
        </p:nvSpPr>
        <p:spPr>
          <a:xfrm>
            <a:off x="4070453" y="2438400"/>
            <a:ext cx="685800" cy="1295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8282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96E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3" y="16239"/>
            <a:ext cx="4293433" cy="4876800"/>
          </a:xfrm>
          <a:prstGeom prst="rect">
            <a:avLst/>
          </a:prstGeom>
        </p:spPr>
      </p:pic>
      <p:sp>
        <p:nvSpPr>
          <p:cNvPr id="6" name="Right Arrow 5"/>
          <p:cNvSpPr/>
          <p:nvPr/>
        </p:nvSpPr>
        <p:spPr>
          <a:xfrm>
            <a:off x="4547016" y="2452141"/>
            <a:ext cx="609600" cy="12954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nagit_PPT99F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230" y="2138597"/>
            <a:ext cx="3810000" cy="4648200"/>
          </a:xfrm>
          <a:prstGeom prst="rect">
            <a:avLst/>
          </a:prstGeom>
        </p:spPr>
      </p:pic>
    </p:spTree>
    <p:extLst>
      <p:ext uri="{BB962C8B-B14F-4D97-AF65-F5344CB8AC3E}">
        <p14:creationId xmlns:p14="http://schemas.microsoft.com/office/powerpoint/2010/main" val="31216121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sp>
        <p:nvSpPr>
          <p:cNvPr id="3" name="Content Placeholder 2"/>
          <p:cNvSpPr>
            <a:spLocks noGrp="1"/>
          </p:cNvSpPr>
          <p:nvPr>
            <p:ph sz="quarter" idx="1"/>
          </p:nvPr>
        </p:nvSpPr>
        <p:spPr>
          <a:xfrm>
            <a:off x="457200" y="4114800"/>
            <a:ext cx="8229600" cy="2536792"/>
          </a:xfrm>
        </p:spPr>
        <p:txBody>
          <a:bodyPr>
            <a:normAutofit/>
          </a:bodyPr>
          <a:lstStyle/>
          <a:p>
            <a:pPr algn="just"/>
            <a:r>
              <a:rPr lang="en-US" smtClean="0"/>
              <a:t>Sig.=0.232 &gt;0.01 </a:t>
            </a:r>
            <a:r>
              <a:rPr lang="en-US" smtClean="0">
                <a:sym typeface="Wingdings" pitchFamily="2" charset="2"/>
              </a:rPr>
              <a:t> Chấp nhận H  Chênh lệch tổng thể có phân phối chuẩn. Do đó, việc áp dụng KĐ trung bình 2 mẫu phối hợp từng cặp Paired samples t-test cho tình huống này là phù hợp và cho kết quả chính xác hơn KĐ phi tham số Sign test.</a:t>
            </a:r>
            <a:endParaRPr lang="en-US"/>
          </a:p>
        </p:txBody>
      </p:sp>
      <p:pic>
        <p:nvPicPr>
          <p:cNvPr id="4" name="Snagit_PPTCB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524000"/>
            <a:ext cx="6324600" cy="2286000"/>
          </a:xfrm>
          <a:prstGeom prst="rect">
            <a:avLst/>
          </a:prstGeom>
        </p:spPr>
      </p:pic>
    </p:spTree>
    <p:extLst>
      <p:ext uri="{BB962C8B-B14F-4D97-AF65-F5344CB8AC3E}">
        <p14:creationId xmlns:p14="http://schemas.microsoft.com/office/powerpoint/2010/main" val="1306799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5400" dirty="0" smtClean="0"/>
              <a:t>CHÚC CÁC BẠN THÀNH CÔNG</a:t>
            </a:r>
            <a:endParaRPr lang="en-US" sz="5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AD0FC949-AE7C-41B1-8E50-350E4676EBEF}" type="slidenum">
              <a:rPr lang="en-US"/>
              <a:pPr/>
              <a:t>19</a:t>
            </a:fld>
            <a:endParaRPr lang="en-US"/>
          </a:p>
        </p:txBody>
      </p:sp>
      <p:sp>
        <p:nvSpPr>
          <p:cNvPr id="37890" name="Rectangle 2"/>
          <p:cNvSpPr>
            <a:spLocks noGrp="1" noChangeArrowheads="1"/>
          </p:cNvSpPr>
          <p:nvPr>
            <p:ph type="title"/>
          </p:nvPr>
        </p:nvSpPr>
        <p:spPr>
          <a:xfrm>
            <a:off x="636588" y="201613"/>
            <a:ext cx="8507412" cy="838200"/>
          </a:xfrm>
          <a:noFill/>
        </p:spPr>
        <p:txBody>
          <a:bodyPr/>
          <a:lstStyle/>
          <a:p>
            <a:pPr eaLnBrk="1" hangingPunct="1"/>
            <a:r>
              <a:rPr lang="en-US" sz="3600" b="1" smtClean="0">
                <a:solidFill>
                  <a:srgbClr val="000099"/>
                </a:solidFill>
              </a:rPr>
              <a:t>Hiệu chỉnh dữ liệu </a:t>
            </a:r>
          </a:p>
        </p:txBody>
      </p:sp>
      <p:sp>
        <p:nvSpPr>
          <p:cNvPr id="37895" name="Rectangle 7"/>
          <p:cNvSpPr>
            <a:spLocks noChangeArrowheads="1"/>
          </p:cNvSpPr>
          <p:nvPr/>
        </p:nvSpPr>
        <p:spPr bwMode="auto">
          <a:xfrm>
            <a:off x="214282" y="1520825"/>
            <a:ext cx="8712231" cy="4441825"/>
          </a:xfrm>
          <a:prstGeom prst="rect">
            <a:avLst/>
          </a:prstGeom>
          <a:noFill/>
          <a:ln w="9525">
            <a:noFill/>
            <a:miter lim="800000"/>
            <a:headEnd/>
            <a:tailEnd/>
          </a:ln>
          <a:effectLst/>
        </p:spPr>
        <p:txBody>
          <a:bodyPr/>
          <a:lstStyle/>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Liên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hệ</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trực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tiếp</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phỏng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vấn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viên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để</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làm</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sáng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tỏ</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vấn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đề</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các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lời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không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đọc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được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không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rõ</a:t>
            </a:r>
            <a:r>
              <a:rPr lang="en-US" sz="2800" b="0" dirty="0">
                <a:solidFill>
                  <a:srgbClr val="0000CC"/>
                </a:solidFill>
                <a:effectLst>
                  <a:outerShdw blurRad="38100" dist="38100" dir="2700000" algn="tl">
                    <a:srgbClr val="FFFFFF"/>
                  </a:outerShdw>
                </a:effectLst>
              </a:rPr>
              <a:t> ý…</a:t>
            </a:r>
          </a:p>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Gặp</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và</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phỏng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vấn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lại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đáp</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viên</a:t>
            </a:r>
            <a:endParaRPr lang="en-US" sz="2800" b="0" dirty="0">
              <a:solidFill>
                <a:srgbClr val="0000CC"/>
              </a:solidFill>
              <a:effectLst>
                <a:outerShdw blurRad="38100" dist="38100" dir="2700000" algn="tl">
                  <a:srgbClr val="FFFFFF"/>
                </a:outerShdw>
              </a:effectLst>
            </a:endParaRPr>
          </a:p>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Suy</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luận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từ</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các</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trả</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lời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khác</a:t>
            </a:r>
            <a:endParaRPr lang="en-US" sz="2800" b="0" dirty="0">
              <a:solidFill>
                <a:srgbClr val="0000CC"/>
              </a:solidFill>
              <a:effectLst>
                <a:outerShdw blurRad="38100" dist="38100" dir="2700000" algn="tl">
                  <a:srgbClr val="FFFFFF"/>
                </a:outerShdw>
              </a:effectLst>
            </a:endParaRPr>
          </a:p>
          <a:p>
            <a:pPr marL="1143000" lvl="2" indent="-228600">
              <a:lnSpc>
                <a:spcPct val="120000"/>
              </a:lnSpc>
              <a:spcAft>
                <a:spcPct val="20000"/>
              </a:spcAft>
              <a:buFont typeface="Wingdings" pitchFamily="2" charset="2"/>
              <a:buChar char="§"/>
              <a:defRPr/>
            </a:pPr>
            <a:r>
              <a:rPr lang="en-US" sz="2800" b="0" dirty="0" err="1">
                <a:solidFill>
                  <a:srgbClr val="0000CC"/>
                </a:solidFill>
                <a:effectLst>
                  <a:outerShdw blurRad="38100" dist="38100" dir="2700000" algn="tl">
                    <a:srgbClr val="FFFFFF"/>
                  </a:outerShdw>
                </a:effectLst>
              </a:rPr>
              <a:t>Loại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bỏ</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toàn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bộ</a:t>
            </a:r>
            <a:r>
              <a:rPr lang="en-US" sz="2800" b="0" dirty="0">
                <a:solidFill>
                  <a:srgbClr val="0000CC"/>
                </a:solidFill>
                <a:effectLst>
                  <a:outerShdw blurRad="38100" dist="38100" dir="2700000" algn="tl">
                    <a:srgbClr val="FFFFFF"/>
                  </a:outerShdw>
                </a:effectLst>
              </a:rPr>
              <a:t> </a:t>
            </a:r>
            <a:r>
              <a:rPr lang="en-US" sz="2800" b="0" dirty="0" err="1" smtClean="0">
                <a:solidFill>
                  <a:srgbClr val="0000CC"/>
                </a:solidFill>
                <a:effectLst>
                  <a:outerShdw blurRad="38100" dist="38100" dir="2700000" algn="tl">
                    <a:srgbClr val="FFFFFF"/>
                  </a:outerShdw>
                </a:effectLst>
              </a:rPr>
              <a:t>bảng</a:t>
            </a:r>
            <a:r>
              <a:rPr lang="en-US" sz="2800" b="0" dirty="0" smtClean="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câu</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hỏi</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và</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tiến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hành</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phỏng</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vấn</a:t>
            </a:r>
            <a:r>
              <a:rPr lang="en-US" sz="2800" b="0" dirty="0">
                <a:solidFill>
                  <a:srgbClr val="0000CC"/>
                </a:solidFill>
                <a:effectLst>
                  <a:outerShdw blurRad="38100" dist="38100" dir="2700000" algn="tl">
                    <a:srgbClr val="FFFFFF"/>
                  </a:outerShdw>
                </a:effectLst>
              </a:rPr>
              <a:t> </a:t>
            </a:r>
            <a:r>
              <a:rPr lang="en-US" sz="2800" b="0" dirty="0" err="1">
                <a:solidFill>
                  <a:srgbClr val="0000CC"/>
                </a:solidFill>
                <a:effectLst>
                  <a:outerShdw blurRad="38100" dist="38100" dir="2700000" algn="tl">
                    <a:srgbClr val="FFFFFF"/>
                  </a:outerShdw>
                </a:effectLst>
              </a:rPr>
              <a:t>lại</a:t>
            </a:r>
            <a:endParaRPr lang="en-US" sz="2800" b="0" dirty="0">
              <a:solidFill>
                <a:srgbClr val="0000CC"/>
              </a:solidFill>
              <a:effectLst>
                <a:outerShdw blurRad="38100" dist="38100" dir="2700000" algn="tl">
                  <a:srgbClr val="FFFFFF"/>
                </a:outerShdw>
              </a:effectLst>
            </a:endParaRPr>
          </a:p>
          <a:p>
            <a:pPr marL="1143000" lvl="2" indent="-228600">
              <a:lnSpc>
                <a:spcPct val="120000"/>
              </a:lnSpc>
              <a:spcAft>
                <a:spcPct val="20000"/>
              </a:spcAft>
              <a:buFont typeface="Wingdings" pitchFamily="2" charset="2"/>
              <a:buChar char="§"/>
              <a:defRPr/>
            </a:pPr>
            <a:endParaRPr lang="en-US" sz="2800" b="0" i="1" dirty="0">
              <a:solidFill>
                <a:srgbClr val="0000CC"/>
              </a:solidFill>
            </a:endParaRPr>
          </a:p>
        </p:txBody>
      </p:sp>
      <p:sp>
        <p:nvSpPr>
          <p:cNvPr id="22533" name="Rectangle 8"/>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7895">
                                            <p:txEl>
                                              <p:pRg st="0" end="0"/>
                                            </p:txEl>
                                          </p:spTgt>
                                        </p:tgtEl>
                                        <p:attrNameLst>
                                          <p:attrName>style.visibility</p:attrName>
                                        </p:attrNameLst>
                                      </p:cBhvr>
                                      <p:to>
                                        <p:strVal val="visible"/>
                                      </p:to>
                                    </p:set>
                                    <p:anim calcmode="lin" valueType="num">
                                      <p:cBhvr additive="base">
                                        <p:cTn id="12" dur="500" fill="hold"/>
                                        <p:tgtEl>
                                          <p:spTgt spid="378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8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5">
                                            <p:txEl>
                                              <p:pRg st="1" end="1"/>
                                            </p:txEl>
                                          </p:spTgt>
                                        </p:tgtEl>
                                        <p:attrNameLst>
                                          <p:attrName>style.visibility</p:attrName>
                                        </p:attrNameLst>
                                      </p:cBhvr>
                                      <p:to>
                                        <p:strVal val="visible"/>
                                      </p:to>
                                    </p:set>
                                    <p:anim calcmode="lin" valueType="num">
                                      <p:cBhvr additive="base">
                                        <p:cTn id="18" dur="500" fill="hold"/>
                                        <p:tgtEl>
                                          <p:spTgt spid="378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8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895">
                                            <p:txEl>
                                              <p:pRg st="2" end="2"/>
                                            </p:txEl>
                                          </p:spTgt>
                                        </p:tgtEl>
                                        <p:attrNameLst>
                                          <p:attrName>style.visibility</p:attrName>
                                        </p:attrNameLst>
                                      </p:cBhvr>
                                      <p:to>
                                        <p:strVal val="visible"/>
                                      </p:to>
                                    </p:set>
                                    <p:anim calcmode="lin" valueType="num">
                                      <p:cBhvr additive="base">
                                        <p:cTn id="24" dur="500" fill="hold"/>
                                        <p:tgtEl>
                                          <p:spTgt spid="378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8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895">
                                            <p:txEl>
                                              <p:pRg st="3" end="3"/>
                                            </p:txEl>
                                          </p:spTgt>
                                        </p:tgtEl>
                                        <p:attrNameLst>
                                          <p:attrName>style.visibility</p:attrName>
                                        </p:attrNameLst>
                                      </p:cBhvr>
                                      <p:to>
                                        <p:strVal val="visible"/>
                                      </p:to>
                                    </p:set>
                                    <p:anim calcmode="lin" valueType="num">
                                      <p:cBhvr additive="base">
                                        <p:cTn id="30" dur="500" fill="hold"/>
                                        <p:tgtEl>
                                          <p:spTgt spid="378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8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solidFill>
                  <a:srgbClr val="FF0000"/>
                </a:solidFill>
              </a:rPr>
              <a:t>GIỚI THIỆU CHUNG</a:t>
            </a:r>
          </a:p>
        </p:txBody>
      </p:sp>
      <p:sp>
        <p:nvSpPr>
          <p:cNvPr id="3075" name="Rectangle 3"/>
          <p:cNvSpPr>
            <a:spLocks noGrp="1" noChangeArrowheads="1"/>
          </p:cNvSpPr>
          <p:nvPr>
            <p:ph type="body" idx="1"/>
          </p:nvPr>
        </p:nvSpPr>
        <p:spPr>
          <a:xfrm>
            <a:off x="1042988" y="1600200"/>
            <a:ext cx="7345362" cy="4525963"/>
          </a:xfrm>
        </p:spPr>
        <p:txBody>
          <a:bodyPr/>
          <a:lstStyle/>
          <a:p>
            <a:pPr eaLnBrk="1" hangingPunct="1"/>
            <a:r>
              <a:rPr lang="en-US" sz="2800" dirty="0" smtClean="0">
                <a:solidFill>
                  <a:srgbClr val="0000CC"/>
                </a:solidFill>
              </a:rPr>
              <a:t>TÊN MÔN HỌC: Tin </a:t>
            </a:r>
            <a:r>
              <a:rPr lang="en-US" sz="2800" dirty="0" err="1" smtClean="0">
                <a:solidFill>
                  <a:srgbClr val="0000CC"/>
                </a:solidFill>
              </a:rPr>
              <a:t>học</a:t>
            </a:r>
            <a:r>
              <a:rPr lang="en-US" sz="2800" dirty="0" smtClean="0">
                <a:solidFill>
                  <a:srgbClr val="0000CC"/>
                </a:solidFill>
              </a:rPr>
              <a:t> </a:t>
            </a:r>
            <a:r>
              <a:rPr lang="en-US" sz="2800" dirty="0" err="1" smtClean="0">
                <a:solidFill>
                  <a:srgbClr val="0000CC"/>
                </a:solidFill>
              </a:rPr>
              <a:t>ứng</a:t>
            </a:r>
            <a:r>
              <a:rPr lang="en-US" sz="2800" dirty="0" smtClean="0">
                <a:solidFill>
                  <a:srgbClr val="0000CC"/>
                </a:solidFill>
              </a:rPr>
              <a:t> </a:t>
            </a:r>
            <a:r>
              <a:rPr lang="en-US" sz="2800" dirty="0" err="1" smtClean="0">
                <a:solidFill>
                  <a:srgbClr val="0000CC"/>
                </a:solidFill>
              </a:rPr>
              <a:t>dụng</a:t>
            </a:r>
            <a:r>
              <a:rPr lang="en-US" sz="2800" dirty="0" smtClean="0">
                <a:solidFill>
                  <a:srgbClr val="0000CC"/>
                </a:solidFill>
              </a:rPr>
              <a:t> </a:t>
            </a:r>
            <a:r>
              <a:rPr lang="en-US" sz="2800" dirty="0" err="1" smtClean="0">
                <a:solidFill>
                  <a:srgbClr val="0000CC"/>
                </a:solidFill>
              </a:rPr>
              <a:t>trong</a:t>
            </a:r>
            <a:r>
              <a:rPr lang="en-US" sz="2800" dirty="0" smtClean="0">
                <a:solidFill>
                  <a:srgbClr val="0000CC"/>
                </a:solidFill>
              </a:rPr>
              <a:t> marketing (SPSS)</a:t>
            </a:r>
          </a:p>
          <a:p>
            <a:pPr eaLnBrk="1" hangingPunct="1"/>
            <a:r>
              <a:rPr lang="en-US" sz="2800" dirty="0" smtClean="0">
                <a:solidFill>
                  <a:srgbClr val="0000CC"/>
                </a:solidFill>
              </a:rPr>
              <a:t>SỐ ĐVHT/TÍN CHỈ: 2</a:t>
            </a:r>
          </a:p>
          <a:p>
            <a:pPr eaLnBrk="1" hangingPunct="1"/>
            <a:r>
              <a:rPr lang="en-US" sz="2800" dirty="0" smtClean="0">
                <a:solidFill>
                  <a:srgbClr val="0000CC"/>
                </a:solidFill>
              </a:rPr>
              <a:t>SỐ TIẾT: 30</a:t>
            </a:r>
          </a:p>
          <a:p>
            <a:pPr eaLnBrk="1" hangingPunct="1"/>
            <a:r>
              <a:rPr lang="en-US" sz="2800" dirty="0" smtClean="0">
                <a:solidFill>
                  <a:srgbClr val="0000CC"/>
                </a:solidFill>
              </a:rPr>
              <a:t>SỐ BUỔI HỌC: 6</a:t>
            </a:r>
          </a:p>
          <a:p>
            <a:pPr eaLnBrk="1" hangingPunct="1"/>
            <a:r>
              <a:rPr lang="en-US" sz="2800" dirty="0" smtClean="0">
                <a:solidFill>
                  <a:srgbClr val="0000CC"/>
                </a:solidFill>
              </a:rPr>
              <a:t>PHÂN BỔ THỜI LƯỢNG</a:t>
            </a:r>
            <a:br>
              <a:rPr lang="en-US" sz="2800" dirty="0" smtClean="0">
                <a:solidFill>
                  <a:srgbClr val="0000CC"/>
                </a:solidFill>
              </a:rPr>
            </a:br>
            <a:r>
              <a:rPr lang="en-US" sz="2800" dirty="0" smtClean="0">
                <a:solidFill>
                  <a:srgbClr val="0000CC"/>
                </a:solidFill>
              </a:rPr>
              <a:t>LÝ THUYẾT:                      20 TIẾT</a:t>
            </a:r>
            <a:br>
              <a:rPr lang="en-US" sz="2800" dirty="0" smtClean="0">
                <a:solidFill>
                  <a:srgbClr val="0000CC"/>
                </a:solidFill>
              </a:rPr>
            </a:br>
            <a:r>
              <a:rPr lang="en-US" sz="2800" dirty="0" smtClean="0">
                <a:solidFill>
                  <a:srgbClr val="0000CC"/>
                </a:solidFill>
              </a:rPr>
              <a:t>TRAO ĐỔI VÀ BÀI TẬP:   10 TIẾT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00C91680-54AB-4A02-9C90-160E9AA23C28}" type="slidenum">
              <a:rPr lang="en-US"/>
              <a:pPr/>
              <a:t>20</a:t>
            </a:fld>
            <a:endParaRPr lang="en-US"/>
          </a:p>
        </p:txBody>
      </p:sp>
      <p:sp>
        <p:nvSpPr>
          <p:cNvPr id="39938" name="Rectangle 2"/>
          <p:cNvSpPr>
            <a:spLocks noGrp="1" noChangeArrowheads="1"/>
          </p:cNvSpPr>
          <p:nvPr>
            <p:ph type="title"/>
          </p:nvPr>
        </p:nvSpPr>
        <p:spPr>
          <a:xfrm>
            <a:off x="2606675" y="1812925"/>
            <a:ext cx="5403850" cy="1301750"/>
          </a:xfrm>
          <a:solidFill>
            <a:srgbClr val="FFFFCC"/>
          </a:solidFill>
        </p:spPr>
        <p:txBody>
          <a:bodyPr>
            <a:normAutofit/>
          </a:bodyPr>
          <a:lstStyle/>
          <a:p>
            <a:pPr eaLnBrk="1" hangingPunct="1"/>
            <a:r>
              <a:rPr lang="en-US" sz="5400" b="1" dirty="0" err="1" smtClean="0">
                <a:solidFill>
                  <a:srgbClr val="660066"/>
                </a:solidFill>
              </a:rPr>
              <a:t>Mã</a:t>
            </a:r>
            <a:r>
              <a:rPr lang="en-US" sz="5400" b="1" dirty="0" smtClean="0">
                <a:solidFill>
                  <a:srgbClr val="660066"/>
                </a:solidFill>
              </a:rPr>
              <a:t> </a:t>
            </a:r>
            <a:r>
              <a:rPr lang="en-US" sz="5400" b="1" dirty="0" err="1" smtClean="0">
                <a:solidFill>
                  <a:srgbClr val="660066"/>
                </a:solidFill>
              </a:rPr>
              <a:t>hóa</a:t>
            </a:r>
            <a:r>
              <a:rPr lang="en-US" sz="5400" b="1" dirty="0" smtClean="0">
                <a:solidFill>
                  <a:srgbClr val="660066"/>
                </a:solidFill>
              </a:rPr>
              <a:t> </a:t>
            </a:r>
            <a:r>
              <a:rPr lang="en-US" sz="5400" b="1" dirty="0" err="1" smtClean="0">
                <a:solidFill>
                  <a:srgbClr val="660066"/>
                </a:solidFill>
              </a:rPr>
              <a:t>dữ</a:t>
            </a:r>
            <a:r>
              <a:rPr lang="en-US" sz="5400" b="1" dirty="0" smtClean="0">
                <a:solidFill>
                  <a:srgbClr val="660066"/>
                </a:solidFill>
              </a:rPr>
              <a:t> </a:t>
            </a:r>
            <a:r>
              <a:rPr lang="en-US" sz="5400" b="1" dirty="0" err="1" smtClean="0">
                <a:solidFill>
                  <a:srgbClr val="660066"/>
                </a:solidFill>
              </a:rPr>
              <a:t>liệu</a:t>
            </a:r>
            <a:r>
              <a:rPr lang="en-US" sz="5400" b="1" dirty="0" smtClean="0">
                <a:solidFill>
                  <a:srgbClr val="660066"/>
                </a:solidFill>
              </a:rPr>
              <a:t> </a:t>
            </a:r>
          </a:p>
        </p:txBody>
      </p:sp>
      <p:sp>
        <p:nvSpPr>
          <p:cNvPr id="23556" name="Rectangle 8"/>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9988A1AC-9697-428C-9E14-9BC2EC9A1D14}" type="slidenum">
              <a:rPr lang="en-US"/>
              <a:pPr/>
              <a:t>21</a:t>
            </a:fld>
            <a:endParaRPr lang="en-US"/>
          </a:p>
        </p:txBody>
      </p:sp>
      <p:sp>
        <p:nvSpPr>
          <p:cNvPr id="102402" name="Rectangle 2"/>
          <p:cNvSpPr>
            <a:spLocks noGrp="1" noChangeArrowheads="1"/>
          </p:cNvSpPr>
          <p:nvPr>
            <p:ph type="title"/>
          </p:nvPr>
        </p:nvSpPr>
        <p:spPr>
          <a:xfrm>
            <a:off x="0" y="265113"/>
            <a:ext cx="8648700" cy="838200"/>
          </a:xfrm>
          <a:noFill/>
        </p:spPr>
        <p:txBody>
          <a:bodyPr/>
          <a:lstStyle/>
          <a:p>
            <a:pPr algn="ctr" eaLnBrk="1" hangingPunct="1"/>
            <a:r>
              <a:rPr lang="en-US" sz="4000" b="1" dirty="0" err="1" smtClean="0">
                <a:solidFill>
                  <a:srgbClr val="000099"/>
                </a:solidFill>
              </a:rPr>
              <a:t>Khái</a:t>
            </a:r>
            <a:r>
              <a:rPr lang="en-US" sz="4000" b="1" dirty="0" smtClean="0">
                <a:solidFill>
                  <a:srgbClr val="000099"/>
                </a:solidFill>
              </a:rPr>
              <a:t> </a:t>
            </a:r>
            <a:r>
              <a:rPr lang="en-US" sz="4000" b="1" dirty="0" err="1" smtClean="0">
                <a:solidFill>
                  <a:srgbClr val="000099"/>
                </a:solidFill>
              </a:rPr>
              <a:t>niệm</a:t>
            </a:r>
            <a:endParaRPr lang="en-US" sz="4000" b="1" dirty="0" smtClean="0">
              <a:solidFill>
                <a:srgbClr val="000099"/>
              </a:solidFill>
            </a:endParaRPr>
          </a:p>
        </p:txBody>
      </p:sp>
      <p:sp>
        <p:nvSpPr>
          <p:cNvPr id="102403" name="Rectangle 3"/>
          <p:cNvSpPr>
            <a:spLocks noChangeArrowheads="1"/>
          </p:cNvSpPr>
          <p:nvPr/>
        </p:nvSpPr>
        <p:spPr bwMode="auto">
          <a:xfrm>
            <a:off x="285720" y="1236663"/>
            <a:ext cx="8524905" cy="4441825"/>
          </a:xfrm>
          <a:prstGeom prst="rect">
            <a:avLst/>
          </a:prstGeom>
          <a:noFill/>
          <a:ln w="9525">
            <a:noFill/>
            <a:miter lim="800000"/>
            <a:headEnd/>
            <a:tailEnd/>
          </a:ln>
          <a:effectLst/>
        </p:spPr>
        <p:txBody>
          <a:bodyPr/>
          <a:lstStyle/>
          <a:p>
            <a:pPr marL="1143000" lvl="2" indent="-228600">
              <a:lnSpc>
                <a:spcPct val="120000"/>
              </a:lnSpc>
              <a:spcAft>
                <a:spcPct val="40000"/>
              </a:spcAft>
              <a:buFont typeface="Wingdings" pitchFamily="2" charset="2"/>
              <a:buChar char="§"/>
              <a:defRPr/>
            </a:pPr>
            <a:r>
              <a:rPr lang="en-US" sz="2400" b="0" dirty="0" err="1">
                <a:solidFill>
                  <a:srgbClr val="0000FF"/>
                </a:solidFill>
                <a:effectLst>
                  <a:outerShdw blurRad="38100" dist="38100" dir="2700000" algn="tl">
                    <a:srgbClr val="FFFFFF"/>
                  </a:outerShdw>
                </a:effectLst>
              </a:rPr>
              <a:t>Mã</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hóa</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dữ</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liệu</a:t>
            </a:r>
            <a:r>
              <a:rPr lang="en-US" sz="2400" b="0" dirty="0">
                <a:solidFill>
                  <a:srgbClr val="0000FF"/>
                </a:solidFill>
                <a:effectLst>
                  <a:outerShdw blurRad="38100" dist="38100" dir="2700000" algn="tl">
                    <a:srgbClr val="FFFFFF"/>
                  </a:outerShdw>
                </a:effectLst>
              </a:rPr>
              <a:t> (coding) </a:t>
            </a:r>
            <a:r>
              <a:rPr lang="en-US" sz="2400" b="0" dirty="0" err="1">
                <a:solidFill>
                  <a:srgbClr val="0000FF"/>
                </a:solidFill>
                <a:effectLst>
                  <a:outerShdw blurRad="38100" dist="38100" dir="2700000" algn="tl">
                    <a:srgbClr val="FFFFFF"/>
                  </a:outerShdw>
                </a:effectLst>
              </a:rPr>
              <a:t>là</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quá</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trình</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chuyển</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đổi</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các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trả</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lời</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thành</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dạng</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mã</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số</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để</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nhập</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và</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xử</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lý</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dễ</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dàng</a:t>
            </a:r>
            <a:endParaRPr lang="en-US" sz="2400" b="0" dirty="0">
              <a:solidFill>
                <a:srgbClr val="0000FF"/>
              </a:solidFill>
              <a:effectLst>
                <a:outerShdw blurRad="38100" dist="38100" dir="2700000" algn="tl">
                  <a:srgbClr val="FFFFFF"/>
                </a:outerShdw>
              </a:effectLst>
            </a:endParaRPr>
          </a:p>
          <a:p>
            <a:pPr marL="1143000" lvl="2" indent="-228600">
              <a:lnSpc>
                <a:spcPct val="120000"/>
              </a:lnSpc>
              <a:spcAft>
                <a:spcPct val="40000"/>
              </a:spcAft>
              <a:buFont typeface="Wingdings" pitchFamily="2" charset="2"/>
              <a:buChar char="§"/>
              <a:defRPr/>
            </a:pPr>
            <a:r>
              <a:rPr lang="en-US" sz="2400" b="0" dirty="0" err="1">
                <a:solidFill>
                  <a:srgbClr val="0000FF"/>
                </a:solidFill>
                <a:effectLst>
                  <a:outerShdw blurRad="38100" dist="38100" dir="2700000" algn="tl">
                    <a:srgbClr val="FFFFFF"/>
                  </a:outerShdw>
                </a:effectLst>
              </a:rPr>
              <a:t>Được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thực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hiện</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trước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hoặc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sau</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khi</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phỏng</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vấn</a:t>
            </a:r>
            <a:endParaRPr lang="en-US" sz="2400" b="0" dirty="0">
              <a:solidFill>
                <a:srgbClr val="0000FF"/>
              </a:solidFill>
              <a:effectLst>
                <a:outerShdw blurRad="38100" dist="38100" dir="2700000" algn="tl">
                  <a:srgbClr val="FFFFFF"/>
                </a:outerShdw>
              </a:effectLst>
            </a:endParaRPr>
          </a:p>
          <a:p>
            <a:pPr marL="1143000" lvl="2" indent="-228600">
              <a:lnSpc>
                <a:spcPct val="120000"/>
              </a:lnSpc>
              <a:spcAft>
                <a:spcPct val="40000"/>
              </a:spcAft>
              <a:buFont typeface="Wingdings" pitchFamily="2" charset="2"/>
              <a:buChar char="§"/>
              <a:defRPr/>
            </a:pPr>
            <a:r>
              <a:rPr lang="en-US" sz="2400" b="0" dirty="0" err="1">
                <a:solidFill>
                  <a:srgbClr val="0000FF"/>
                </a:solidFill>
                <a:effectLst>
                  <a:outerShdw blurRad="38100" dist="38100" dir="2700000" algn="tl">
                    <a:srgbClr val="FFFFFF"/>
                  </a:outerShdw>
                </a:effectLst>
              </a:rPr>
              <a:t>Các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ký</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hiệu</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mã</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hóa</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cho</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các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biến</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và</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các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trả</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lời</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được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trình</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bày</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trong</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một</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sổ</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mã</a:t>
            </a:r>
            <a:r>
              <a:rPr lang="en-US" sz="2400" b="0" dirty="0">
                <a:solidFill>
                  <a:srgbClr val="0000FF"/>
                </a:solidFill>
                <a:effectLst>
                  <a:outerShdw blurRad="38100" dist="38100" dir="2700000" algn="tl">
                    <a:srgbClr val="FFFFFF"/>
                  </a:outerShdw>
                </a:effectLst>
              </a:rPr>
              <a:t> (code book)</a:t>
            </a:r>
          </a:p>
          <a:p>
            <a:pPr marL="1143000" lvl="2" indent="-228600">
              <a:lnSpc>
                <a:spcPct val="120000"/>
              </a:lnSpc>
              <a:spcAft>
                <a:spcPct val="40000"/>
              </a:spcAft>
              <a:buFont typeface="Wingdings" pitchFamily="2" charset="2"/>
              <a:buChar char="§"/>
              <a:defRPr/>
            </a:pPr>
            <a:r>
              <a:rPr lang="en-US" sz="2400" b="0" dirty="0" err="1">
                <a:solidFill>
                  <a:srgbClr val="0000FF"/>
                </a:solidFill>
                <a:effectLst>
                  <a:outerShdw blurRad="38100" dist="38100" dir="2700000" algn="tl">
                    <a:srgbClr val="FFFFFF"/>
                  </a:outerShdw>
                </a:effectLst>
              </a:rPr>
              <a:t>Dữ</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liệu</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mã</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hóa</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xong</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được</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nhập</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vào</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máy</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dưới</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dạng</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một</a:t>
            </a:r>
            <a:r>
              <a:rPr lang="en-US" sz="2400" b="0" dirty="0">
                <a:solidFill>
                  <a:srgbClr val="0000FF"/>
                </a:solidFill>
                <a:effectLst>
                  <a:outerShdw blurRad="38100" dist="38100" dir="2700000" algn="tl">
                    <a:srgbClr val="FFFFFF"/>
                  </a:outerShdw>
                </a:effectLst>
              </a:rPr>
              <a:t> ma </a:t>
            </a:r>
            <a:r>
              <a:rPr lang="en-US" sz="2400" b="0" dirty="0" err="1">
                <a:solidFill>
                  <a:srgbClr val="0000FF"/>
                </a:solidFill>
                <a:effectLst>
                  <a:outerShdw blurRad="38100" dist="38100" dir="2700000" algn="tl">
                    <a:srgbClr val="FFFFFF"/>
                  </a:outerShdw>
                </a:effectLst>
              </a:rPr>
              <a:t>trận</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gọi</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là</a:t>
            </a:r>
            <a:r>
              <a:rPr lang="en-US" sz="2400" b="0" dirty="0">
                <a:solidFill>
                  <a:srgbClr val="0000FF"/>
                </a:solidFill>
                <a:effectLst>
                  <a:outerShdw blurRad="38100" dist="38100" dir="2700000" algn="tl">
                    <a:srgbClr val="FFFFFF"/>
                  </a:outerShdw>
                </a:effectLst>
              </a:rPr>
              <a:t> ma </a:t>
            </a:r>
            <a:r>
              <a:rPr lang="en-US" sz="2400" b="0" dirty="0" err="1">
                <a:solidFill>
                  <a:srgbClr val="0000FF"/>
                </a:solidFill>
                <a:effectLst>
                  <a:outerShdw blurRad="38100" dist="38100" dir="2700000" algn="tl">
                    <a:srgbClr val="FFFFFF"/>
                  </a:outerShdw>
                </a:effectLst>
              </a:rPr>
              <a:t>trận</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dữ</a:t>
            </a:r>
            <a:r>
              <a:rPr lang="en-US" sz="2400" b="0" dirty="0">
                <a:solidFill>
                  <a:srgbClr val="0000FF"/>
                </a:solidFill>
                <a:effectLst>
                  <a:outerShdw blurRad="38100" dist="38100" dir="2700000" algn="tl">
                    <a:srgbClr val="FFFFFF"/>
                  </a:outerShdw>
                </a:effectLst>
              </a:rPr>
              <a:t> </a:t>
            </a:r>
            <a:r>
              <a:rPr lang="en-US" sz="2400" b="0" dirty="0" err="1">
                <a:solidFill>
                  <a:srgbClr val="0000FF"/>
                </a:solidFill>
                <a:effectLst>
                  <a:outerShdw blurRad="38100" dist="38100" dir="2700000" algn="tl">
                    <a:srgbClr val="FFFFFF"/>
                  </a:outerShdw>
                </a:effectLst>
              </a:rPr>
              <a:t>liệu</a:t>
            </a:r>
            <a:endParaRPr lang="en-US" sz="2400" b="0" i="1" dirty="0">
              <a:solidFill>
                <a:srgbClr val="0000FF"/>
              </a:solidFill>
            </a:endParaRPr>
          </a:p>
        </p:txBody>
      </p:sp>
      <p:sp>
        <p:nvSpPr>
          <p:cNvPr id="24581" name="Rectangle 4"/>
          <p:cNvSpPr>
            <a:spLocks noChangeArrowheads="1"/>
          </p:cNvSpPr>
          <p:nvPr/>
        </p:nvSpPr>
        <p:spPr bwMode="auto">
          <a:xfrm>
            <a:off x="1371600" y="3733800"/>
            <a:ext cx="1676400" cy="609600"/>
          </a:xfrm>
          <a:prstGeom prst="rect">
            <a:avLst/>
          </a:prstGeom>
          <a:no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additive="base">
                                        <p:cTn id="12"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03">
                                            <p:txEl>
                                              <p:pRg st="1" end="1"/>
                                            </p:txEl>
                                          </p:spTgt>
                                        </p:tgtEl>
                                        <p:attrNameLst>
                                          <p:attrName>style.visibility</p:attrName>
                                        </p:attrNameLst>
                                      </p:cBhvr>
                                      <p:to>
                                        <p:strVal val="visible"/>
                                      </p:to>
                                    </p:set>
                                    <p:anim calcmode="lin" valueType="num">
                                      <p:cBhvr additive="base">
                                        <p:cTn id="18"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2403">
                                            <p:txEl>
                                              <p:pRg st="2" end="2"/>
                                            </p:txEl>
                                          </p:spTgt>
                                        </p:tgtEl>
                                        <p:attrNameLst>
                                          <p:attrName>style.visibility</p:attrName>
                                        </p:attrNameLst>
                                      </p:cBhvr>
                                      <p:to>
                                        <p:strVal val="visible"/>
                                      </p:to>
                                    </p:set>
                                    <p:anim calcmode="lin" valueType="num">
                                      <p:cBhvr additive="base">
                                        <p:cTn id="24"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03">
                                            <p:txEl>
                                              <p:pRg st="3" end="3"/>
                                            </p:txEl>
                                          </p:spTgt>
                                        </p:tgtEl>
                                        <p:attrNameLst>
                                          <p:attrName>style.visibility</p:attrName>
                                        </p:attrNameLst>
                                      </p:cBhvr>
                                      <p:to>
                                        <p:strVal val="visible"/>
                                      </p:to>
                                    </p:set>
                                    <p:anim calcmode="lin" valueType="num">
                                      <p:cBhvr additive="base">
                                        <p:cTn id="30"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660066"/>
                </a:solidFill>
              </a:rPr>
              <a:t>PHÂN LOẠI DỮ LIỆU</a:t>
            </a:r>
            <a:endParaRPr lang="en-US" dirty="0">
              <a:solidFill>
                <a:srgbClr val="660066"/>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03695106"/>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30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660066"/>
                </a:solidFill>
              </a:rPr>
              <a:t>So </a:t>
            </a:r>
            <a:r>
              <a:rPr lang="en-US" dirty="0" err="1" smtClean="0">
                <a:solidFill>
                  <a:srgbClr val="660066"/>
                </a:solidFill>
              </a:rPr>
              <a:t>sánh</a:t>
            </a:r>
            <a:r>
              <a:rPr lang="en-US" dirty="0" smtClean="0">
                <a:solidFill>
                  <a:srgbClr val="660066"/>
                </a:solidFill>
              </a:rPr>
              <a:t> </a:t>
            </a:r>
            <a:r>
              <a:rPr lang="en-US" dirty="0" err="1" smtClean="0">
                <a:solidFill>
                  <a:srgbClr val="660066"/>
                </a:solidFill>
              </a:rPr>
              <a:t>dữ</a:t>
            </a:r>
            <a:r>
              <a:rPr lang="en-US" dirty="0" smtClean="0">
                <a:solidFill>
                  <a:srgbClr val="660066"/>
                </a:solidFill>
              </a:rPr>
              <a:t> </a:t>
            </a:r>
            <a:r>
              <a:rPr lang="en-US" dirty="0" err="1" smtClean="0">
                <a:solidFill>
                  <a:srgbClr val="660066"/>
                </a:solidFill>
              </a:rPr>
              <a:t>liệu</a:t>
            </a:r>
            <a:r>
              <a:rPr lang="en-US" dirty="0" smtClean="0">
                <a:solidFill>
                  <a:srgbClr val="660066"/>
                </a:solidFill>
              </a:rPr>
              <a:t> </a:t>
            </a:r>
            <a:r>
              <a:rPr lang="en-US" dirty="0" err="1" smtClean="0">
                <a:solidFill>
                  <a:srgbClr val="660066"/>
                </a:solidFill>
              </a:rPr>
              <a:t>định</a:t>
            </a:r>
            <a:r>
              <a:rPr lang="en-US" dirty="0" smtClean="0">
                <a:solidFill>
                  <a:srgbClr val="660066"/>
                </a:solidFill>
              </a:rPr>
              <a:t> </a:t>
            </a:r>
            <a:r>
              <a:rPr lang="en-US" dirty="0" err="1" smtClean="0">
                <a:solidFill>
                  <a:srgbClr val="660066"/>
                </a:solidFill>
              </a:rPr>
              <a:t>tính</a:t>
            </a:r>
            <a:r>
              <a:rPr lang="en-US" dirty="0" smtClean="0">
                <a:solidFill>
                  <a:srgbClr val="660066"/>
                </a:solidFill>
              </a:rPr>
              <a:t> </a:t>
            </a:r>
            <a:br>
              <a:rPr lang="en-US" dirty="0" smtClean="0">
                <a:solidFill>
                  <a:srgbClr val="660066"/>
                </a:solidFill>
              </a:rPr>
            </a:br>
            <a:r>
              <a:rPr lang="en-US" dirty="0" err="1" smtClean="0">
                <a:solidFill>
                  <a:srgbClr val="660066"/>
                </a:solidFill>
              </a:rPr>
              <a:t>và</a:t>
            </a:r>
            <a:r>
              <a:rPr lang="en-US" dirty="0" smtClean="0">
                <a:solidFill>
                  <a:srgbClr val="660066"/>
                </a:solidFill>
              </a:rPr>
              <a:t> </a:t>
            </a:r>
            <a:r>
              <a:rPr lang="en-US" dirty="0" err="1" smtClean="0">
                <a:solidFill>
                  <a:srgbClr val="660066"/>
                </a:solidFill>
              </a:rPr>
              <a:t>dữ</a:t>
            </a:r>
            <a:r>
              <a:rPr lang="en-US" dirty="0" smtClean="0">
                <a:solidFill>
                  <a:srgbClr val="660066"/>
                </a:solidFill>
              </a:rPr>
              <a:t> </a:t>
            </a:r>
            <a:r>
              <a:rPr lang="en-US" dirty="0" err="1" smtClean="0">
                <a:solidFill>
                  <a:srgbClr val="660066"/>
                </a:solidFill>
              </a:rPr>
              <a:t>liệu</a:t>
            </a:r>
            <a:r>
              <a:rPr lang="en-US" dirty="0" smtClean="0">
                <a:solidFill>
                  <a:srgbClr val="660066"/>
                </a:solidFill>
              </a:rPr>
              <a:t> </a:t>
            </a:r>
            <a:r>
              <a:rPr lang="en-US" dirty="0" err="1" smtClean="0">
                <a:solidFill>
                  <a:srgbClr val="660066"/>
                </a:solidFill>
              </a:rPr>
              <a:t>định</a:t>
            </a:r>
            <a:r>
              <a:rPr lang="en-US" dirty="0" smtClean="0">
                <a:solidFill>
                  <a:srgbClr val="660066"/>
                </a:solidFill>
              </a:rPr>
              <a:t> </a:t>
            </a:r>
            <a:r>
              <a:rPr lang="en-US" dirty="0" err="1" smtClean="0">
                <a:solidFill>
                  <a:srgbClr val="660066"/>
                </a:solidFill>
              </a:rPr>
              <a:t>lượng</a:t>
            </a:r>
            <a:endParaRPr lang="en-US" dirty="0">
              <a:solidFill>
                <a:srgbClr val="660066"/>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20271124"/>
              </p:ext>
            </p:extLst>
          </p:nvPr>
        </p:nvGraphicFramePr>
        <p:xfrm>
          <a:off x="533400" y="2133600"/>
          <a:ext cx="8229600" cy="42062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200" dirty="0" err="1" smtClean="0">
                          <a:latin typeface="Tahoma" pitchFamily="34" charset="0"/>
                          <a:ea typeface="Tahoma" pitchFamily="34" charset="0"/>
                          <a:cs typeface="Tahoma" pitchFamily="34" charset="0"/>
                        </a:rPr>
                        <a:t>Dữ</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liệu</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định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tính</a:t>
                      </a:r>
                      <a:endParaRPr lang="en-US" sz="2200" dirty="0">
                        <a:latin typeface="Tahoma" pitchFamily="34" charset="0"/>
                        <a:ea typeface="Tahoma" pitchFamily="34" charset="0"/>
                        <a:cs typeface="Tahoma" pitchFamily="34" charset="0"/>
                      </a:endParaRPr>
                    </a:p>
                  </a:txBody>
                  <a:tcPr/>
                </a:tc>
                <a:tc>
                  <a:txBody>
                    <a:bodyPr/>
                    <a:lstStyle/>
                    <a:p>
                      <a:pPr algn="ctr"/>
                      <a:r>
                        <a:rPr lang="en-US" sz="2200" smtClean="0">
                          <a:latin typeface="Tahoma" pitchFamily="34" charset="0"/>
                          <a:ea typeface="Tahoma" pitchFamily="34" charset="0"/>
                          <a:cs typeface="Tahoma" pitchFamily="34" charset="0"/>
                        </a:rPr>
                        <a:t>Dữ</a:t>
                      </a:r>
                      <a:r>
                        <a:rPr lang="en-US" sz="2200" baseline="0" smtClean="0">
                          <a:latin typeface="Tahoma" pitchFamily="34" charset="0"/>
                          <a:ea typeface="Tahoma" pitchFamily="34" charset="0"/>
                          <a:cs typeface="Tahoma" pitchFamily="34" charset="0"/>
                        </a:rPr>
                        <a:t> liệu định lượng</a:t>
                      </a:r>
                      <a:endParaRPr lang="en-US" sz="2200">
                        <a:latin typeface="Tahoma" pitchFamily="34" charset="0"/>
                        <a:ea typeface="Tahoma" pitchFamily="34" charset="0"/>
                        <a:cs typeface="Tahoma" pitchFamily="34" charset="0"/>
                      </a:endParaRPr>
                    </a:p>
                  </a:txBody>
                  <a:tcPr/>
                </a:tc>
              </a:tr>
              <a:tr h="370840">
                <a:tc>
                  <a:txBody>
                    <a:bodyPr/>
                    <a:lstStyle/>
                    <a:p>
                      <a:pPr marL="285750" indent="-285750">
                        <a:buFontTx/>
                        <a:buChar char="-"/>
                      </a:pPr>
                      <a:r>
                        <a:rPr lang="en-US" sz="2200" dirty="0" err="1" smtClean="0">
                          <a:latin typeface="Tahoma" pitchFamily="34" charset="0"/>
                          <a:ea typeface="Tahoma" pitchFamily="34" charset="0"/>
                          <a:cs typeface="Tahoma" pitchFamily="34" charset="0"/>
                        </a:rPr>
                        <a:t>Phản</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ánh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tính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chất</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sự</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hơn</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kém</a:t>
                      </a:r>
                      <a:endParaRPr lang="en-US" sz="2200" baseline="0" dirty="0" smtClean="0">
                        <a:latin typeface="Tahoma" pitchFamily="34" charset="0"/>
                        <a:ea typeface="Tahoma" pitchFamily="34" charset="0"/>
                        <a:cs typeface="Tahoma" pitchFamily="34" charset="0"/>
                      </a:endParaRPr>
                    </a:p>
                    <a:p>
                      <a:pPr marL="285750" indent="-285750">
                        <a:buFontTx/>
                        <a:buChar char="-"/>
                      </a:pPr>
                      <a:r>
                        <a:rPr lang="en-US" sz="2200" baseline="0" dirty="0" err="1" smtClean="0">
                          <a:latin typeface="Tahoma" pitchFamily="34" charset="0"/>
                          <a:ea typeface="Tahoma" pitchFamily="34" charset="0"/>
                          <a:cs typeface="Tahoma" pitchFamily="34" charset="0"/>
                        </a:rPr>
                        <a:t>Không</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tính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được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giá</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trị</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trung</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bình</a:t>
                      </a:r>
                      <a:endParaRPr lang="en-US" sz="2200" baseline="0" dirty="0" smtClean="0">
                        <a:latin typeface="Tahoma" pitchFamily="34" charset="0"/>
                        <a:ea typeface="Tahoma" pitchFamily="34" charset="0"/>
                        <a:cs typeface="Tahoma" pitchFamily="34" charset="0"/>
                      </a:endParaRPr>
                    </a:p>
                    <a:p>
                      <a:pPr marL="285750" indent="-285750">
                        <a:buFontTx/>
                        <a:buChar char="-"/>
                      </a:pPr>
                      <a:r>
                        <a:rPr lang="en-US" sz="2200" baseline="0" dirty="0" err="1" smtClean="0">
                          <a:latin typeface="Tahoma" pitchFamily="34" charset="0"/>
                          <a:ea typeface="Tahoma" pitchFamily="34" charset="0"/>
                          <a:cs typeface="Tahoma" pitchFamily="34" charset="0"/>
                        </a:rPr>
                        <a:t>Được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thể</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hiện</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dưới</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nhiều</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cách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thức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khác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nhau</a:t>
                      </a:r>
                      <a:r>
                        <a:rPr lang="en-US" sz="2200" baseline="0" dirty="0" smtClean="0">
                          <a:latin typeface="Tahoma" pitchFamily="34" charset="0"/>
                          <a:ea typeface="Tahoma" pitchFamily="34" charset="0"/>
                          <a:cs typeface="Tahoma" pitchFamily="34" charset="0"/>
                        </a:rPr>
                        <a:t>.</a:t>
                      </a:r>
                    </a:p>
                    <a:p>
                      <a:pPr marL="0" indent="0">
                        <a:buFontTx/>
                        <a:buNone/>
                      </a:pPr>
                      <a:r>
                        <a:rPr lang="en-US" sz="2200" baseline="0" dirty="0" smtClean="0">
                          <a:latin typeface="Tahoma" pitchFamily="34" charset="0"/>
                          <a:ea typeface="Tahoma" pitchFamily="34" charset="0"/>
                          <a:cs typeface="Tahoma" pitchFamily="34" charset="0"/>
                        </a:rPr>
                        <a:t>VD : </a:t>
                      </a:r>
                    </a:p>
                    <a:p>
                      <a:pPr marL="742950" lvl="1" indent="-285750">
                        <a:buFont typeface="Arial" pitchFamily="34" charset="0"/>
                        <a:buChar char="•"/>
                      </a:pPr>
                      <a:r>
                        <a:rPr lang="en-US" sz="2200" baseline="0" dirty="0" err="1" smtClean="0">
                          <a:latin typeface="Tahoma" pitchFamily="34" charset="0"/>
                          <a:ea typeface="Tahoma" pitchFamily="34" charset="0"/>
                          <a:cs typeface="Tahoma" pitchFamily="34" charset="0"/>
                        </a:rPr>
                        <a:t>Giới</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tính</a:t>
                      </a:r>
                      <a:r>
                        <a:rPr lang="en-US" sz="2200" baseline="0" dirty="0" smtClean="0">
                          <a:latin typeface="Tahoma" pitchFamily="34" charset="0"/>
                          <a:ea typeface="Tahoma" pitchFamily="34" charset="0"/>
                          <a:cs typeface="Tahoma" pitchFamily="34" charset="0"/>
                        </a:rPr>
                        <a:t> : Nam – </a:t>
                      </a:r>
                      <a:r>
                        <a:rPr lang="en-US" sz="2200" baseline="0" dirty="0" err="1" smtClean="0">
                          <a:latin typeface="Tahoma" pitchFamily="34" charset="0"/>
                          <a:ea typeface="Tahoma" pitchFamily="34" charset="0"/>
                          <a:cs typeface="Tahoma" pitchFamily="34" charset="0"/>
                        </a:rPr>
                        <a:t>Nữ</a:t>
                      </a:r>
                      <a:endParaRPr lang="en-US" sz="2200" baseline="0" dirty="0" smtClean="0">
                        <a:latin typeface="Tahoma" pitchFamily="34" charset="0"/>
                        <a:ea typeface="Tahoma" pitchFamily="34" charset="0"/>
                        <a:cs typeface="Tahoma" pitchFamily="34" charset="0"/>
                      </a:endParaRPr>
                    </a:p>
                    <a:p>
                      <a:pPr marL="742950" lvl="1" indent="-285750">
                        <a:buFont typeface="Arial" pitchFamily="34" charset="0"/>
                        <a:buChar char="•"/>
                      </a:pPr>
                      <a:r>
                        <a:rPr lang="en-US" sz="2200" baseline="0" dirty="0" err="1" smtClean="0">
                          <a:latin typeface="Tahoma" pitchFamily="34" charset="0"/>
                          <a:ea typeface="Tahoma" pitchFamily="34" charset="0"/>
                          <a:cs typeface="Tahoma" pitchFamily="34" charset="0"/>
                        </a:rPr>
                        <a:t>Kết</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quả</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học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tập</a:t>
                      </a:r>
                      <a:r>
                        <a:rPr lang="en-US" sz="2200" baseline="0" dirty="0" smtClean="0">
                          <a:latin typeface="Tahoma" pitchFamily="34" charset="0"/>
                          <a:ea typeface="Tahoma" pitchFamily="34" charset="0"/>
                          <a:cs typeface="Tahoma" pitchFamily="34" charset="0"/>
                        </a:rPr>
                        <a:t> : </a:t>
                      </a:r>
                      <a:r>
                        <a:rPr lang="en-US" sz="2200" baseline="0" dirty="0" err="1" smtClean="0">
                          <a:latin typeface="Tahoma" pitchFamily="34" charset="0"/>
                          <a:ea typeface="Tahoma" pitchFamily="34" charset="0"/>
                          <a:cs typeface="Tahoma" pitchFamily="34" charset="0"/>
                        </a:rPr>
                        <a:t>Giỏi</a:t>
                      </a:r>
                      <a:r>
                        <a:rPr lang="en-US" sz="2200" baseline="0" dirty="0" smtClean="0">
                          <a:latin typeface="Tahoma" pitchFamily="34" charset="0"/>
                          <a:ea typeface="Tahoma" pitchFamily="34" charset="0"/>
                          <a:cs typeface="Tahoma" pitchFamily="34" charset="0"/>
                        </a:rPr>
                        <a:t> – </a:t>
                      </a:r>
                      <a:r>
                        <a:rPr lang="en-US" sz="2200" baseline="0" dirty="0" err="1" smtClean="0">
                          <a:latin typeface="Tahoma" pitchFamily="34" charset="0"/>
                          <a:ea typeface="Tahoma" pitchFamily="34" charset="0"/>
                          <a:cs typeface="Tahoma" pitchFamily="34" charset="0"/>
                        </a:rPr>
                        <a:t>Khá</a:t>
                      </a:r>
                      <a:r>
                        <a:rPr lang="en-US" sz="2200" baseline="0" dirty="0" smtClean="0">
                          <a:latin typeface="Tahoma" pitchFamily="34" charset="0"/>
                          <a:ea typeface="Tahoma" pitchFamily="34" charset="0"/>
                          <a:cs typeface="Tahoma" pitchFamily="34" charset="0"/>
                        </a:rPr>
                        <a:t> – </a:t>
                      </a:r>
                      <a:r>
                        <a:rPr lang="en-US" sz="2200" baseline="0" dirty="0" err="1" smtClean="0">
                          <a:latin typeface="Tahoma" pitchFamily="34" charset="0"/>
                          <a:ea typeface="Tahoma" pitchFamily="34" charset="0"/>
                          <a:cs typeface="Tahoma" pitchFamily="34" charset="0"/>
                        </a:rPr>
                        <a:t>Trung</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bình</a:t>
                      </a:r>
                      <a:r>
                        <a:rPr lang="en-US" sz="2200" baseline="0" dirty="0" smtClean="0">
                          <a:latin typeface="Tahoma" pitchFamily="34" charset="0"/>
                          <a:ea typeface="Tahoma" pitchFamily="34" charset="0"/>
                          <a:cs typeface="Tahoma" pitchFamily="34" charset="0"/>
                        </a:rPr>
                        <a:t> – </a:t>
                      </a:r>
                      <a:r>
                        <a:rPr lang="en-US" sz="2200" baseline="0" dirty="0" err="1" smtClean="0">
                          <a:latin typeface="Tahoma" pitchFamily="34" charset="0"/>
                          <a:ea typeface="Tahoma" pitchFamily="34" charset="0"/>
                          <a:cs typeface="Tahoma" pitchFamily="34" charset="0"/>
                        </a:rPr>
                        <a:t>Yếu</a:t>
                      </a:r>
                      <a:endParaRPr lang="en-US" sz="2200" baseline="0" dirty="0" smtClean="0">
                        <a:latin typeface="Tahoma" pitchFamily="34" charset="0"/>
                        <a:ea typeface="Tahoma" pitchFamily="34" charset="0"/>
                        <a:cs typeface="Tahoma" pitchFamily="34" charset="0"/>
                      </a:endParaRPr>
                    </a:p>
                    <a:p>
                      <a:pPr marL="285750" indent="-285750">
                        <a:buFontTx/>
                        <a:buChar char="-"/>
                      </a:pPr>
                      <a:endParaRPr lang="en-US" sz="2200" dirty="0">
                        <a:latin typeface="Tahoma" pitchFamily="34" charset="0"/>
                        <a:ea typeface="Tahoma" pitchFamily="34" charset="0"/>
                        <a:cs typeface="Tahoma" pitchFamily="34" charset="0"/>
                      </a:endParaRPr>
                    </a:p>
                  </a:txBody>
                  <a:tcPr/>
                </a:tc>
                <a:tc>
                  <a:txBody>
                    <a:bodyPr/>
                    <a:lstStyle/>
                    <a:p>
                      <a:pPr marL="285750" indent="-285750">
                        <a:buFontTx/>
                        <a:buChar char="-"/>
                      </a:pPr>
                      <a:r>
                        <a:rPr lang="en-US" sz="2200" dirty="0" err="1" smtClean="0">
                          <a:latin typeface="Tahoma" pitchFamily="34" charset="0"/>
                          <a:ea typeface="Tahoma" pitchFamily="34" charset="0"/>
                          <a:cs typeface="Tahoma" pitchFamily="34" charset="0"/>
                        </a:rPr>
                        <a:t>Phản</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ánh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mức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độ</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sự</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hơn</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kém</a:t>
                      </a:r>
                      <a:endParaRPr lang="en-US" sz="2200" baseline="0" dirty="0" smtClean="0">
                        <a:latin typeface="Tahoma" pitchFamily="34" charset="0"/>
                        <a:ea typeface="Tahoma" pitchFamily="34" charset="0"/>
                        <a:cs typeface="Tahoma" pitchFamily="34" charset="0"/>
                      </a:endParaRPr>
                    </a:p>
                    <a:p>
                      <a:pPr marL="285750" indent="-285750">
                        <a:buFontTx/>
                        <a:buChar char="-"/>
                      </a:pPr>
                      <a:r>
                        <a:rPr lang="en-US" sz="2200" baseline="0" dirty="0" err="1" smtClean="0">
                          <a:latin typeface="Tahoma" pitchFamily="34" charset="0"/>
                          <a:ea typeface="Tahoma" pitchFamily="34" charset="0"/>
                          <a:cs typeface="Tahoma" pitchFamily="34" charset="0"/>
                        </a:rPr>
                        <a:t>Tính</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được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giá</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trị</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trung</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bình</a:t>
                      </a:r>
                      <a:endParaRPr lang="en-US" sz="2200" baseline="0" dirty="0" smtClean="0">
                        <a:latin typeface="Tahoma" pitchFamily="34" charset="0"/>
                        <a:ea typeface="Tahoma" pitchFamily="34" charset="0"/>
                        <a:cs typeface="Tahoma" pitchFamily="34" charset="0"/>
                      </a:endParaRPr>
                    </a:p>
                    <a:p>
                      <a:pPr marL="285750" indent="-285750">
                        <a:buFontTx/>
                        <a:buChar char="-"/>
                      </a:pPr>
                      <a:r>
                        <a:rPr lang="en-US" sz="2200" baseline="0" dirty="0" err="1" smtClean="0">
                          <a:latin typeface="Tahoma" pitchFamily="34" charset="0"/>
                          <a:ea typeface="Tahoma" pitchFamily="34" charset="0"/>
                          <a:cs typeface="Tahoma" pitchFamily="34" charset="0"/>
                        </a:rPr>
                        <a:t>Được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thể</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hiện</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bằng</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các</a:t>
                      </a:r>
                      <a:r>
                        <a:rPr lang="en-US" sz="2200" baseline="0" dirty="0" smtClean="0">
                          <a:latin typeface="Tahoma" pitchFamily="34" charset="0"/>
                          <a:ea typeface="Tahoma" pitchFamily="34" charset="0"/>
                          <a:cs typeface="Tahoma" pitchFamily="34" charset="0"/>
                        </a:rPr>
                        <a:t> con </a:t>
                      </a:r>
                      <a:r>
                        <a:rPr lang="en-US" sz="2200" baseline="0" dirty="0" err="1" smtClean="0">
                          <a:latin typeface="Tahoma" pitchFamily="34" charset="0"/>
                          <a:ea typeface="Tahoma" pitchFamily="34" charset="0"/>
                          <a:cs typeface="Tahoma" pitchFamily="34" charset="0"/>
                        </a:rPr>
                        <a:t>số</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cụ</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thể</a:t>
                      </a:r>
                      <a:endParaRPr lang="en-US" sz="2200" baseline="0" dirty="0" smtClean="0">
                        <a:latin typeface="Tahoma" pitchFamily="34" charset="0"/>
                        <a:ea typeface="Tahoma" pitchFamily="34" charset="0"/>
                        <a:cs typeface="Tahoma" pitchFamily="34" charset="0"/>
                      </a:endParaRPr>
                    </a:p>
                    <a:p>
                      <a:pPr marL="0" indent="0">
                        <a:buFontTx/>
                        <a:buNone/>
                      </a:pPr>
                      <a:r>
                        <a:rPr lang="en-US" sz="2200" baseline="0" dirty="0" smtClean="0">
                          <a:latin typeface="Tahoma" pitchFamily="34" charset="0"/>
                          <a:ea typeface="Tahoma" pitchFamily="34" charset="0"/>
                          <a:cs typeface="Tahoma" pitchFamily="34" charset="0"/>
                        </a:rPr>
                        <a:t>VD : </a:t>
                      </a:r>
                    </a:p>
                    <a:p>
                      <a:pPr marL="742950" lvl="1" indent="-285750">
                        <a:buFont typeface="Arial" pitchFamily="34" charset="0"/>
                        <a:buChar char="•"/>
                      </a:pPr>
                      <a:r>
                        <a:rPr lang="en-US" sz="2200" baseline="0" dirty="0" err="1" smtClean="0">
                          <a:latin typeface="Tahoma" pitchFamily="34" charset="0"/>
                          <a:ea typeface="Tahoma" pitchFamily="34" charset="0"/>
                          <a:cs typeface="Tahoma" pitchFamily="34" charset="0"/>
                        </a:rPr>
                        <a:t>Tuổi</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tác</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thu</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nhập</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điểm</a:t>
                      </a:r>
                      <a:r>
                        <a:rPr lang="en-US" sz="2200" baseline="0" dirty="0" smtClean="0">
                          <a:latin typeface="Tahoma" pitchFamily="34" charset="0"/>
                          <a:ea typeface="Tahoma" pitchFamily="34" charset="0"/>
                          <a:cs typeface="Tahoma" pitchFamily="34" charset="0"/>
                        </a:rPr>
                        <a:t> </a:t>
                      </a:r>
                      <a:r>
                        <a:rPr lang="en-US" sz="2200" baseline="0" dirty="0" err="1" smtClean="0">
                          <a:latin typeface="Tahoma" pitchFamily="34" charset="0"/>
                          <a:ea typeface="Tahoma" pitchFamily="34" charset="0"/>
                          <a:cs typeface="Tahoma" pitchFamily="34" charset="0"/>
                        </a:rPr>
                        <a:t>số</a:t>
                      </a:r>
                      <a:r>
                        <a:rPr lang="en-US" sz="2200" baseline="0" dirty="0" smtClean="0">
                          <a:latin typeface="Tahoma" pitchFamily="34" charset="0"/>
                          <a:ea typeface="Tahoma" pitchFamily="34" charset="0"/>
                          <a:cs typeface="Tahoma" pitchFamily="34" charset="0"/>
                        </a:rPr>
                        <a:t>…</a:t>
                      </a:r>
                      <a:endParaRPr lang="en-US" sz="2200" dirty="0">
                        <a:latin typeface="Tahoma" pitchFamily="34" charset="0"/>
                        <a:ea typeface="Tahoma" pitchFamily="34" charset="0"/>
                        <a:cs typeface="Tahoma" pitchFamily="34" charset="0"/>
                      </a:endParaRPr>
                    </a:p>
                  </a:txBody>
                  <a:tcPr/>
                </a:tc>
              </a:tr>
            </a:tbl>
          </a:graphicData>
        </a:graphic>
      </p:graphicFrame>
    </p:spTree>
    <p:extLst>
      <p:ext uri="{BB962C8B-B14F-4D97-AF65-F5344CB8AC3E}">
        <p14:creationId xmlns:p14="http://schemas.microsoft.com/office/powerpoint/2010/main" val="3621899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CÁC LOẠI THANG ĐO</a:t>
            </a:r>
            <a:endParaRPr lang="en-US" b="1" dirty="0">
              <a:solidFill>
                <a:srgbClr val="FF0000"/>
              </a:solidFill>
            </a:endParaRPr>
          </a:p>
        </p:txBody>
      </p:sp>
      <p:sp>
        <p:nvSpPr>
          <p:cNvPr id="3" name="Content Placeholder 2"/>
          <p:cNvSpPr>
            <a:spLocks noGrp="1"/>
          </p:cNvSpPr>
          <p:nvPr>
            <p:ph sz="quarter" idx="1"/>
          </p:nvPr>
        </p:nvSpPr>
        <p:spPr>
          <a:xfrm>
            <a:off x="857224" y="1571612"/>
            <a:ext cx="7772400" cy="4572000"/>
          </a:xfrm>
        </p:spPr>
        <p:txBody>
          <a:bodyPr/>
          <a:lstStyle/>
          <a:p>
            <a:pPr>
              <a:buNone/>
            </a:pPr>
            <a:r>
              <a:rPr lang="en-US" dirty="0" smtClean="0"/>
              <a:t>	</a:t>
            </a:r>
            <a:r>
              <a:rPr lang="en-US" dirty="0" err="1" smtClean="0"/>
              <a:t>Thang</a:t>
            </a:r>
            <a:r>
              <a:rPr lang="en-US" dirty="0" smtClean="0"/>
              <a:t> </a:t>
            </a:r>
            <a:r>
              <a:rPr lang="en-US" dirty="0" err="1" smtClean="0"/>
              <a:t>đo</a:t>
            </a:r>
            <a:r>
              <a:rPr lang="en-US" dirty="0" smtClean="0"/>
              <a:t> </a:t>
            </a:r>
            <a:r>
              <a:rPr lang="en-US" dirty="0" err="1" smtClean="0"/>
              <a:t>là</a:t>
            </a:r>
            <a:r>
              <a:rPr lang="en-US" dirty="0" smtClean="0"/>
              <a:t> </a:t>
            </a:r>
            <a:r>
              <a:rPr lang="en-US" dirty="0" err="1" smtClean="0"/>
              <a:t>công</a:t>
            </a:r>
            <a:r>
              <a:rPr lang="en-US" dirty="0" smtClean="0"/>
              <a:t> </a:t>
            </a:r>
            <a:r>
              <a:rPr lang="en-US" dirty="0" err="1" smtClean="0"/>
              <a:t>cụ</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quy</a:t>
            </a:r>
            <a:r>
              <a:rPr lang="en-US" dirty="0" smtClean="0"/>
              <a:t> </a:t>
            </a:r>
            <a:r>
              <a:rPr lang="en-US" dirty="0" err="1" smtClean="0"/>
              <a:t>ước</a:t>
            </a:r>
            <a:r>
              <a:rPr lang="en-US" dirty="0" smtClean="0"/>
              <a:t> (</a:t>
            </a:r>
            <a:r>
              <a:rPr lang="en-US" dirty="0" err="1" smtClean="0"/>
              <a:t>mã</a:t>
            </a:r>
            <a:r>
              <a:rPr lang="en-US" dirty="0" smtClean="0"/>
              <a:t> </a:t>
            </a:r>
            <a:r>
              <a:rPr lang="en-US" dirty="0" err="1" smtClean="0"/>
              <a:t>hóa</a:t>
            </a:r>
            <a:r>
              <a:rPr lang="en-US" dirty="0" smtClean="0"/>
              <a:t>) </a:t>
            </a:r>
            <a:r>
              <a:rPr lang="en-US" dirty="0" err="1" smtClean="0"/>
              <a:t>các</a:t>
            </a:r>
            <a:r>
              <a:rPr lang="en-US" dirty="0" smtClean="0"/>
              <a:t> </a:t>
            </a:r>
            <a:r>
              <a:rPr lang="en-US" dirty="0" err="1" smtClean="0"/>
              <a:t>tình</a:t>
            </a:r>
            <a:r>
              <a:rPr lang="en-US" dirty="0" smtClean="0"/>
              <a:t> </a:t>
            </a:r>
            <a:r>
              <a:rPr lang="en-US" dirty="0" err="1" smtClean="0"/>
              <a:t>trạng</a:t>
            </a:r>
            <a:r>
              <a:rPr lang="en-US" dirty="0" smtClean="0"/>
              <a:t> hay </a:t>
            </a:r>
            <a:r>
              <a:rPr lang="en-US" dirty="0" err="1" smtClean="0"/>
              <a:t>mức</a:t>
            </a:r>
            <a:r>
              <a:rPr lang="en-US" dirty="0" smtClean="0"/>
              <a:t> </a:t>
            </a:r>
            <a:r>
              <a:rPr lang="en-US" dirty="0" err="1" smtClean="0"/>
              <a:t>độ</a:t>
            </a:r>
            <a:r>
              <a:rPr lang="en-US" dirty="0" smtClean="0"/>
              <a:t> </a:t>
            </a:r>
            <a:r>
              <a:rPr lang="en-US" dirty="0" err="1" smtClean="0"/>
              <a:t>của</a:t>
            </a:r>
            <a:r>
              <a:rPr lang="en-US" dirty="0" smtClean="0"/>
              <a:t> </a:t>
            </a:r>
            <a:r>
              <a:rPr lang="en-US" dirty="0" err="1" smtClean="0"/>
              <a:t>các</a:t>
            </a:r>
            <a:r>
              <a:rPr lang="en-US" dirty="0" smtClean="0"/>
              <a:t> </a:t>
            </a:r>
            <a:r>
              <a:rPr lang="en-US" dirty="0" err="1" smtClean="0"/>
              <a:t>đơn</a:t>
            </a:r>
            <a:r>
              <a:rPr lang="en-US" dirty="0" smtClean="0"/>
              <a:t> </a:t>
            </a:r>
            <a:r>
              <a:rPr lang="en-US" dirty="0" err="1" smtClean="0"/>
              <a:t>vị</a:t>
            </a:r>
            <a:r>
              <a:rPr lang="en-US" dirty="0" smtClean="0"/>
              <a:t> </a:t>
            </a:r>
            <a:r>
              <a:rPr lang="en-US" dirty="0" err="1" smtClean="0"/>
              <a:t>khảo</a:t>
            </a:r>
            <a:r>
              <a:rPr lang="en-US" dirty="0" smtClean="0"/>
              <a:t> </a:t>
            </a:r>
            <a:r>
              <a:rPr lang="en-US" dirty="0" err="1" smtClean="0"/>
              <a:t>sát</a:t>
            </a:r>
            <a:r>
              <a:rPr lang="en-US" dirty="0" smtClean="0"/>
              <a:t> </a:t>
            </a:r>
            <a:r>
              <a:rPr lang="en-US" dirty="0" err="1" smtClean="0"/>
              <a:t>theo</a:t>
            </a:r>
            <a:r>
              <a:rPr lang="en-US" dirty="0" smtClean="0"/>
              <a:t> </a:t>
            </a:r>
            <a:r>
              <a:rPr lang="en-US" dirty="0" err="1" smtClean="0"/>
              <a:t>các</a:t>
            </a:r>
            <a:r>
              <a:rPr lang="en-US" dirty="0" smtClean="0"/>
              <a:t> </a:t>
            </a:r>
            <a:r>
              <a:rPr lang="en-US" dirty="0" err="1" smtClean="0"/>
              <a:t>đặc</a:t>
            </a:r>
            <a:r>
              <a:rPr lang="en-US" dirty="0" smtClean="0"/>
              <a:t> </a:t>
            </a:r>
            <a:r>
              <a:rPr lang="en-US" dirty="0" err="1" smtClean="0"/>
              <a:t>trưng</a:t>
            </a:r>
            <a:r>
              <a:rPr lang="en-US" dirty="0" smtClean="0"/>
              <a:t> </a:t>
            </a:r>
            <a:r>
              <a:rPr lang="en-US" dirty="0" err="1" smtClean="0"/>
              <a:t>được</a:t>
            </a:r>
            <a:r>
              <a:rPr lang="en-US" dirty="0" smtClean="0"/>
              <a:t> </a:t>
            </a:r>
            <a:r>
              <a:rPr lang="en-US" dirty="0" err="1" smtClean="0"/>
              <a:t>xem</a:t>
            </a:r>
            <a:r>
              <a:rPr lang="en-US" dirty="0" smtClean="0"/>
              <a:t> </a:t>
            </a:r>
            <a:r>
              <a:rPr lang="en-US" dirty="0" err="1" smtClean="0"/>
              <a:t>xét</a:t>
            </a:r>
            <a:endParaRPr lang="en-US" dirty="0" smtClean="0"/>
          </a:p>
          <a:p>
            <a:r>
              <a:rPr lang="en-US" dirty="0" err="1" smtClean="0"/>
              <a:t>Thang</a:t>
            </a:r>
            <a:r>
              <a:rPr lang="en-US" dirty="0" smtClean="0"/>
              <a:t> </a:t>
            </a:r>
            <a:r>
              <a:rPr lang="en-US" dirty="0" err="1" smtClean="0"/>
              <a:t>đo</a:t>
            </a:r>
            <a:r>
              <a:rPr lang="en-US" dirty="0" smtClean="0"/>
              <a:t> </a:t>
            </a:r>
            <a:r>
              <a:rPr lang="en-US" dirty="0" err="1" smtClean="0"/>
              <a:t>danh</a:t>
            </a:r>
            <a:r>
              <a:rPr lang="en-US" dirty="0" smtClean="0"/>
              <a:t> </a:t>
            </a:r>
            <a:r>
              <a:rPr lang="en-US" dirty="0" err="1" smtClean="0"/>
              <a:t>nghĩa</a:t>
            </a:r>
            <a:r>
              <a:rPr lang="en-US" dirty="0" smtClean="0"/>
              <a:t> – nominal scale</a:t>
            </a:r>
          </a:p>
          <a:p>
            <a:r>
              <a:rPr lang="en-US" dirty="0" err="1" smtClean="0"/>
              <a:t>Thang</a:t>
            </a:r>
            <a:r>
              <a:rPr lang="en-US" dirty="0" smtClean="0"/>
              <a:t> </a:t>
            </a:r>
            <a:r>
              <a:rPr lang="en-US" dirty="0" err="1" smtClean="0"/>
              <a:t>đo</a:t>
            </a:r>
            <a:r>
              <a:rPr lang="en-US" dirty="0" smtClean="0"/>
              <a:t> </a:t>
            </a:r>
            <a:r>
              <a:rPr lang="en-US" dirty="0" err="1" smtClean="0"/>
              <a:t>thứ</a:t>
            </a:r>
            <a:r>
              <a:rPr lang="en-US" dirty="0" smtClean="0"/>
              <a:t> </a:t>
            </a:r>
            <a:r>
              <a:rPr lang="en-US" dirty="0" err="1" smtClean="0"/>
              <a:t>bậc</a:t>
            </a:r>
            <a:r>
              <a:rPr lang="en-US" dirty="0" smtClean="0"/>
              <a:t> – ordinal scale</a:t>
            </a:r>
          </a:p>
          <a:p>
            <a:r>
              <a:rPr lang="en-US" dirty="0" err="1" smtClean="0"/>
              <a:t>Thang</a:t>
            </a:r>
            <a:r>
              <a:rPr lang="en-US" dirty="0" smtClean="0"/>
              <a:t> </a:t>
            </a:r>
            <a:r>
              <a:rPr lang="en-US" dirty="0" err="1" smtClean="0"/>
              <a:t>đo</a:t>
            </a:r>
            <a:r>
              <a:rPr lang="en-US" dirty="0" smtClean="0"/>
              <a:t> </a:t>
            </a:r>
            <a:r>
              <a:rPr lang="en-US" dirty="0" err="1" smtClean="0"/>
              <a:t>khoảng</a:t>
            </a:r>
            <a:r>
              <a:rPr lang="en-US" dirty="0" smtClean="0"/>
              <a:t> – interval scale</a:t>
            </a:r>
          </a:p>
          <a:p>
            <a:r>
              <a:rPr lang="en-US" dirty="0" err="1" smtClean="0"/>
              <a:t>Thang</a:t>
            </a:r>
            <a:r>
              <a:rPr lang="en-US" dirty="0" smtClean="0"/>
              <a:t> </a:t>
            </a:r>
            <a:r>
              <a:rPr lang="en-US" dirty="0" err="1" smtClean="0"/>
              <a:t>đo</a:t>
            </a:r>
            <a:r>
              <a:rPr lang="en-US" dirty="0" smtClean="0"/>
              <a:t> </a:t>
            </a:r>
            <a:r>
              <a:rPr lang="en-US" dirty="0" err="1" smtClean="0"/>
              <a:t>tỷ</a:t>
            </a:r>
            <a:r>
              <a:rPr lang="en-US" dirty="0" smtClean="0"/>
              <a:t> </a:t>
            </a:r>
            <a:r>
              <a:rPr lang="en-US" dirty="0" err="1" smtClean="0"/>
              <a:t>lệ</a:t>
            </a:r>
            <a:r>
              <a:rPr lang="en-US" dirty="0" smtClean="0"/>
              <a:t> - ratio scale</a:t>
            </a:r>
            <a:endParaRPr lang="en-US" dirty="0"/>
          </a:p>
        </p:txBody>
      </p:sp>
    </p:spTree>
    <p:extLst>
      <p:ext uri="{BB962C8B-B14F-4D97-AF65-F5344CB8AC3E}">
        <p14:creationId xmlns:p14="http://schemas.microsoft.com/office/powerpoint/2010/main" val="906206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solidFill>
                  <a:srgbClr val="FF0000"/>
                </a:solidFill>
              </a:rPr>
              <a:t>Thang</a:t>
            </a:r>
            <a:r>
              <a:rPr lang="en-US" dirty="0" smtClean="0">
                <a:solidFill>
                  <a:srgbClr val="FF0000"/>
                </a:solidFill>
              </a:rPr>
              <a:t> </a:t>
            </a:r>
            <a:r>
              <a:rPr lang="en-US" dirty="0" err="1" smtClean="0">
                <a:solidFill>
                  <a:srgbClr val="FF0000"/>
                </a:solidFill>
              </a:rPr>
              <a:t>đo</a:t>
            </a:r>
            <a:r>
              <a:rPr lang="en-US" dirty="0" smtClean="0">
                <a:solidFill>
                  <a:srgbClr val="FF0000"/>
                </a:solidFill>
              </a:rPr>
              <a:t> </a:t>
            </a:r>
            <a:r>
              <a:rPr lang="en-US" dirty="0" err="1" smtClean="0">
                <a:solidFill>
                  <a:srgbClr val="FF0000"/>
                </a:solidFill>
              </a:rPr>
              <a:t>danh</a:t>
            </a:r>
            <a:r>
              <a:rPr lang="en-US" dirty="0" smtClean="0">
                <a:solidFill>
                  <a:srgbClr val="FF0000"/>
                </a:solidFill>
              </a:rPr>
              <a:t> </a:t>
            </a:r>
            <a:r>
              <a:rPr lang="en-US" dirty="0" err="1" smtClean="0">
                <a:solidFill>
                  <a:srgbClr val="FF0000"/>
                </a:solidFill>
              </a:rPr>
              <a:t>nghĩa</a:t>
            </a:r>
            <a:r>
              <a:rPr lang="en-US" dirty="0" smtClean="0">
                <a:solidFill>
                  <a:srgbClr val="FF0000"/>
                </a:solidFill>
              </a:rPr>
              <a:t> – Nominal scale</a:t>
            </a:r>
            <a:endParaRPr lang="en-US" dirty="0">
              <a:solidFill>
                <a:srgbClr val="FF0000"/>
              </a:solidFill>
            </a:endParaRPr>
          </a:p>
        </p:txBody>
      </p:sp>
      <p:sp>
        <p:nvSpPr>
          <p:cNvPr id="3" name="Content Placeholder 2"/>
          <p:cNvSpPr>
            <a:spLocks noGrp="1"/>
          </p:cNvSpPr>
          <p:nvPr>
            <p:ph sz="quarter" idx="1"/>
          </p:nvPr>
        </p:nvSpPr>
        <p:spPr>
          <a:xfrm>
            <a:off x="428596" y="1654208"/>
            <a:ext cx="8229600" cy="5203792"/>
          </a:xfrm>
        </p:spPr>
        <p:txBody>
          <a:bodyPr>
            <a:normAutofit/>
          </a:bodyPr>
          <a:lstStyle/>
          <a:p>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danh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nghĩa</a:t>
            </a:r>
            <a:r>
              <a:rPr lang="en-US" sz="2400" dirty="0" smtClean="0">
                <a:solidFill>
                  <a:srgbClr val="0000CC"/>
                </a:solidFill>
                <a:latin typeface="Tahoma" pitchFamily="34" charset="0"/>
                <a:ea typeface="Tahoma" pitchFamily="34" charset="0"/>
                <a:cs typeface="Tahoma" pitchFamily="34" charset="0"/>
              </a:rPr>
              <a:t> hay </a:t>
            </a:r>
            <a:r>
              <a:rPr lang="en-US" sz="2400" dirty="0" err="1" smtClean="0">
                <a:solidFill>
                  <a:srgbClr val="0000CC"/>
                </a:solidFill>
                <a:latin typeface="Tahoma" pitchFamily="34" charset="0"/>
                <a:ea typeface="Tahoma" pitchFamily="34" charset="0"/>
                <a:cs typeface="Tahoma" pitchFamily="34" charset="0"/>
              </a:rPr>
              <a:t>còn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gọi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định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danh</a:t>
            </a:r>
            <a:r>
              <a:rPr lang="en-US" sz="2400" dirty="0" smtClean="0">
                <a:solidFill>
                  <a:srgbClr val="0000CC"/>
                </a:solidFill>
                <a:latin typeface="Tahoma" pitchFamily="34" charset="0"/>
                <a:ea typeface="Tahoma" pitchFamily="34" charset="0"/>
                <a:cs typeface="Tahoma" pitchFamily="34" charset="0"/>
              </a:rPr>
              <a:t> (nominal scale)</a:t>
            </a:r>
          </a:p>
          <a:p>
            <a:r>
              <a:rPr lang="en-US" sz="2400" dirty="0" err="1" smtClean="0">
                <a:solidFill>
                  <a:srgbClr val="0000CC"/>
                </a:solidFill>
                <a:latin typeface="Tahoma" pitchFamily="34" charset="0"/>
                <a:ea typeface="Tahoma" pitchFamily="34" charset="0"/>
                <a:cs typeface="Tahoma" pitchFamily="34" charset="0"/>
              </a:rPr>
              <a:t>Trong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các</a:t>
            </a:r>
            <a:r>
              <a:rPr lang="en-US" sz="2400" dirty="0" smtClean="0">
                <a:solidFill>
                  <a:srgbClr val="0000CC"/>
                </a:solidFill>
                <a:latin typeface="Tahoma" pitchFamily="34" charset="0"/>
                <a:ea typeface="Tahoma" pitchFamily="34" charset="0"/>
                <a:cs typeface="Tahoma" pitchFamily="34" charset="0"/>
              </a:rPr>
              <a:t> con </a:t>
            </a:r>
            <a:r>
              <a:rPr lang="en-US" sz="2400" dirty="0" err="1" smtClean="0">
                <a:solidFill>
                  <a:srgbClr val="0000CC"/>
                </a:solidFill>
                <a:latin typeface="Tahoma" pitchFamily="34" charset="0"/>
                <a:ea typeface="Tahoma" pitchFamily="34" charset="0"/>
                <a:cs typeface="Tahoma" pitchFamily="34" charset="0"/>
              </a:rPr>
              <a:t>số</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chỉ</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dùng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để</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phân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loại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các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đối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tượng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chúng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không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mang</a:t>
            </a:r>
            <a:r>
              <a:rPr lang="en-US" sz="2400" dirty="0" smtClean="0">
                <a:solidFill>
                  <a:srgbClr val="0000CC"/>
                </a:solidFill>
                <a:latin typeface="Tahoma" pitchFamily="34" charset="0"/>
                <a:ea typeface="Tahoma" pitchFamily="34" charset="0"/>
                <a:cs typeface="Tahoma" pitchFamily="34" charset="0"/>
              </a:rPr>
              <a:t> ý </a:t>
            </a:r>
            <a:r>
              <a:rPr lang="en-US" sz="2400" dirty="0" err="1" smtClean="0">
                <a:solidFill>
                  <a:srgbClr val="0000CC"/>
                </a:solidFill>
                <a:latin typeface="Tahoma" pitchFamily="34" charset="0"/>
                <a:ea typeface="Tahoma" pitchFamily="34" charset="0"/>
                <a:cs typeface="Tahoma" pitchFamily="34" charset="0"/>
              </a:rPr>
              <a:t>nghĩa</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nào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khác</a:t>
            </a:r>
            <a:endParaRPr lang="en-US" sz="2400" dirty="0" smtClean="0">
              <a:solidFill>
                <a:srgbClr val="0000CC"/>
              </a:solidFill>
              <a:latin typeface="Tahoma" pitchFamily="34" charset="0"/>
              <a:ea typeface="Tahoma" pitchFamily="34" charset="0"/>
              <a:cs typeface="Tahoma" pitchFamily="34" charset="0"/>
            </a:endParaRPr>
          </a:p>
          <a:p>
            <a:r>
              <a:rPr lang="en-US" sz="2400" dirty="0" err="1" smtClean="0">
                <a:solidFill>
                  <a:srgbClr val="0000CC"/>
                </a:solidFill>
                <a:latin typeface="Tahoma" pitchFamily="34" charset="0"/>
                <a:ea typeface="Tahoma" pitchFamily="34" charset="0"/>
                <a:cs typeface="Tahoma" pitchFamily="34" charset="0"/>
              </a:rPr>
              <a:t>Thực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chất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danh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nghĩa</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sự</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phân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loại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và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đặt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tên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các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biểu</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hiện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và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ấn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định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chúng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một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số</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tương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ứng</a:t>
            </a:r>
            <a:endParaRPr lang="en-US" sz="2400" dirty="0" smtClean="0">
              <a:solidFill>
                <a:srgbClr val="0000CC"/>
              </a:solidFill>
              <a:latin typeface="Tahoma" pitchFamily="34" charset="0"/>
              <a:ea typeface="Tahoma" pitchFamily="34" charset="0"/>
              <a:cs typeface="Tahoma" pitchFamily="34" charset="0"/>
            </a:endParaRPr>
          </a:p>
          <a:p>
            <a:r>
              <a:rPr lang="en-US" sz="2400" dirty="0" err="1" smtClean="0">
                <a:solidFill>
                  <a:srgbClr val="0000CC"/>
                </a:solidFill>
                <a:latin typeface="Tahoma" pitchFamily="34" charset="0"/>
                <a:ea typeface="Tahoma" pitchFamily="34" charset="0"/>
                <a:cs typeface="Tahoma" pitchFamily="34" charset="0"/>
              </a:rPr>
              <a:t>Những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phép</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toán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thống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kê</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có</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thể</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sử</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dụng</a:t>
            </a:r>
            <a:r>
              <a:rPr lang="en-US" sz="2400" dirty="0" smtClean="0">
                <a:solidFill>
                  <a:srgbClr val="0000CC"/>
                </a:solidFill>
                <a:latin typeface="Tahoma" pitchFamily="34" charset="0"/>
                <a:ea typeface="Tahoma" pitchFamily="34" charset="0"/>
                <a:cs typeface="Tahoma" pitchFamily="34" charset="0"/>
              </a:rPr>
              <a:t> : </a:t>
            </a:r>
            <a:r>
              <a:rPr lang="en-US" sz="2400" dirty="0" err="1" smtClean="0">
                <a:solidFill>
                  <a:srgbClr val="0000CC"/>
                </a:solidFill>
                <a:latin typeface="Tahoma" pitchFamily="34" charset="0"/>
                <a:ea typeface="Tahoma" pitchFamily="34" charset="0"/>
                <a:cs typeface="Tahoma" pitchFamily="34" charset="0"/>
              </a:rPr>
              <a:t>đếm</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tính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tần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suất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của</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một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biểu</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hiện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nào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đó</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xác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định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giá</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trị</a:t>
            </a:r>
            <a:r>
              <a:rPr lang="en-US" sz="2400" dirty="0" smtClean="0">
                <a:solidFill>
                  <a:srgbClr val="0000CC"/>
                </a:solidFill>
                <a:latin typeface="Tahoma" pitchFamily="34" charset="0"/>
                <a:ea typeface="Tahoma" pitchFamily="34" charset="0"/>
                <a:cs typeface="Tahoma" pitchFamily="34" charset="0"/>
              </a:rPr>
              <a:t> mode, </a:t>
            </a:r>
            <a:r>
              <a:rPr lang="en-US" sz="2400" dirty="0" err="1" smtClean="0">
                <a:solidFill>
                  <a:srgbClr val="0000CC"/>
                </a:solidFill>
                <a:latin typeface="Tahoma" pitchFamily="34" charset="0"/>
                <a:ea typeface="Tahoma" pitchFamily="34" charset="0"/>
                <a:cs typeface="Tahoma" pitchFamily="34" charset="0"/>
              </a:rPr>
              <a:t>thực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hiện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một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số</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kiểm</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định</a:t>
            </a:r>
            <a:endParaRPr lang="en-US" sz="2400" dirty="0">
              <a:solidFill>
                <a:srgbClr val="0000CC"/>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01937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990600" y="838200"/>
            <a:ext cx="6858000" cy="641350"/>
          </a:xfrm>
          <a:prstGeom prst="rect">
            <a:avLst/>
          </a:prstGeom>
          <a:solidFill>
            <a:schemeClr val="bg1"/>
          </a:solidFill>
          <a:ln w="9525">
            <a:noFill/>
            <a:miter lim="800000"/>
            <a:headEnd/>
            <a:tailEnd/>
          </a:ln>
        </p:spPr>
        <p:txBody>
          <a:bodyPr>
            <a:spAutoFit/>
          </a:bodyPr>
          <a:lstStyle/>
          <a:p>
            <a:pPr algn="ctr">
              <a:spcBef>
                <a:spcPct val="50000"/>
              </a:spcBef>
            </a:pPr>
            <a:r>
              <a:rPr lang="en-US" sz="3600" b="1">
                <a:solidFill>
                  <a:srgbClr val="FF0000"/>
                </a:solidFill>
                <a:latin typeface="Arial" charset="0"/>
                <a:cs typeface="Arial" charset="0"/>
              </a:rPr>
              <a:t>Thang đo định danh(tt)</a:t>
            </a:r>
          </a:p>
        </p:txBody>
      </p:sp>
      <p:sp>
        <p:nvSpPr>
          <p:cNvPr id="432131" name="Rectangle 3"/>
          <p:cNvSpPr>
            <a:spLocks noChangeArrowheads="1"/>
          </p:cNvSpPr>
          <p:nvPr/>
        </p:nvSpPr>
        <p:spPr bwMode="auto">
          <a:xfrm>
            <a:off x="0" y="1600200"/>
            <a:ext cx="8786842" cy="5486400"/>
          </a:xfrm>
          <a:prstGeom prst="rect">
            <a:avLst/>
          </a:prstGeom>
          <a:noFill/>
          <a:ln w="9525">
            <a:noFill/>
            <a:miter lim="800000"/>
            <a:headEnd/>
            <a:tailEnd/>
          </a:ln>
        </p:spPr>
        <p:txBody>
          <a:bodyPr/>
          <a:lstStyle/>
          <a:p>
            <a:pPr marL="1143000" lvl="2" indent="-228600">
              <a:lnSpc>
                <a:spcPct val="120000"/>
              </a:lnSpc>
              <a:spcBef>
                <a:spcPct val="20000"/>
              </a:spcBef>
              <a:spcAft>
                <a:spcPct val="20000"/>
              </a:spcAft>
              <a:buClr>
                <a:schemeClr val="folHlink"/>
              </a:buClr>
              <a:buSzPct val="50000"/>
            </a:pPr>
            <a:r>
              <a:rPr lang="en-US" sz="2800" dirty="0" smtClean="0">
                <a:solidFill>
                  <a:srgbClr val="0000CC"/>
                </a:solidFill>
              </a:rPr>
              <a:t>- </a:t>
            </a:r>
            <a:r>
              <a:rPr lang="en-US" sz="2800" dirty="0" err="1" smtClean="0">
                <a:solidFill>
                  <a:srgbClr val="0000CC"/>
                </a:solidFill>
              </a:rPr>
              <a:t>Có</a:t>
            </a:r>
            <a:r>
              <a:rPr lang="en-US" sz="2800" dirty="0" smtClean="0">
                <a:solidFill>
                  <a:srgbClr val="0000CC"/>
                </a:solidFill>
              </a:rPr>
              <a:t> </a:t>
            </a:r>
            <a:r>
              <a:rPr lang="en-US" sz="2800" dirty="0" err="1">
                <a:solidFill>
                  <a:srgbClr val="0000CC"/>
                </a:solidFill>
              </a:rPr>
              <a:t>thể</a:t>
            </a:r>
            <a:r>
              <a:rPr lang="en-US" sz="2800" dirty="0">
                <a:solidFill>
                  <a:srgbClr val="0000CC"/>
                </a:solidFill>
              </a:rPr>
              <a:t> </a:t>
            </a:r>
            <a:r>
              <a:rPr lang="en-US" sz="2800" dirty="0" err="1">
                <a:solidFill>
                  <a:srgbClr val="0000CC"/>
                </a:solidFill>
              </a:rPr>
              <a:t>sử</a:t>
            </a:r>
            <a:r>
              <a:rPr lang="en-US" sz="2800" dirty="0">
                <a:solidFill>
                  <a:srgbClr val="0000CC"/>
                </a:solidFill>
              </a:rPr>
              <a:t> </a:t>
            </a:r>
            <a:r>
              <a:rPr lang="en-US" sz="2800" dirty="0" err="1">
                <a:solidFill>
                  <a:srgbClr val="0000CC"/>
                </a:solidFill>
              </a:rPr>
              <a:t>dụng</a:t>
            </a:r>
            <a:r>
              <a:rPr lang="en-US" sz="2800" dirty="0">
                <a:solidFill>
                  <a:srgbClr val="0000CC"/>
                </a:solidFill>
              </a:rPr>
              <a:t> </a:t>
            </a:r>
            <a:r>
              <a:rPr lang="en-US" sz="2800" dirty="0" err="1">
                <a:solidFill>
                  <a:srgbClr val="0000CC"/>
                </a:solidFill>
              </a:rPr>
              <a:t>câu</a:t>
            </a:r>
            <a:r>
              <a:rPr lang="en-US" sz="2800" dirty="0">
                <a:solidFill>
                  <a:srgbClr val="0000CC"/>
                </a:solidFill>
              </a:rPr>
              <a:t> </a:t>
            </a:r>
            <a:r>
              <a:rPr lang="en-US" sz="2800" dirty="0" err="1">
                <a:solidFill>
                  <a:srgbClr val="0000CC"/>
                </a:solidFill>
              </a:rPr>
              <a:t>hỏi</a:t>
            </a:r>
            <a:r>
              <a:rPr lang="en-US" sz="2800" dirty="0">
                <a:solidFill>
                  <a:srgbClr val="0000CC"/>
                </a:solidFill>
              </a:rPr>
              <a:t> 1 </a:t>
            </a:r>
            <a:r>
              <a:rPr lang="en-US" sz="2800" dirty="0" err="1">
                <a:solidFill>
                  <a:srgbClr val="0000CC"/>
                </a:solidFill>
              </a:rPr>
              <a:t>lựa</a:t>
            </a:r>
            <a:r>
              <a:rPr lang="en-US" sz="2800" dirty="0">
                <a:solidFill>
                  <a:srgbClr val="0000CC"/>
                </a:solidFill>
              </a:rPr>
              <a:t> </a:t>
            </a:r>
            <a:r>
              <a:rPr lang="en-US" sz="2800" dirty="0" err="1">
                <a:solidFill>
                  <a:srgbClr val="0000CC"/>
                </a:solidFill>
              </a:rPr>
              <a:t>chọn</a:t>
            </a:r>
            <a:r>
              <a:rPr lang="en-US" sz="2800" dirty="0">
                <a:solidFill>
                  <a:srgbClr val="0000CC"/>
                </a:solidFill>
              </a:rPr>
              <a:t> (SA) </a:t>
            </a:r>
            <a:r>
              <a:rPr lang="en-US" sz="2800" dirty="0" err="1">
                <a:solidFill>
                  <a:srgbClr val="0000CC"/>
                </a:solidFill>
              </a:rPr>
              <a:t>hoặc</a:t>
            </a:r>
            <a:r>
              <a:rPr lang="en-US" sz="2800" dirty="0">
                <a:solidFill>
                  <a:srgbClr val="0000CC"/>
                </a:solidFill>
              </a:rPr>
              <a:t> </a:t>
            </a:r>
            <a:r>
              <a:rPr lang="en-US" sz="2800" dirty="0" err="1">
                <a:solidFill>
                  <a:srgbClr val="0000CC"/>
                </a:solidFill>
              </a:rPr>
              <a:t>câu</a:t>
            </a:r>
            <a:r>
              <a:rPr lang="en-US" sz="2800" dirty="0">
                <a:solidFill>
                  <a:srgbClr val="0000CC"/>
                </a:solidFill>
              </a:rPr>
              <a:t> </a:t>
            </a:r>
            <a:r>
              <a:rPr lang="en-US" sz="2800" dirty="0" err="1">
                <a:solidFill>
                  <a:srgbClr val="0000CC"/>
                </a:solidFill>
              </a:rPr>
              <a:t>hỏi</a:t>
            </a:r>
            <a:r>
              <a:rPr lang="en-US" sz="2800" dirty="0">
                <a:solidFill>
                  <a:srgbClr val="0000CC"/>
                </a:solidFill>
              </a:rPr>
              <a:t> </a:t>
            </a:r>
            <a:r>
              <a:rPr lang="en-US" sz="2800" dirty="0" err="1">
                <a:solidFill>
                  <a:srgbClr val="0000CC"/>
                </a:solidFill>
              </a:rPr>
              <a:t>nhiều</a:t>
            </a:r>
            <a:r>
              <a:rPr lang="en-US" sz="2800" dirty="0">
                <a:solidFill>
                  <a:srgbClr val="0000CC"/>
                </a:solidFill>
              </a:rPr>
              <a:t> </a:t>
            </a:r>
            <a:r>
              <a:rPr lang="en-US" sz="2800" dirty="0" err="1">
                <a:solidFill>
                  <a:srgbClr val="0000CC"/>
                </a:solidFill>
              </a:rPr>
              <a:t>lựa</a:t>
            </a:r>
            <a:r>
              <a:rPr lang="en-US" sz="2800" dirty="0">
                <a:solidFill>
                  <a:srgbClr val="0000CC"/>
                </a:solidFill>
              </a:rPr>
              <a:t> </a:t>
            </a:r>
            <a:r>
              <a:rPr lang="en-US" sz="2800" dirty="0" err="1">
                <a:solidFill>
                  <a:srgbClr val="0000CC"/>
                </a:solidFill>
              </a:rPr>
              <a:t>chọn</a:t>
            </a:r>
            <a:r>
              <a:rPr lang="en-US" sz="2800" dirty="0">
                <a:solidFill>
                  <a:srgbClr val="0000CC"/>
                </a:solidFill>
              </a:rPr>
              <a:t> (MA)</a:t>
            </a:r>
          </a:p>
          <a:p>
            <a:pPr marL="1143000" lvl="2" indent="-228600">
              <a:lnSpc>
                <a:spcPct val="120000"/>
              </a:lnSpc>
              <a:spcBef>
                <a:spcPct val="20000"/>
              </a:spcBef>
              <a:spcAft>
                <a:spcPct val="20000"/>
              </a:spcAft>
              <a:buClr>
                <a:schemeClr val="folHlink"/>
              </a:buClr>
              <a:buSzPct val="50000"/>
              <a:buFont typeface="Wingdings" pitchFamily="2" charset="2"/>
              <a:buChar char="n"/>
            </a:pPr>
            <a:r>
              <a:rPr lang="en-US" sz="2800" dirty="0" err="1">
                <a:solidFill>
                  <a:srgbClr val="0000CC"/>
                </a:solidFill>
              </a:rPr>
              <a:t>Phân</a:t>
            </a:r>
            <a:r>
              <a:rPr lang="en-US" sz="2800" dirty="0">
                <a:solidFill>
                  <a:srgbClr val="0000CC"/>
                </a:solidFill>
              </a:rPr>
              <a:t> </a:t>
            </a:r>
            <a:r>
              <a:rPr lang="en-US" sz="2800" dirty="0" err="1">
                <a:solidFill>
                  <a:srgbClr val="0000CC"/>
                </a:solidFill>
              </a:rPr>
              <a:t>loại</a:t>
            </a:r>
            <a:r>
              <a:rPr lang="en-US" sz="2800" dirty="0">
                <a:solidFill>
                  <a:srgbClr val="0000CC"/>
                </a:solidFill>
              </a:rPr>
              <a:t>: - </a:t>
            </a:r>
            <a:r>
              <a:rPr lang="en-US" sz="2800" dirty="0" err="1">
                <a:solidFill>
                  <a:srgbClr val="0000CC"/>
                </a:solidFill>
              </a:rPr>
              <a:t>Thang</a:t>
            </a:r>
            <a:r>
              <a:rPr lang="en-US" sz="2800" dirty="0">
                <a:solidFill>
                  <a:srgbClr val="0000CC"/>
                </a:solidFill>
              </a:rPr>
              <a:t> </a:t>
            </a:r>
            <a:r>
              <a:rPr lang="en-US" sz="2800" dirty="0" err="1">
                <a:solidFill>
                  <a:srgbClr val="0000CC"/>
                </a:solidFill>
              </a:rPr>
              <a:t>nhị</a:t>
            </a:r>
            <a:r>
              <a:rPr lang="en-US" sz="2800" dirty="0">
                <a:solidFill>
                  <a:srgbClr val="0000CC"/>
                </a:solidFill>
              </a:rPr>
              <a:t> </a:t>
            </a:r>
            <a:r>
              <a:rPr lang="en-US" sz="2800" dirty="0" err="1">
                <a:solidFill>
                  <a:srgbClr val="0000CC"/>
                </a:solidFill>
              </a:rPr>
              <a:t>phân</a:t>
            </a:r>
            <a:r>
              <a:rPr lang="en-US" sz="2800" dirty="0">
                <a:solidFill>
                  <a:srgbClr val="0000CC"/>
                </a:solidFill>
              </a:rPr>
              <a:t> (Dichotomy Scale)</a:t>
            </a:r>
          </a:p>
          <a:p>
            <a:pPr marL="1143000" lvl="2" indent="-228600">
              <a:lnSpc>
                <a:spcPct val="120000"/>
              </a:lnSpc>
              <a:spcBef>
                <a:spcPct val="20000"/>
              </a:spcBef>
              <a:spcAft>
                <a:spcPct val="20000"/>
              </a:spcAft>
              <a:buClr>
                <a:schemeClr val="folHlink"/>
              </a:buClr>
              <a:buSzPct val="50000"/>
              <a:buFont typeface="Wingdings" pitchFamily="2" charset="2"/>
              <a:buNone/>
            </a:pPr>
            <a:r>
              <a:rPr lang="en-US" sz="2800" dirty="0">
                <a:solidFill>
                  <a:srgbClr val="0000CC"/>
                </a:solidFill>
              </a:rPr>
              <a:t>        	       </a:t>
            </a:r>
            <a:r>
              <a:rPr lang="en-US" sz="2800" dirty="0" smtClean="0">
                <a:solidFill>
                  <a:srgbClr val="0000CC"/>
                </a:solidFill>
              </a:rPr>
              <a:t>   - </a:t>
            </a:r>
            <a:r>
              <a:rPr lang="en-US" sz="2800" dirty="0" err="1">
                <a:solidFill>
                  <a:srgbClr val="0000CC"/>
                </a:solidFill>
              </a:rPr>
              <a:t>Thang</a:t>
            </a:r>
            <a:r>
              <a:rPr lang="en-US" sz="2800" dirty="0">
                <a:solidFill>
                  <a:srgbClr val="0000CC"/>
                </a:solidFill>
              </a:rPr>
              <a:t> </a:t>
            </a:r>
            <a:r>
              <a:rPr lang="en-US" sz="2800" dirty="0" err="1">
                <a:solidFill>
                  <a:srgbClr val="0000CC"/>
                </a:solidFill>
              </a:rPr>
              <a:t>điều</a:t>
            </a:r>
            <a:r>
              <a:rPr lang="en-US" sz="2800" dirty="0">
                <a:solidFill>
                  <a:srgbClr val="0000CC"/>
                </a:solidFill>
              </a:rPr>
              <a:t> </a:t>
            </a:r>
            <a:r>
              <a:rPr lang="en-US" sz="2800" dirty="0" err="1">
                <a:solidFill>
                  <a:srgbClr val="0000CC"/>
                </a:solidFill>
              </a:rPr>
              <a:t>mục</a:t>
            </a:r>
            <a:r>
              <a:rPr lang="en-US" sz="2800" dirty="0">
                <a:solidFill>
                  <a:srgbClr val="0000CC"/>
                </a:solidFill>
              </a:rPr>
              <a:t> (Category Scale)</a:t>
            </a:r>
          </a:p>
          <a:p>
            <a:pPr marL="1143000" lvl="2" indent="-228600">
              <a:lnSpc>
                <a:spcPct val="120000"/>
              </a:lnSpc>
              <a:spcBef>
                <a:spcPct val="20000"/>
              </a:spcBef>
              <a:spcAft>
                <a:spcPct val="20000"/>
              </a:spcAft>
              <a:buClr>
                <a:schemeClr val="folHlink"/>
              </a:buClr>
              <a:buSzPct val="50000"/>
              <a:buFont typeface="Wingdings" pitchFamily="2" charset="2"/>
              <a:buNone/>
            </a:pPr>
            <a:endParaRPr lang="en-US" sz="28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endParaRPr 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2130"/>
                                        </p:tgtEl>
                                        <p:attrNameLst>
                                          <p:attrName>style.visibility</p:attrName>
                                        </p:attrNameLst>
                                      </p:cBhvr>
                                      <p:to>
                                        <p:strVal val="visible"/>
                                      </p:to>
                                    </p:set>
                                    <p:animEffect transition="in" filter="box(in)">
                                      <p:cBhvr>
                                        <p:cTn id="7" dur="500"/>
                                        <p:tgtEl>
                                          <p:spTgt spid="432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2131">
                                            <p:txEl>
                                              <p:pRg st="0" end="0"/>
                                            </p:txEl>
                                          </p:spTgt>
                                        </p:tgtEl>
                                        <p:attrNameLst>
                                          <p:attrName>style.visibility</p:attrName>
                                        </p:attrNameLst>
                                      </p:cBhvr>
                                      <p:to>
                                        <p:strVal val="visible"/>
                                      </p:to>
                                    </p:set>
                                    <p:animEffect transition="in" filter="blinds(horizontal)">
                                      <p:cBhvr>
                                        <p:cTn id="12" dur="500"/>
                                        <p:tgtEl>
                                          <p:spTgt spid="432131">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32131">
                                            <p:txEl>
                                              <p:pRg st="1" end="1"/>
                                            </p:txEl>
                                          </p:spTgt>
                                        </p:tgtEl>
                                        <p:attrNameLst>
                                          <p:attrName>style.visibility</p:attrName>
                                        </p:attrNameLst>
                                      </p:cBhvr>
                                      <p:to>
                                        <p:strVal val="visible"/>
                                      </p:to>
                                    </p:set>
                                    <p:animEffect transition="in" filter="blinds(horizontal)">
                                      <p:cBhvr>
                                        <p:cTn id="15" dur="500"/>
                                        <p:tgtEl>
                                          <p:spTgt spid="432131">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2131">
                                            <p:txEl>
                                              <p:pRg st="2" end="2"/>
                                            </p:txEl>
                                          </p:spTgt>
                                        </p:tgtEl>
                                        <p:attrNameLst>
                                          <p:attrName>style.visibility</p:attrName>
                                        </p:attrNameLst>
                                      </p:cBhvr>
                                      <p:to>
                                        <p:strVal val="visible"/>
                                      </p:to>
                                    </p:set>
                                    <p:animEffect transition="in" filter="blinds(horizontal)">
                                      <p:cBhvr>
                                        <p:cTn id="18" dur="500"/>
                                        <p:tgtEl>
                                          <p:spTgt spid="432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nimBg="1"/>
      <p:bldP spid="4321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ChangeArrowheads="1"/>
          </p:cNvSpPr>
          <p:nvPr/>
        </p:nvSpPr>
        <p:spPr bwMode="auto">
          <a:xfrm>
            <a:off x="428596" y="0"/>
            <a:ext cx="8086724" cy="6500834"/>
          </a:xfrm>
          <a:prstGeom prst="rect">
            <a:avLst/>
          </a:prstGeom>
          <a:noFill/>
          <a:ln w="9525">
            <a:noFill/>
            <a:miter lim="800000"/>
            <a:headEnd/>
            <a:tailEnd/>
          </a:ln>
        </p:spPr>
        <p:txBody>
          <a:bodyPr/>
          <a:lstStyle/>
          <a:p>
            <a:pPr marL="1143000" lvl="2" indent="-228600">
              <a:spcBef>
                <a:spcPct val="20000"/>
              </a:spcBef>
              <a:buClr>
                <a:schemeClr val="folHlink"/>
              </a:buClr>
              <a:buSzPct val="50000"/>
              <a:buFont typeface="Wingdings" pitchFamily="2" charset="2"/>
              <a:buChar char="n"/>
            </a:pPr>
            <a:endParaRPr lang="en-US" sz="2400" dirty="0">
              <a:solidFill>
                <a:srgbClr val="0000CC"/>
              </a:solidFill>
            </a:endParaRPr>
          </a:p>
          <a:p>
            <a:pPr marL="1143000" lvl="2" indent="-228600">
              <a:spcBef>
                <a:spcPct val="20000"/>
              </a:spcBef>
              <a:buClr>
                <a:schemeClr val="folHlink"/>
              </a:buClr>
              <a:buSzPct val="50000"/>
              <a:buFont typeface="Wingdings" pitchFamily="2" charset="2"/>
              <a:buNone/>
            </a:pPr>
            <a:r>
              <a:rPr lang="en-US" sz="3600" b="1" dirty="0" err="1">
                <a:solidFill>
                  <a:srgbClr val="FF0000"/>
                </a:solidFill>
              </a:rPr>
              <a:t>Ví</a:t>
            </a:r>
            <a:r>
              <a:rPr lang="en-US" sz="3600" b="1" dirty="0">
                <a:solidFill>
                  <a:srgbClr val="FF0000"/>
                </a:solidFill>
              </a:rPr>
              <a:t> </a:t>
            </a:r>
            <a:r>
              <a:rPr lang="en-US" sz="3600" b="1" dirty="0" err="1">
                <a:solidFill>
                  <a:srgbClr val="FF0000"/>
                </a:solidFill>
              </a:rPr>
              <a:t>dụ</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Thang</a:t>
            </a:r>
            <a:r>
              <a:rPr lang="en-US" sz="3600" b="1" dirty="0">
                <a:solidFill>
                  <a:srgbClr val="FF0000"/>
                </a:solidFill>
              </a:rPr>
              <a:t> </a:t>
            </a:r>
            <a:r>
              <a:rPr lang="en-US" sz="3600" b="1" dirty="0" err="1">
                <a:solidFill>
                  <a:srgbClr val="FF0000"/>
                </a:solidFill>
              </a:rPr>
              <a:t>đo</a:t>
            </a:r>
            <a:r>
              <a:rPr lang="en-US" sz="3600" b="1" dirty="0">
                <a:solidFill>
                  <a:srgbClr val="FF0000"/>
                </a:solidFill>
              </a:rPr>
              <a:t> </a:t>
            </a:r>
            <a:r>
              <a:rPr lang="en-US" sz="3600" b="1" dirty="0" err="1">
                <a:solidFill>
                  <a:srgbClr val="FF0000"/>
                </a:solidFill>
              </a:rPr>
              <a:t>định</a:t>
            </a:r>
            <a:r>
              <a:rPr lang="en-US" sz="3600" b="1" dirty="0">
                <a:solidFill>
                  <a:srgbClr val="FF0000"/>
                </a:solidFill>
              </a:rPr>
              <a:t> </a:t>
            </a:r>
            <a:r>
              <a:rPr lang="en-US" sz="3600" b="1" dirty="0" err="1">
                <a:solidFill>
                  <a:srgbClr val="FF0000"/>
                </a:solidFill>
              </a:rPr>
              <a:t>danh</a:t>
            </a:r>
            <a:endParaRPr lang="en-US" sz="3600" b="1" dirty="0">
              <a:solidFill>
                <a:srgbClr val="FF0000"/>
              </a:solidFill>
            </a:endParaRPr>
          </a:p>
          <a:p>
            <a:pPr marL="1143000" lvl="2" indent="-228600">
              <a:spcBef>
                <a:spcPct val="20000"/>
              </a:spcBef>
              <a:buClr>
                <a:schemeClr val="folHlink"/>
              </a:buClr>
              <a:buSzPct val="50000"/>
              <a:buFont typeface="Wingdings" pitchFamily="2" charset="2"/>
              <a:buNone/>
            </a:pPr>
            <a:endParaRPr lang="en-US" b="1" dirty="0">
              <a:solidFill>
                <a:srgbClr val="0000CC"/>
              </a:solidFill>
            </a:endParaRPr>
          </a:p>
          <a:p>
            <a:pPr marL="1143000" lvl="2" indent="-228600">
              <a:spcBef>
                <a:spcPct val="20000"/>
              </a:spcBef>
              <a:buClr>
                <a:schemeClr val="folHlink"/>
              </a:buClr>
              <a:buSzPct val="50000"/>
              <a:buFont typeface="Wingdings" pitchFamily="2" charset="2"/>
              <a:buNone/>
            </a:pPr>
            <a:r>
              <a:rPr lang="en-US" sz="2400" dirty="0">
                <a:solidFill>
                  <a:srgbClr val="0000CC"/>
                </a:solidFill>
              </a:rPr>
              <a:t>  1. </a:t>
            </a:r>
            <a:r>
              <a:rPr lang="en-US" sz="2400" dirty="0" err="1">
                <a:solidFill>
                  <a:srgbClr val="0000CC"/>
                </a:solidFill>
              </a:rPr>
              <a:t>Bạn</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thích</a:t>
            </a:r>
            <a:r>
              <a:rPr lang="en-US" sz="2400" dirty="0">
                <a:solidFill>
                  <a:srgbClr val="0000CC"/>
                </a:solidFill>
              </a:rPr>
              <a:t> </a:t>
            </a:r>
            <a:r>
              <a:rPr lang="en-US" sz="2400" dirty="0" err="1">
                <a:solidFill>
                  <a:srgbClr val="0000CC"/>
                </a:solidFill>
              </a:rPr>
              <a:t>nhãn</a:t>
            </a:r>
            <a:r>
              <a:rPr lang="en-US" sz="2400" dirty="0">
                <a:solidFill>
                  <a:srgbClr val="0000CC"/>
                </a:solidFill>
              </a:rPr>
              <a:t> </a:t>
            </a:r>
            <a:r>
              <a:rPr lang="en-US" sz="2400" dirty="0" err="1">
                <a:solidFill>
                  <a:srgbClr val="0000CC"/>
                </a:solidFill>
              </a:rPr>
              <a:t>hiệu</a:t>
            </a:r>
            <a:r>
              <a:rPr lang="en-US" sz="2400" dirty="0">
                <a:solidFill>
                  <a:srgbClr val="0000CC"/>
                </a:solidFill>
              </a:rPr>
              <a:t> </a:t>
            </a:r>
            <a:r>
              <a:rPr lang="en-US" sz="2400" dirty="0" err="1">
                <a:solidFill>
                  <a:srgbClr val="0000CC"/>
                </a:solidFill>
              </a:rPr>
              <a:t>xe</a:t>
            </a:r>
            <a:r>
              <a:rPr lang="en-US" sz="2400" dirty="0">
                <a:solidFill>
                  <a:srgbClr val="0000CC"/>
                </a:solidFill>
              </a:rPr>
              <a:t> </a:t>
            </a:r>
            <a:r>
              <a:rPr lang="en-US" sz="2400" dirty="0" err="1">
                <a:solidFill>
                  <a:srgbClr val="0000CC"/>
                </a:solidFill>
              </a:rPr>
              <a:t>máy</a:t>
            </a:r>
            <a:r>
              <a:rPr lang="en-US" sz="2400" dirty="0">
                <a:solidFill>
                  <a:srgbClr val="0000CC"/>
                </a:solidFill>
              </a:rPr>
              <a:t> Suzuki hay </a:t>
            </a:r>
            <a:r>
              <a:rPr lang="en-US" sz="2400" dirty="0" err="1">
                <a:solidFill>
                  <a:srgbClr val="0000CC"/>
                </a:solidFill>
              </a:rPr>
              <a:t>không</a:t>
            </a:r>
            <a:r>
              <a:rPr lang="en-US" sz="2400" dirty="0">
                <a:solidFill>
                  <a:srgbClr val="0000CC"/>
                </a:solidFill>
              </a:rPr>
              <a:t>?</a:t>
            </a:r>
          </a:p>
          <a:p>
            <a:pPr marL="1143000" lvl="2" indent="-228600">
              <a:spcBef>
                <a:spcPct val="20000"/>
              </a:spcBef>
              <a:buClr>
                <a:schemeClr val="folHlink"/>
              </a:buClr>
              <a:buSzPct val="50000"/>
              <a:buFont typeface="Wingdings" pitchFamily="2" charset="2"/>
              <a:buNone/>
            </a:pPr>
            <a:r>
              <a:rPr lang="en-US" sz="2400" dirty="0">
                <a:solidFill>
                  <a:srgbClr val="0000CC"/>
                </a:solidFill>
              </a:rPr>
              <a:t>                 1. </a:t>
            </a:r>
            <a:r>
              <a:rPr lang="en-US" sz="2400" dirty="0" err="1">
                <a:solidFill>
                  <a:srgbClr val="0000CC"/>
                </a:solidFill>
              </a:rPr>
              <a:t>Có</a:t>
            </a:r>
            <a:r>
              <a:rPr lang="en-US" sz="2400" dirty="0">
                <a:solidFill>
                  <a:srgbClr val="0000CC"/>
                </a:solidFill>
              </a:rPr>
              <a:t>                2. </a:t>
            </a:r>
            <a:r>
              <a:rPr lang="en-US" sz="2400" dirty="0" err="1">
                <a:solidFill>
                  <a:srgbClr val="0000CC"/>
                </a:solidFill>
              </a:rPr>
              <a:t>Không</a:t>
            </a:r>
            <a:endParaRPr lang="en-US" sz="2400" dirty="0">
              <a:solidFill>
                <a:srgbClr val="0000CC"/>
              </a:solidFill>
            </a:endParaRPr>
          </a:p>
          <a:p>
            <a:pPr marL="1143000" lvl="2" indent="-228600">
              <a:spcBef>
                <a:spcPct val="20000"/>
              </a:spcBef>
              <a:buClr>
                <a:schemeClr val="folHlink"/>
              </a:buClr>
              <a:buSzPct val="50000"/>
              <a:buFont typeface="Wingdings" pitchFamily="2" charset="2"/>
              <a:buNone/>
            </a:pPr>
            <a:endParaRPr lang="en-US" dirty="0">
              <a:solidFill>
                <a:srgbClr val="0000CC"/>
              </a:solidFill>
            </a:endParaRPr>
          </a:p>
          <a:p>
            <a:pPr marL="1143000" lvl="2" indent="-228600">
              <a:spcBef>
                <a:spcPct val="20000"/>
              </a:spcBef>
              <a:buClr>
                <a:schemeClr val="folHlink"/>
              </a:buClr>
              <a:buSzPct val="50000"/>
              <a:buFont typeface="Wingdings" pitchFamily="2" charset="2"/>
              <a:buNone/>
            </a:pPr>
            <a:r>
              <a:rPr lang="en-US" sz="2400" dirty="0">
                <a:solidFill>
                  <a:srgbClr val="0000CC"/>
                </a:solidFill>
              </a:rPr>
              <a:t>  2. </a:t>
            </a:r>
            <a:r>
              <a:rPr lang="en-US" sz="2400" dirty="0" err="1">
                <a:solidFill>
                  <a:srgbClr val="0000CC"/>
                </a:solidFill>
              </a:rPr>
              <a:t>Tình</a:t>
            </a:r>
            <a:r>
              <a:rPr lang="en-US" sz="2400" dirty="0">
                <a:solidFill>
                  <a:srgbClr val="0000CC"/>
                </a:solidFill>
              </a:rPr>
              <a:t> </a:t>
            </a:r>
            <a:r>
              <a:rPr lang="en-US" sz="2400" dirty="0" err="1">
                <a:solidFill>
                  <a:srgbClr val="0000CC"/>
                </a:solidFill>
              </a:rPr>
              <a:t>trạng</a:t>
            </a:r>
            <a:r>
              <a:rPr lang="en-US" sz="2400" dirty="0">
                <a:solidFill>
                  <a:srgbClr val="0000CC"/>
                </a:solidFill>
              </a:rPr>
              <a:t> </a:t>
            </a:r>
            <a:r>
              <a:rPr lang="en-US" sz="2400" dirty="0" err="1">
                <a:solidFill>
                  <a:srgbClr val="0000CC"/>
                </a:solidFill>
              </a:rPr>
              <a:t>hôn</a:t>
            </a:r>
            <a:r>
              <a:rPr lang="en-US" sz="2400" dirty="0">
                <a:solidFill>
                  <a:srgbClr val="0000CC"/>
                </a:solidFill>
              </a:rPr>
              <a:t> </a:t>
            </a:r>
            <a:r>
              <a:rPr lang="en-US" sz="2400" dirty="0" err="1">
                <a:solidFill>
                  <a:srgbClr val="0000CC"/>
                </a:solidFill>
              </a:rPr>
              <a:t>nhân</a:t>
            </a:r>
            <a:r>
              <a:rPr lang="en-US" sz="2400" dirty="0">
                <a:solidFill>
                  <a:srgbClr val="0000CC"/>
                </a:solidFill>
              </a:rPr>
              <a:t> </a:t>
            </a:r>
            <a:r>
              <a:rPr lang="en-US" sz="2400" dirty="0" err="1">
                <a:solidFill>
                  <a:srgbClr val="0000CC"/>
                </a:solidFill>
              </a:rPr>
              <a:t>của</a:t>
            </a:r>
            <a:r>
              <a:rPr lang="en-US" sz="2400" dirty="0">
                <a:solidFill>
                  <a:srgbClr val="0000CC"/>
                </a:solidFill>
              </a:rPr>
              <a:t> </a:t>
            </a:r>
            <a:r>
              <a:rPr lang="en-US" sz="2400" dirty="0" err="1">
                <a:solidFill>
                  <a:srgbClr val="0000CC"/>
                </a:solidFill>
              </a:rPr>
              <a:t>bạn</a:t>
            </a:r>
            <a:r>
              <a:rPr lang="en-US" sz="2400" dirty="0">
                <a:solidFill>
                  <a:srgbClr val="0000CC"/>
                </a:solidFill>
              </a:rPr>
              <a:t> </a:t>
            </a:r>
            <a:r>
              <a:rPr lang="en-US" sz="2400" dirty="0" err="1">
                <a:solidFill>
                  <a:srgbClr val="0000CC"/>
                </a:solidFill>
              </a:rPr>
              <a:t>là</a:t>
            </a:r>
            <a:endParaRPr lang="en-US" sz="2400" dirty="0">
              <a:solidFill>
                <a:srgbClr val="0000CC"/>
              </a:solidFill>
            </a:endParaRPr>
          </a:p>
          <a:p>
            <a:pPr marL="1143000" lvl="2" indent="-228600">
              <a:spcBef>
                <a:spcPct val="20000"/>
              </a:spcBef>
              <a:buClr>
                <a:schemeClr val="folHlink"/>
              </a:buClr>
              <a:buSzPct val="50000"/>
              <a:buFont typeface="Wingdings" pitchFamily="2" charset="2"/>
              <a:buNone/>
            </a:pPr>
            <a:r>
              <a:rPr lang="en-US" sz="2400" dirty="0">
                <a:solidFill>
                  <a:srgbClr val="0000CC"/>
                </a:solidFill>
              </a:rPr>
              <a:t>         1. </a:t>
            </a:r>
            <a:r>
              <a:rPr lang="en-US" sz="2400" dirty="0" err="1">
                <a:solidFill>
                  <a:srgbClr val="0000CC"/>
                </a:solidFill>
              </a:rPr>
              <a:t>Đã</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gia</a:t>
            </a:r>
            <a:r>
              <a:rPr lang="en-US" sz="2400" dirty="0">
                <a:solidFill>
                  <a:srgbClr val="0000CC"/>
                </a:solidFill>
              </a:rPr>
              <a:t> </a:t>
            </a:r>
            <a:r>
              <a:rPr lang="en-US" sz="2400" dirty="0" err="1">
                <a:solidFill>
                  <a:srgbClr val="0000CC"/>
                </a:solidFill>
              </a:rPr>
              <a:t>đình</a:t>
            </a:r>
            <a:r>
              <a:rPr lang="en-US" sz="2400" dirty="0">
                <a:solidFill>
                  <a:srgbClr val="0000CC"/>
                </a:solidFill>
              </a:rPr>
              <a:t>           2. </a:t>
            </a:r>
            <a:r>
              <a:rPr lang="en-US" sz="2400" dirty="0" err="1">
                <a:solidFill>
                  <a:srgbClr val="0000CC"/>
                </a:solidFill>
              </a:rPr>
              <a:t>Chưa</a:t>
            </a:r>
            <a:r>
              <a:rPr lang="en-US" sz="2400" dirty="0">
                <a:solidFill>
                  <a:srgbClr val="0000CC"/>
                </a:solidFill>
              </a:rPr>
              <a:t> </a:t>
            </a:r>
            <a:r>
              <a:rPr lang="en-US" sz="2400" dirty="0" err="1">
                <a:solidFill>
                  <a:srgbClr val="0000CC"/>
                </a:solidFill>
              </a:rPr>
              <a:t>có</a:t>
            </a:r>
            <a:r>
              <a:rPr lang="en-US" sz="2400" dirty="0">
                <a:solidFill>
                  <a:srgbClr val="0000CC"/>
                </a:solidFill>
              </a:rPr>
              <a:t> </a:t>
            </a:r>
            <a:r>
              <a:rPr lang="en-US" sz="2400" dirty="0" err="1">
                <a:solidFill>
                  <a:srgbClr val="0000CC"/>
                </a:solidFill>
              </a:rPr>
              <a:t>gia</a:t>
            </a:r>
            <a:r>
              <a:rPr lang="en-US" sz="2400" dirty="0">
                <a:solidFill>
                  <a:srgbClr val="0000CC"/>
                </a:solidFill>
              </a:rPr>
              <a:t> </a:t>
            </a:r>
            <a:r>
              <a:rPr lang="en-US" sz="2400" dirty="0" err="1">
                <a:solidFill>
                  <a:srgbClr val="0000CC"/>
                </a:solidFill>
              </a:rPr>
              <a:t>đình</a:t>
            </a:r>
            <a:endParaRPr lang="en-US" sz="2400" dirty="0">
              <a:solidFill>
                <a:srgbClr val="0000CC"/>
              </a:solidFill>
            </a:endParaRPr>
          </a:p>
          <a:p>
            <a:pPr marL="1143000" lvl="2" indent="-228600">
              <a:spcBef>
                <a:spcPct val="20000"/>
              </a:spcBef>
              <a:buClr>
                <a:schemeClr val="folHlink"/>
              </a:buClr>
              <a:buSzPct val="50000"/>
              <a:buFont typeface="Wingdings" pitchFamily="2" charset="2"/>
              <a:buNone/>
            </a:pPr>
            <a:endParaRPr lang="en-US" dirty="0">
              <a:solidFill>
                <a:srgbClr val="0000CC"/>
              </a:solidFill>
            </a:endParaRPr>
          </a:p>
          <a:p>
            <a:pPr marL="1143000" lvl="2" indent="-228600">
              <a:spcBef>
                <a:spcPct val="20000"/>
              </a:spcBef>
              <a:buClr>
                <a:schemeClr val="folHlink"/>
              </a:buClr>
              <a:buSzPct val="50000"/>
              <a:buFont typeface="Wingdings" pitchFamily="2" charset="2"/>
              <a:buNone/>
            </a:pPr>
            <a:r>
              <a:rPr lang="en-US" sz="2400" dirty="0">
                <a:solidFill>
                  <a:srgbClr val="0000CC"/>
                </a:solidFill>
              </a:rPr>
              <a:t>  3. </a:t>
            </a:r>
            <a:r>
              <a:rPr lang="en-US" sz="2400" dirty="0" err="1">
                <a:solidFill>
                  <a:srgbClr val="0000CC"/>
                </a:solidFill>
              </a:rPr>
              <a:t>Bạn</a:t>
            </a:r>
            <a:r>
              <a:rPr lang="en-US" sz="2400" dirty="0">
                <a:solidFill>
                  <a:srgbClr val="0000CC"/>
                </a:solidFill>
              </a:rPr>
              <a:t> </a:t>
            </a:r>
            <a:r>
              <a:rPr lang="en-US" sz="2400" dirty="0" err="1">
                <a:solidFill>
                  <a:srgbClr val="0000CC"/>
                </a:solidFill>
              </a:rPr>
              <a:t>biết</a:t>
            </a:r>
            <a:r>
              <a:rPr lang="en-US" sz="2400" dirty="0">
                <a:solidFill>
                  <a:srgbClr val="0000CC"/>
                </a:solidFill>
              </a:rPr>
              <a:t> </a:t>
            </a:r>
            <a:r>
              <a:rPr lang="en-US" sz="2400" dirty="0" err="1">
                <a:solidFill>
                  <a:srgbClr val="0000CC"/>
                </a:solidFill>
              </a:rPr>
              <a:t>đến</a:t>
            </a:r>
            <a:r>
              <a:rPr lang="en-US" sz="2400" dirty="0">
                <a:solidFill>
                  <a:srgbClr val="0000CC"/>
                </a:solidFill>
              </a:rPr>
              <a:t> </a:t>
            </a:r>
            <a:r>
              <a:rPr lang="en-US" sz="2400" dirty="0" err="1">
                <a:solidFill>
                  <a:srgbClr val="0000CC"/>
                </a:solidFill>
              </a:rPr>
              <a:t>các</a:t>
            </a:r>
            <a:r>
              <a:rPr lang="en-US" sz="2400" dirty="0">
                <a:solidFill>
                  <a:srgbClr val="0000CC"/>
                </a:solidFill>
              </a:rPr>
              <a:t> </a:t>
            </a:r>
            <a:r>
              <a:rPr lang="en-US" sz="2400" dirty="0" err="1">
                <a:solidFill>
                  <a:srgbClr val="0000CC"/>
                </a:solidFill>
              </a:rPr>
              <a:t>nhãn</a:t>
            </a:r>
            <a:r>
              <a:rPr lang="en-US" sz="2400" dirty="0">
                <a:solidFill>
                  <a:srgbClr val="0000CC"/>
                </a:solidFill>
              </a:rPr>
              <a:t> </a:t>
            </a:r>
            <a:r>
              <a:rPr lang="en-US" sz="2400" dirty="0" err="1">
                <a:solidFill>
                  <a:srgbClr val="0000CC"/>
                </a:solidFill>
              </a:rPr>
              <a:t>hiệu</a:t>
            </a:r>
            <a:r>
              <a:rPr lang="en-US" sz="2400" dirty="0">
                <a:solidFill>
                  <a:srgbClr val="0000CC"/>
                </a:solidFill>
              </a:rPr>
              <a:t> </a:t>
            </a:r>
            <a:r>
              <a:rPr lang="en-US" sz="2400" dirty="0" err="1">
                <a:solidFill>
                  <a:srgbClr val="0000CC"/>
                </a:solidFill>
              </a:rPr>
              <a:t>nào</a:t>
            </a:r>
            <a:r>
              <a:rPr lang="en-US" sz="2400" dirty="0">
                <a:solidFill>
                  <a:srgbClr val="0000CC"/>
                </a:solidFill>
              </a:rPr>
              <a:t> </a:t>
            </a:r>
            <a:r>
              <a:rPr lang="en-US" sz="2400" dirty="0" err="1">
                <a:solidFill>
                  <a:srgbClr val="0000CC"/>
                </a:solidFill>
              </a:rPr>
              <a:t>sau</a:t>
            </a:r>
            <a:r>
              <a:rPr lang="en-US" sz="2400" dirty="0">
                <a:solidFill>
                  <a:srgbClr val="0000CC"/>
                </a:solidFill>
              </a:rPr>
              <a:t> </a:t>
            </a:r>
            <a:r>
              <a:rPr lang="en-US" sz="2400" dirty="0" err="1">
                <a:solidFill>
                  <a:srgbClr val="0000CC"/>
                </a:solidFill>
              </a:rPr>
              <a:t>đây</a:t>
            </a:r>
            <a:r>
              <a:rPr lang="en-US" sz="2400" dirty="0">
                <a:solidFill>
                  <a:srgbClr val="0000CC"/>
                </a:solidFill>
              </a:rPr>
              <a:t>?(MA)</a:t>
            </a:r>
          </a:p>
          <a:p>
            <a:pPr marL="1143000" lvl="2" indent="-228600">
              <a:spcBef>
                <a:spcPct val="20000"/>
              </a:spcBef>
              <a:buClr>
                <a:schemeClr val="folHlink"/>
              </a:buClr>
              <a:buSzPct val="50000"/>
              <a:buFont typeface="Wingdings" pitchFamily="2" charset="2"/>
              <a:buNone/>
            </a:pPr>
            <a:r>
              <a:rPr lang="en-US" sz="2400" dirty="0">
                <a:solidFill>
                  <a:srgbClr val="0000CC"/>
                </a:solidFill>
              </a:rPr>
              <a:t>           1. Double Rich    </a:t>
            </a:r>
          </a:p>
          <a:p>
            <a:pPr marL="1143000" lvl="2" indent="-228600">
              <a:spcBef>
                <a:spcPct val="20000"/>
              </a:spcBef>
              <a:buClr>
                <a:schemeClr val="folHlink"/>
              </a:buClr>
              <a:buSzPct val="50000"/>
              <a:buFont typeface="Wingdings" pitchFamily="2" charset="2"/>
              <a:buNone/>
            </a:pPr>
            <a:r>
              <a:rPr lang="en-US" sz="2400" dirty="0">
                <a:solidFill>
                  <a:srgbClr val="0000CC"/>
                </a:solidFill>
              </a:rPr>
              <a:t>           2. </a:t>
            </a:r>
            <a:r>
              <a:rPr lang="en-US" sz="2400" dirty="0" err="1">
                <a:solidFill>
                  <a:srgbClr val="0000CC"/>
                </a:solidFill>
              </a:rPr>
              <a:t>Sunsilk</a:t>
            </a:r>
            <a:r>
              <a:rPr lang="en-US" sz="2400" dirty="0">
                <a:solidFill>
                  <a:srgbClr val="0000CC"/>
                </a:solidFill>
              </a:rPr>
              <a:t>    </a:t>
            </a:r>
          </a:p>
          <a:p>
            <a:pPr marL="1143000" lvl="2" indent="-228600">
              <a:spcBef>
                <a:spcPct val="20000"/>
              </a:spcBef>
              <a:buClr>
                <a:schemeClr val="folHlink"/>
              </a:buClr>
              <a:buSzPct val="50000"/>
              <a:buFont typeface="Wingdings" pitchFamily="2" charset="2"/>
              <a:buNone/>
            </a:pPr>
            <a:r>
              <a:rPr lang="en-US" sz="2400" dirty="0">
                <a:solidFill>
                  <a:srgbClr val="0000CC"/>
                </a:solidFill>
              </a:rPr>
              <a:t>           3. Rejoice       </a:t>
            </a:r>
          </a:p>
          <a:p>
            <a:pPr marL="1143000" lvl="2" indent="-228600">
              <a:spcBef>
                <a:spcPct val="20000"/>
              </a:spcBef>
              <a:buClr>
                <a:schemeClr val="folHlink"/>
              </a:buClr>
              <a:buSzPct val="50000"/>
              <a:buFont typeface="Wingdings" pitchFamily="2" charset="2"/>
              <a:buNone/>
            </a:pPr>
            <a:r>
              <a:rPr lang="en-US" sz="2400" dirty="0">
                <a:solidFill>
                  <a:srgbClr val="0000CC"/>
                </a:solidFill>
              </a:rPr>
              <a:t>           4. Pantene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Effect transition="in" filter="blinds(horizontal)">
                                      <p:cBhvr>
                                        <p:cTn id="7" dur="500"/>
                                        <p:tgtEl>
                                          <p:spTgt spid="412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2675">
                                            <p:txEl>
                                              <p:pRg st="3" end="3"/>
                                            </p:txEl>
                                          </p:spTgt>
                                        </p:tgtEl>
                                        <p:attrNameLst>
                                          <p:attrName>style.visibility</p:attrName>
                                        </p:attrNameLst>
                                      </p:cBhvr>
                                      <p:to>
                                        <p:strVal val="visible"/>
                                      </p:to>
                                    </p:set>
                                    <p:animEffect transition="in" filter="blinds(horizontal)">
                                      <p:cBhvr>
                                        <p:cTn id="12" dur="500"/>
                                        <p:tgtEl>
                                          <p:spTgt spid="412675">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animEffect transition="in" filter="blinds(horizontal)">
                                      <p:cBhvr>
                                        <p:cTn id="15" dur="500"/>
                                        <p:tgtEl>
                                          <p:spTgt spid="412675">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12675">
                                            <p:txEl>
                                              <p:pRg st="6" end="6"/>
                                            </p:txEl>
                                          </p:spTgt>
                                        </p:tgtEl>
                                        <p:attrNameLst>
                                          <p:attrName>style.visibility</p:attrName>
                                        </p:attrNameLst>
                                      </p:cBhvr>
                                      <p:to>
                                        <p:strVal val="visible"/>
                                      </p:to>
                                    </p:set>
                                    <p:animEffect transition="in" filter="blinds(horizontal)">
                                      <p:cBhvr>
                                        <p:cTn id="18" dur="500"/>
                                        <p:tgtEl>
                                          <p:spTgt spid="41267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12675">
                                            <p:txEl>
                                              <p:pRg st="7" end="7"/>
                                            </p:txEl>
                                          </p:spTgt>
                                        </p:tgtEl>
                                        <p:attrNameLst>
                                          <p:attrName>style.visibility</p:attrName>
                                        </p:attrNameLst>
                                      </p:cBhvr>
                                      <p:to>
                                        <p:strVal val="visible"/>
                                      </p:to>
                                    </p:set>
                                    <p:animEffect transition="in" filter="blinds(horizontal)">
                                      <p:cBhvr>
                                        <p:cTn id="23" dur="500"/>
                                        <p:tgtEl>
                                          <p:spTgt spid="412675">
                                            <p:txEl>
                                              <p:pRg st="7" end="7"/>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12675">
                                            <p:txEl>
                                              <p:pRg st="9" end="9"/>
                                            </p:txEl>
                                          </p:spTgt>
                                        </p:tgtEl>
                                        <p:attrNameLst>
                                          <p:attrName>style.visibility</p:attrName>
                                        </p:attrNameLst>
                                      </p:cBhvr>
                                      <p:to>
                                        <p:strVal val="visible"/>
                                      </p:to>
                                    </p:set>
                                    <p:animEffect transition="in" filter="blinds(horizontal)">
                                      <p:cBhvr>
                                        <p:cTn id="26" dur="500"/>
                                        <p:tgtEl>
                                          <p:spTgt spid="412675">
                                            <p:txEl>
                                              <p:pRg st="9" end="9"/>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12675">
                                            <p:txEl>
                                              <p:pRg st="10" end="10"/>
                                            </p:txEl>
                                          </p:spTgt>
                                        </p:tgtEl>
                                        <p:attrNameLst>
                                          <p:attrName>style.visibility</p:attrName>
                                        </p:attrNameLst>
                                      </p:cBhvr>
                                      <p:to>
                                        <p:strVal val="visible"/>
                                      </p:to>
                                    </p:set>
                                    <p:animEffect transition="in" filter="blinds(horizontal)">
                                      <p:cBhvr>
                                        <p:cTn id="29" dur="500"/>
                                        <p:tgtEl>
                                          <p:spTgt spid="412675">
                                            <p:txEl>
                                              <p:pRg st="10" end="10"/>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12675">
                                            <p:txEl>
                                              <p:pRg st="11" end="11"/>
                                            </p:txEl>
                                          </p:spTgt>
                                        </p:tgtEl>
                                        <p:attrNameLst>
                                          <p:attrName>style.visibility</p:attrName>
                                        </p:attrNameLst>
                                      </p:cBhvr>
                                      <p:to>
                                        <p:strVal val="visible"/>
                                      </p:to>
                                    </p:set>
                                    <p:animEffect transition="in" filter="blinds(horizontal)">
                                      <p:cBhvr>
                                        <p:cTn id="32" dur="500"/>
                                        <p:tgtEl>
                                          <p:spTgt spid="412675">
                                            <p:txEl>
                                              <p:pRg st="11" end="11"/>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2675">
                                            <p:txEl>
                                              <p:pRg st="12" end="12"/>
                                            </p:txEl>
                                          </p:spTgt>
                                        </p:tgtEl>
                                        <p:attrNameLst>
                                          <p:attrName>style.visibility</p:attrName>
                                        </p:attrNameLst>
                                      </p:cBhvr>
                                      <p:to>
                                        <p:strVal val="visible"/>
                                      </p:to>
                                    </p:set>
                                    <p:animEffect transition="in" filter="blinds(horizontal)">
                                      <p:cBhvr>
                                        <p:cTn id="35" dur="500"/>
                                        <p:tgtEl>
                                          <p:spTgt spid="412675">
                                            <p:txEl>
                                              <p:pRg st="12" end="12"/>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12675">
                                            <p:txEl>
                                              <p:pRg st="13" end="13"/>
                                            </p:txEl>
                                          </p:spTgt>
                                        </p:tgtEl>
                                        <p:attrNameLst>
                                          <p:attrName>style.visibility</p:attrName>
                                        </p:attrNameLst>
                                      </p:cBhvr>
                                      <p:to>
                                        <p:strVal val="visible"/>
                                      </p:to>
                                    </p:set>
                                    <p:animEffect transition="in" filter="blinds(horizontal)">
                                      <p:cBhvr>
                                        <p:cTn id="38" dur="500"/>
                                        <p:tgtEl>
                                          <p:spTgt spid="4126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90600" y="838200"/>
            <a:ext cx="6858000" cy="641350"/>
          </a:xfrm>
          <a:prstGeom prst="rect">
            <a:avLst/>
          </a:prstGeom>
          <a:solidFill>
            <a:schemeClr val="bg1"/>
          </a:solidFill>
          <a:ln w="9525">
            <a:noFill/>
            <a:miter lim="800000"/>
            <a:headEnd/>
            <a:tailEnd/>
          </a:ln>
        </p:spPr>
        <p:txBody>
          <a:bodyPr>
            <a:spAutoFit/>
          </a:bodyPr>
          <a:lstStyle/>
          <a:p>
            <a:pPr algn="ctr">
              <a:spcBef>
                <a:spcPct val="50000"/>
              </a:spcBef>
            </a:pPr>
            <a:r>
              <a:rPr lang="en-US" sz="3600" b="1" dirty="0" err="1">
                <a:solidFill>
                  <a:srgbClr val="FF0000"/>
                </a:solidFill>
              </a:rPr>
              <a:t>Thang</a:t>
            </a:r>
            <a:r>
              <a:rPr lang="en-US" sz="3600" b="1" dirty="0">
                <a:solidFill>
                  <a:srgbClr val="FF0000"/>
                </a:solidFill>
              </a:rPr>
              <a:t> </a:t>
            </a:r>
            <a:r>
              <a:rPr lang="en-US" sz="3600" b="1" dirty="0" err="1">
                <a:solidFill>
                  <a:srgbClr val="FF0000"/>
                </a:solidFill>
              </a:rPr>
              <a:t>đo</a:t>
            </a:r>
            <a:r>
              <a:rPr lang="en-US" sz="3600" b="1" dirty="0">
                <a:solidFill>
                  <a:srgbClr val="FF0000"/>
                </a:solidFill>
              </a:rPr>
              <a:t> </a:t>
            </a:r>
            <a:r>
              <a:rPr lang="en-US" sz="3600" b="1" dirty="0" err="1">
                <a:solidFill>
                  <a:srgbClr val="FF0000"/>
                </a:solidFill>
              </a:rPr>
              <a:t>thứ</a:t>
            </a:r>
            <a:r>
              <a:rPr lang="en-US" sz="3600" b="1" dirty="0">
                <a:solidFill>
                  <a:srgbClr val="FF0000"/>
                </a:solidFill>
              </a:rPr>
              <a:t> </a:t>
            </a:r>
            <a:r>
              <a:rPr lang="en-US" sz="3600" b="1" dirty="0" err="1" smtClean="0">
                <a:solidFill>
                  <a:srgbClr val="FF0000"/>
                </a:solidFill>
              </a:rPr>
              <a:t>tự</a:t>
            </a:r>
            <a:r>
              <a:rPr lang="en-US" sz="3600" b="1" dirty="0" smtClean="0">
                <a:solidFill>
                  <a:srgbClr val="FF0000"/>
                </a:solidFill>
              </a:rPr>
              <a:t> </a:t>
            </a:r>
            <a:r>
              <a:rPr lang="en-US" sz="3600" dirty="0" smtClean="0">
                <a:solidFill>
                  <a:srgbClr val="FF0000"/>
                </a:solidFill>
              </a:rPr>
              <a:t> </a:t>
            </a:r>
            <a:endParaRPr lang="en-US" sz="4800" b="1" dirty="0">
              <a:solidFill>
                <a:srgbClr val="FF0000"/>
              </a:solidFill>
              <a:latin typeface="Arial" charset="0"/>
              <a:cs typeface="Arial" charset="0"/>
            </a:endParaRPr>
          </a:p>
        </p:txBody>
      </p:sp>
      <p:sp>
        <p:nvSpPr>
          <p:cNvPr id="413699" name="Rectangle 3"/>
          <p:cNvSpPr>
            <a:spLocks noChangeArrowheads="1"/>
          </p:cNvSpPr>
          <p:nvPr/>
        </p:nvSpPr>
        <p:spPr bwMode="auto">
          <a:xfrm>
            <a:off x="2057400" y="1905000"/>
            <a:ext cx="6172200" cy="5486400"/>
          </a:xfrm>
          <a:prstGeom prst="rect">
            <a:avLst/>
          </a:prstGeom>
          <a:noFill/>
          <a:ln w="9525">
            <a:noFill/>
            <a:miter lim="800000"/>
            <a:headEnd/>
            <a:tailEnd/>
          </a:ln>
        </p:spPr>
        <p:txBody>
          <a:bodyPr/>
          <a:lstStyle/>
          <a:p>
            <a:pPr marL="1143000" lvl="2" indent="-228600" algn="just">
              <a:lnSpc>
                <a:spcPct val="120000"/>
              </a:lnSpc>
              <a:spcBef>
                <a:spcPct val="20000"/>
              </a:spcBef>
              <a:spcAft>
                <a:spcPct val="20000"/>
              </a:spcAft>
              <a:buClr>
                <a:schemeClr val="folHlink"/>
              </a:buClr>
              <a:buSzPct val="50000"/>
              <a:buFont typeface="Wingdings" pitchFamily="2" charset="2"/>
              <a:buChar char="n"/>
            </a:pPr>
            <a:r>
              <a:rPr lang="en-US" sz="2800" dirty="0" err="1">
                <a:solidFill>
                  <a:srgbClr val="0000CC"/>
                </a:solidFill>
              </a:rPr>
              <a:t>Dùng</a:t>
            </a:r>
            <a:r>
              <a:rPr lang="en-US" sz="2800" dirty="0">
                <a:solidFill>
                  <a:srgbClr val="0000CC"/>
                </a:solidFill>
              </a:rPr>
              <a:t> </a:t>
            </a:r>
            <a:r>
              <a:rPr lang="en-US" sz="2800" dirty="0" err="1">
                <a:solidFill>
                  <a:srgbClr val="0000CC"/>
                </a:solidFill>
              </a:rPr>
              <a:t>để</a:t>
            </a:r>
            <a:r>
              <a:rPr lang="en-US" sz="2800" dirty="0">
                <a:solidFill>
                  <a:srgbClr val="0000CC"/>
                </a:solidFill>
              </a:rPr>
              <a:t> </a:t>
            </a:r>
            <a:r>
              <a:rPr lang="en-US" sz="2800" dirty="0" err="1">
                <a:solidFill>
                  <a:srgbClr val="0000CC"/>
                </a:solidFill>
              </a:rPr>
              <a:t>xếp</a:t>
            </a:r>
            <a:r>
              <a:rPr lang="en-US" sz="2800" dirty="0">
                <a:solidFill>
                  <a:srgbClr val="0000CC"/>
                </a:solidFill>
              </a:rPr>
              <a:t> </a:t>
            </a:r>
            <a:r>
              <a:rPr lang="en-US" sz="2800" dirty="0" err="1">
                <a:solidFill>
                  <a:srgbClr val="0000CC"/>
                </a:solidFill>
              </a:rPr>
              <a:t>hạng</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đặc</a:t>
            </a:r>
            <a:r>
              <a:rPr lang="en-US" sz="2800" dirty="0">
                <a:solidFill>
                  <a:srgbClr val="0000CC"/>
                </a:solidFill>
              </a:rPr>
              <a:t> </a:t>
            </a:r>
            <a:r>
              <a:rPr lang="en-US" sz="2800" dirty="0" err="1">
                <a:solidFill>
                  <a:srgbClr val="0000CC"/>
                </a:solidFill>
              </a:rPr>
              <a:t>tính</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sự</a:t>
            </a:r>
            <a:r>
              <a:rPr lang="en-US" sz="2800" dirty="0">
                <a:solidFill>
                  <a:srgbClr val="0000CC"/>
                </a:solidFill>
              </a:rPr>
              <a:t> </a:t>
            </a:r>
            <a:r>
              <a:rPr lang="en-US" sz="2800" dirty="0" err="1">
                <a:solidFill>
                  <a:srgbClr val="0000CC"/>
                </a:solidFill>
              </a:rPr>
              <a:t>vật</a:t>
            </a:r>
            <a:r>
              <a:rPr lang="en-US" sz="2800" dirty="0">
                <a:solidFill>
                  <a:srgbClr val="0000CC"/>
                </a:solidFill>
              </a:rPr>
              <a:t>, </a:t>
            </a:r>
            <a:r>
              <a:rPr lang="en-US" sz="2800" dirty="0" err="1">
                <a:solidFill>
                  <a:srgbClr val="0000CC"/>
                </a:solidFill>
              </a:rPr>
              <a:t>hiện</a:t>
            </a:r>
            <a:r>
              <a:rPr lang="en-US" sz="2800" dirty="0">
                <a:solidFill>
                  <a:srgbClr val="0000CC"/>
                </a:solidFill>
              </a:rPr>
              <a:t> </a:t>
            </a:r>
            <a:r>
              <a:rPr lang="en-US" sz="2800" dirty="0" err="1">
                <a:solidFill>
                  <a:srgbClr val="0000CC"/>
                </a:solidFill>
              </a:rPr>
              <a:t>tượng</a:t>
            </a:r>
            <a:r>
              <a:rPr lang="en-US" sz="2800" dirty="0">
                <a:solidFill>
                  <a:srgbClr val="0000CC"/>
                </a:solidFill>
              </a:rPr>
              <a:t> </a:t>
            </a:r>
            <a:r>
              <a:rPr lang="en-US" sz="2800" dirty="0" err="1">
                <a:solidFill>
                  <a:srgbClr val="0000CC"/>
                </a:solidFill>
              </a:rPr>
              <a:t>theo</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thứ</a:t>
            </a:r>
            <a:r>
              <a:rPr lang="en-US" sz="2800" dirty="0">
                <a:solidFill>
                  <a:srgbClr val="0000CC"/>
                </a:solidFill>
              </a:rPr>
              <a:t> </a:t>
            </a:r>
            <a:r>
              <a:rPr lang="en-US" sz="2800" dirty="0" err="1">
                <a:solidFill>
                  <a:srgbClr val="0000CC"/>
                </a:solidFill>
              </a:rPr>
              <a:t>tự</a:t>
            </a:r>
            <a:r>
              <a:rPr lang="en-US" sz="2800" dirty="0">
                <a:solidFill>
                  <a:srgbClr val="0000CC"/>
                </a:solidFill>
              </a:rPr>
              <a:t> </a:t>
            </a:r>
            <a:r>
              <a:rPr lang="en-US" sz="2800" dirty="0" err="1">
                <a:solidFill>
                  <a:srgbClr val="0000CC"/>
                </a:solidFill>
              </a:rPr>
              <a:t>nhất</a:t>
            </a:r>
            <a:r>
              <a:rPr lang="en-US" sz="2800" dirty="0">
                <a:solidFill>
                  <a:srgbClr val="0000CC"/>
                </a:solidFill>
              </a:rPr>
              <a:t> </a:t>
            </a:r>
            <a:r>
              <a:rPr lang="en-US" sz="2800" dirty="0" err="1">
                <a:solidFill>
                  <a:srgbClr val="0000CC"/>
                </a:solidFill>
              </a:rPr>
              <a:t>định</a:t>
            </a:r>
            <a:endParaRPr lang="en-US" sz="2800" dirty="0">
              <a:solidFill>
                <a:srgbClr val="0000CC"/>
              </a:solidFill>
            </a:endParaRPr>
          </a:p>
          <a:p>
            <a:pPr marL="1143000" lvl="2" indent="-228600" algn="just">
              <a:lnSpc>
                <a:spcPct val="120000"/>
              </a:lnSpc>
              <a:spcBef>
                <a:spcPct val="20000"/>
              </a:spcBef>
              <a:spcAft>
                <a:spcPct val="20000"/>
              </a:spcAft>
              <a:buClr>
                <a:schemeClr val="folHlink"/>
              </a:buClr>
              <a:buSzPct val="50000"/>
              <a:buFont typeface="Wingdings" pitchFamily="2" charset="2"/>
              <a:buChar char="n"/>
            </a:pPr>
            <a:r>
              <a:rPr lang="en-US" sz="2800" dirty="0" err="1">
                <a:solidFill>
                  <a:srgbClr val="0000CC"/>
                </a:solidFill>
              </a:rPr>
              <a:t>Cấp</a:t>
            </a:r>
            <a:r>
              <a:rPr lang="en-US" sz="2800" dirty="0">
                <a:solidFill>
                  <a:srgbClr val="0000CC"/>
                </a:solidFill>
              </a:rPr>
              <a:t> </a:t>
            </a:r>
            <a:r>
              <a:rPr lang="en-US" sz="2800" dirty="0" err="1">
                <a:solidFill>
                  <a:srgbClr val="0000CC"/>
                </a:solidFill>
              </a:rPr>
              <a:t>độ</a:t>
            </a:r>
            <a:r>
              <a:rPr lang="en-US" sz="2800" dirty="0">
                <a:solidFill>
                  <a:srgbClr val="0000CC"/>
                </a:solidFill>
              </a:rPr>
              <a:t> </a:t>
            </a:r>
            <a:r>
              <a:rPr lang="en-US" sz="2800" dirty="0" err="1">
                <a:solidFill>
                  <a:srgbClr val="0000CC"/>
                </a:solidFill>
              </a:rPr>
              <a:t>của</a:t>
            </a:r>
            <a:r>
              <a:rPr lang="en-US" sz="2800" dirty="0">
                <a:solidFill>
                  <a:srgbClr val="0000CC"/>
                </a:solidFill>
              </a:rPr>
              <a:t> </a:t>
            </a:r>
            <a:r>
              <a:rPr lang="en-US" sz="2800" dirty="0" err="1">
                <a:solidFill>
                  <a:srgbClr val="0000CC"/>
                </a:solidFill>
              </a:rPr>
              <a:t>thang</a:t>
            </a:r>
            <a:r>
              <a:rPr lang="en-US" sz="2800" dirty="0">
                <a:solidFill>
                  <a:srgbClr val="0000CC"/>
                </a:solidFill>
              </a:rPr>
              <a:t> </a:t>
            </a:r>
            <a:r>
              <a:rPr lang="en-US" sz="2800" dirty="0" err="1">
                <a:solidFill>
                  <a:srgbClr val="0000CC"/>
                </a:solidFill>
              </a:rPr>
              <a:t>đo</a:t>
            </a:r>
            <a:r>
              <a:rPr lang="en-US" sz="2800" dirty="0">
                <a:solidFill>
                  <a:srgbClr val="0000CC"/>
                </a:solidFill>
              </a:rPr>
              <a:t> </a:t>
            </a:r>
            <a:r>
              <a:rPr lang="en-US" sz="2800" dirty="0" err="1">
                <a:solidFill>
                  <a:srgbClr val="0000CC"/>
                </a:solidFill>
              </a:rPr>
              <a:t>lường</a:t>
            </a:r>
            <a:r>
              <a:rPr lang="en-US" sz="2800" dirty="0">
                <a:solidFill>
                  <a:srgbClr val="0000CC"/>
                </a:solidFill>
              </a:rPr>
              <a:t> </a:t>
            </a:r>
            <a:r>
              <a:rPr lang="en-US" sz="2800" dirty="0" err="1" smtClean="0">
                <a:solidFill>
                  <a:srgbClr val="0000CC"/>
                </a:solidFill>
              </a:rPr>
              <a:t>bao</a:t>
            </a:r>
            <a:r>
              <a:rPr lang="en-US" sz="2800" dirty="0" smtClean="0">
                <a:solidFill>
                  <a:srgbClr val="0000CC"/>
                </a:solidFill>
              </a:rPr>
              <a:t> </a:t>
            </a:r>
            <a:r>
              <a:rPr lang="en-US" sz="2800" dirty="0" err="1">
                <a:solidFill>
                  <a:srgbClr val="0000CC"/>
                </a:solidFill>
              </a:rPr>
              <a:t>gồm</a:t>
            </a:r>
            <a:r>
              <a:rPr lang="en-US" sz="2800" dirty="0">
                <a:solidFill>
                  <a:srgbClr val="0000CC"/>
                </a:solidFill>
              </a:rPr>
              <a:t> </a:t>
            </a:r>
            <a:r>
              <a:rPr lang="en-US" sz="2800" dirty="0" err="1">
                <a:solidFill>
                  <a:srgbClr val="0000CC"/>
                </a:solidFill>
              </a:rPr>
              <a:t>cả</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về</a:t>
            </a:r>
            <a:r>
              <a:rPr lang="en-US" sz="2800" dirty="0">
                <a:solidFill>
                  <a:srgbClr val="0000CC"/>
                </a:solidFill>
              </a:rPr>
              <a:t> </a:t>
            </a:r>
            <a:r>
              <a:rPr lang="en-US" sz="2800" dirty="0" err="1">
                <a:solidFill>
                  <a:srgbClr val="0000CC"/>
                </a:solidFill>
              </a:rPr>
              <a:t>sự</a:t>
            </a:r>
            <a:r>
              <a:rPr lang="en-US" sz="2800" dirty="0">
                <a:solidFill>
                  <a:srgbClr val="0000CC"/>
                </a:solidFill>
              </a:rPr>
              <a:t> </a:t>
            </a:r>
            <a:r>
              <a:rPr lang="en-US" sz="2800" dirty="0" err="1">
                <a:solidFill>
                  <a:srgbClr val="0000CC"/>
                </a:solidFill>
              </a:rPr>
              <a:t>biểu</a:t>
            </a:r>
            <a:r>
              <a:rPr lang="en-US" sz="2800" dirty="0">
                <a:solidFill>
                  <a:srgbClr val="0000CC"/>
                </a:solidFill>
              </a:rPr>
              <a:t> </a:t>
            </a:r>
            <a:r>
              <a:rPr lang="en-US" sz="2800" dirty="0" err="1">
                <a:solidFill>
                  <a:srgbClr val="0000CC"/>
                </a:solidFill>
              </a:rPr>
              <a:t>danh</a:t>
            </a:r>
            <a:r>
              <a:rPr lang="en-US" sz="2800" dirty="0">
                <a:solidFill>
                  <a:srgbClr val="0000CC"/>
                </a:solidFill>
              </a:rPr>
              <a:t> </a:t>
            </a:r>
            <a:r>
              <a:rPr lang="en-US" sz="2800" dirty="0" err="1">
                <a:solidFill>
                  <a:srgbClr val="0000CC"/>
                </a:solidFill>
              </a:rPr>
              <a:t>và</a:t>
            </a:r>
            <a:r>
              <a:rPr lang="en-US" sz="2800" dirty="0">
                <a:solidFill>
                  <a:srgbClr val="0000CC"/>
                </a:solidFill>
              </a:rPr>
              <a:t> </a:t>
            </a:r>
            <a:r>
              <a:rPr lang="en-US" sz="2800" dirty="0" err="1">
                <a:solidFill>
                  <a:srgbClr val="0000CC"/>
                </a:solidFill>
              </a:rPr>
              <a:t>xếp</a:t>
            </a:r>
            <a:r>
              <a:rPr lang="en-US" sz="2800" dirty="0">
                <a:solidFill>
                  <a:srgbClr val="0000CC"/>
                </a:solidFill>
              </a:rPr>
              <a:t> </a:t>
            </a:r>
            <a:r>
              <a:rPr lang="en-US" sz="2800" dirty="0" err="1">
                <a:solidFill>
                  <a:srgbClr val="0000CC"/>
                </a:solidFill>
              </a:rPr>
              <a:t>hạng</a:t>
            </a:r>
            <a:r>
              <a:rPr lang="en-US" sz="2800" dirty="0">
                <a:solidFill>
                  <a:srgbClr val="0000CC"/>
                </a:solidFill>
              </a:rPr>
              <a:t> </a:t>
            </a:r>
            <a:r>
              <a:rPr lang="en-US" sz="2800" dirty="0" err="1">
                <a:solidFill>
                  <a:srgbClr val="0000CC"/>
                </a:solidFill>
              </a:rPr>
              <a:t>theo</a:t>
            </a:r>
            <a:r>
              <a:rPr lang="en-US" sz="2800" dirty="0">
                <a:solidFill>
                  <a:srgbClr val="0000CC"/>
                </a:solidFill>
              </a:rPr>
              <a:t> </a:t>
            </a:r>
            <a:r>
              <a:rPr lang="en-US" sz="2800" dirty="0" err="1">
                <a:solidFill>
                  <a:srgbClr val="0000CC"/>
                </a:solidFill>
              </a:rPr>
              <a:t>thứ</a:t>
            </a:r>
            <a:r>
              <a:rPr lang="en-US" sz="2800" dirty="0">
                <a:solidFill>
                  <a:srgbClr val="0000CC"/>
                </a:solidFill>
              </a:rPr>
              <a:t> </a:t>
            </a:r>
            <a:r>
              <a:rPr lang="en-US" sz="2800" dirty="0" err="1">
                <a:solidFill>
                  <a:srgbClr val="0000CC"/>
                </a:solidFill>
              </a:rPr>
              <a:t>tự</a:t>
            </a:r>
            <a:endParaRPr lang="en-US" sz="2800" dirty="0">
              <a:solidFill>
                <a:srgbClr val="0000CC"/>
              </a:solidFill>
            </a:endParaRPr>
          </a:p>
          <a:p>
            <a:pPr marL="1143000" lvl="2" indent="-228600" algn="just">
              <a:lnSpc>
                <a:spcPct val="120000"/>
              </a:lnSpc>
              <a:spcBef>
                <a:spcPct val="20000"/>
              </a:spcBef>
              <a:spcAft>
                <a:spcPct val="20000"/>
              </a:spcAft>
              <a:buClr>
                <a:schemeClr val="folHlink"/>
              </a:buClr>
              <a:buSzPct val="50000"/>
              <a:buFont typeface="Wingdings" pitchFamily="2" charset="2"/>
              <a:buNone/>
            </a:pPr>
            <a:endParaRPr lang="en-US" sz="2800" dirty="0">
              <a:solidFill>
                <a:srgbClr val="0000CC"/>
              </a:solidFill>
            </a:endParaRPr>
          </a:p>
        </p:txBody>
      </p:sp>
      <p:pic>
        <p:nvPicPr>
          <p:cNvPr id="22532" name="Picture 6"/>
          <p:cNvPicPr>
            <a:picLocks noChangeAspect="1" noChangeArrowheads="1"/>
          </p:cNvPicPr>
          <p:nvPr/>
        </p:nvPicPr>
        <p:blipFill>
          <a:blip r:embed="rId2"/>
          <a:srcRect/>
          <a:stretch>
            <a:fillRect/>
          </a:stretch>
        </p:blipFill>
        <p:spPr bwMode="auto">
          <a:xfrm>
            <a:off x="0" y="2209800"/>
            <a:ext cx="2667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blinds(horizontal)">
                                      <p:cBhvr>
                                        <p:cTn id="7" dur="500"/>
                                        <p:tgtEl>
                                          <p:spTgt spid="413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blinds(horizontal)">
                                      <p:cBhvr>
                                        <p:cTn id="12" dur="500"/>
                                        <p:tgtEl>
                                          <p:spTgt spid="413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14414" y="500042"/>
            <a:ext cx="6858000" cy="707886"/>
          </a:xfrm>
          <a:prstGeom prst="rect">
            <a:avLst/>
          </a:prstGeom>
          <a:solidFill>
            <a:schemeClr val="bg1"/>
          </a:solidFill>
          <a:ln w="9525">
            <a:noFill/>
            <a:miter lim="800000"/>
            <a:headEnd/>
            <a:tailEnd/>
          </a:ln>
        </p:spPr>
        <p:txBody>
          <a:bodyPr>
            <a:spAutoFit/>
          </a:bodyPr>
          <a:lstStyle/>
          <a:p>
            <a:pPr algn="ctr">
              <a:spcBef>
                <a:spcPct val="50000"/>
              </a:spcBef>
            </a:pPr>
            <a:r>
              <a:rPr lang="en-US" sz="4000" b="1" dirty="0" err="1">
                <a:solidFill>
                  <a:srgbClr val="FF0000"/>
                </a:solidFill>
              </a:rPr>
              <a:t>Thang</a:t>
            </a:r>
            <a:r>
              <a:rPr lang="en-US" sz="4000" b="1" dirty="0">
                <a:solidFill>
                  <a:srgbClr val="FF0000"/>
                </a:solidFill>
              </a:rPr>
              <a:t> </a:t>
            </a:r>
            <a:r>
              <a:rPr lang="en-US" sz="4000" b="1" dirty="0" err="1">
                <a:solidFill>
                  <a:srgbClr val="FF0000"/>
                </a:solidFill>
              </a:rPr>
              <a:t>đo</a:t>
            </a:r>
            <a:r>
              <a:rPr lang="en-US" sz="4000" b="1" dirty="0">
                <a:solidFill>
                  <a:srgbClr val="FF0000"/>
                </a:solidFill>
              </a:rPr>
              <a:t> </a:t>
            </a:r>
            <a:r>
              <a:rPr lang="en-US" sz="4000" b="1" dirty="0" err="1">
                <a:solidFill>
                  <a:srgbClr val="FF0000"/>
                </a:solidFill>
              </a:rPr>
              <a:t>thứ</a:t>
            </a:r>
            <a:r>
              <a:rPr lang="en-US" sz="4000" b="1" dirty="0">
                <a:solidFill>
                  <a:srgbClr val="FF0000"/>
                </a:solidFill>
              </a:rPr>
              <a:t> </a:t>
            </a:r>
            <a:r>
              <a:rPr lang="en-US" sz="4000" b="1" dirty="0" err="1">
                <a:solidFill>
                  <a:srgbClr val="FF0000"/>
                </a:solidFill>
              </a:rPr>
              <a:t>tự</a:t>
            </a:r>
            <a:r>
              <a:rPr lang="en-US" sz="4000" b="1" dirty="0">
                <a:solidFill>
                  <a:srgbClr val="FF0000"/>
                </a:solidFill>
              </a:rPr>
              <a:t> (</a:t>
            </a:r>
            <a:r>
              <a:rPr lang="en-US" sz="4000" b="1" dirty="0" err="1">
                <a:solidFill>
                  <a:srgbClr val="FF0000"/>
                </a:solidFill>
              </a:rPr>
              <a:t>tt</a:t>
            </a:r>
            <a:r>
              <a:rPr lang="en-US" sz="4000" b="1" dirty="0">
                <a:solidFill>
                  <a:srgbClr val="FF0000"/>
                </a:solidFill>
              </a:rPr>
              <a:t>)</a:t>
            </a:r>
            <a:r>
              <a:rPr lang="en-US" sz="4000" dirty="0">
                <a:solidFill>
                  <a:srgbClr val="FF0000"/>
                </a:solidFill>
              </a:rPr>
              <a:t> </a:t>
            </a:r>
            <a:endParaRPr lang="en-US" sz="5400" b="1" dirty="0">
              <a:solidFill>
                <a:srgbClr val="FF0000"/>
              </a:solidFill>
              <a:latin typeface="Arial" charset="0"/>
              <a:cs typeface="Arial" charset="0"/>
            </a:endParaRPr>
          </a:p>
        </p:txBody>
      </p:sp>
      <p:sp>
        <p:nvSpPr>
          <p:cNvPr id="433155" name="Rectangle 3"/>
          <p:cNvSpPr>
            <a:spLocks noChangeArrowheads="1"/>
          </p:cNvSpPr>
          <p:nvPr/>
        </p:nvSpPr>
        <p:spPr bwMode="auto">
          <a:xfrm>
            <a:off x="533400" y="1905000"/>
            <a:ext cx="8182004" cy="5486400"/>
          </a:xfrm>
          <a:prstGeom prst="rect">
            <a:avLst/>
          </a:prstGeom>
          <a:noFill/>
          <a:ln w="9525">
            <a:noFill/>
            <a:miter lim="800000"/>
            <a:headEnd/>
            <a:tailEnd/>
          </a:ln>
        </p:spPr>
        <p:txBody>
          <a:bodyPr/>
          <a:lstStyle/>
          <a:p>
            <a:pPr marL="1143000" lvl="2" indent="-228600" algn="just">
              <a:lnSpc>
                <a:spcPct val="120000"/>
              </a:lnSpc>
              <a:spcBef>
                <a:spcPct val="20000"/>
              </a:spcBef>
              <a:spcAft>
                <a:spcPct val="20000"/>
              </a:spcAft>
              <a:buClr>
                <a:schemeClr val="folHlink"/>
              </a:buClr>
              <a:buSzPct val="50000"/>
            </a:pPr>
            <a:r>
              <a:rPr lang="en-US" sz="2800" b="1" dirty="0" err="1" smtClean="0">
                <a:solidFill>
                  <a:srgbClr val="0000CC"/>
                </a:solidFill>
              </a:rPr>
              <a:t>Các</a:t>
            </a:r>
            <a:r>
              <a:rPr lang="en-US" sz="2800" b="1" dirty="0" smtClean="0">
                <a:solidFill>
                  <a:srgbClr val="0000CC"/>
                </a:solidFill>
              </a:rPr>
              <a:t> </a:t>
            </a:r>
            <a:r>
              <a:rPr lang="en-US" sz="2800" b="1" dirty="0" err="1">
                <a:solidFill>
                  <a:srgbClr val="0000CC"/>
                </a:solidFill>
              </a:rPr>
              <a:t>dạng</a:t>
            </a:r>
            <a:r>
              <a:rPr lang="en-US" sz="2800" b="1" dirty="0">
                <a:solidFill>
                  <a:srgbClr val="0000CC"/>
                </a:solidFill>
              </a:rPr>
              <a:t>:</a:t>
            </a:r>
            <a:r>
              <a:rPr lang="en-US" sz="2800" dirty="0">
                <a:solidFill>
                  <a:srgbClr val="0000CC"/>
                </a:solidFill>
              </a:rPr>
              <a:t> - </a:t>
            </a:r>
            <a:r>
              <a:rPr lang="en-US" sz="2800" dirty="0" err="1">
                <a:solidFill>
                  <a:srgbClr val="0000CC"/>
                </a:solidFill>
              </a:rPr>
              <a:t>Câu</a:t>
            </a:r>
            <a:r>
              <a:rPr lang="en-US" sz="2800" dirty="0">
                <a:solidFill>
                  <a:srgbClr val="0000CC"/>
                </a:solidFill>
              </a:rPr>
              <a:t> </a:t>
            </a:r>
            <a:r>
              <a:rPr lang="en-US" sz="2800" dirty="0" err="1">
                <a:solidFill>
                  <a:srgbClr val="0000CC"/>
                </a:solidFill>
              </a:rPr>
              <a:t>hỏi</a:t>
            </a:r>
            <a:r>
              <a:rPr lang="en-US" sz="2800" dirty="0">
                <a:solidFill>
                  <a:srgbClr val="0000CC"/>
                </a:solidFill>
              </a:rPr>
              <a:t> </a:t>
            </a:r>
            <a:r>
              <a:rPr lang="en-US" sz="2800" dirty="0" err="1">
                <a:solidFill>
                  <a:srgbClr val="0000CC"/>
                </a:solidFill>
              </a:rPr>
              <a:t>xếp</a:t>
            </a:r>
            <a:r>
              <a:rPr lang="en-US" sz="2800" dirty="0">
                <a:solidFill>
                  <a:srgbClr val="0000CC"/>
                </a:solidFill>
              </a:rPr>
              <a:t> </a:t>
            </a:r>
            <a:r>
              <a:rPr lang="en-US" sz="2800" dirty="0" err="1" smtClean="0">
                <a:solidFill>
                  <a:srgbClr val="0000CC"/>
                </a:solidFill>
              </a:rPr>
              <a:t>hạng</a:t>
            </a:r>
            <a:endParaRPr lang="en-US" sz="2800" dirty="0" smtClean="0">
              <a:solidFill>
                <a:srgbClr val="0000CC"/>
              </a:solidFill>
            </a:endParaRPr>
          </a:p>
          <a:p>
            <a:pPr marL="1143000" lvl="2" indent="-228600" algn="just">
              <a:lnSpc>
                <a:spcPct val="120000"/>
              </a:lnSpc>
              <a:spcBef>
                <a:spcPct val="20000"/>
              </a:spcBef>
              <a:spcAft>
                <a:spcPct val="20000"/>
              </a:spcAft>
              <a:buClr>
                <a:schemeClr val="folHlink"/>
              </a:buClr>
              <a:buSzPct val="50000"/>
            </a:pPr>
            <a:r>
              <a:rPr lang="en-US" sz="2800" dirty="0" smtClean="0">
                <a:solidFill>
                  <a:srgbClr val="0000CC"/>
                </a:solidFill>
              </a:rPr>
              <a:t>			 </a:t>
            </a:r>
            <a:r>
              <a:rPr lang="en-US" sz="2800" dirty="0">
                <a:solidFill>
                  <a:srgbClr val="0000CC"/>
                </a:solidFill>
              </a:rPr>
              <a:t>- </a:t>
            </a:r>
            <a:r>
              <a:rPr lang="en-US" sz="2800" dirty="0" err="1">
                <a:solidFill>
                  <a:srgbClr val="0000CC"/>
                </a:solidFill>
              </a:rPr>
              <a:t>Câu</a:t>
            </a:r>
            <a:r>
              <a:rPr lang="en-US" sz="2800" dirty="0">
                <a:solidFill>
                  <a:srgbClr val="0000CC"/>
                </a:solidFill>
              </a:rPr>
              <a:t> </a:t>
            </a:r>
            <a:r>
              <a:rPr lang="en-US" sz="2800" dirty="0" err="1">
                <a:solidFill>
                  <a:srgbClr val="0000CC"/>
                </a:solidFill>
              </a:rPr>
              <a:t>hỏi</a:t>
            </a:r>
            <a:r>
              <a:rPr lang="en-US" sz="2800" dirty="0">
                <a:solidFill>
                  <a:srgbClr val="0000CC"/>
                </a:solidFill>
              </a:rPr>
              <a:t> so </a:t>
            </a:r>
            <a:r>
              <a:rPr lang="en-US" sz="2800" dirty="0" err="1">
                <a:solidFill>
                  <a:srgbClr val="0000CC"/>
                </a:solidFill>
              </a:rPr>
              <a:t>sánh</a:t>
            </a:r>
            <a:r>
              <a:rPr lang="en-US" sz="2800" dirty="0">
                <a:solidFill>
                  <a:srgbClr val="0000CC"/>
                </a:solidFill>
              </a:rPr>
              <a:t> </a:t>
            </a:r>
            <a:r>
              <a:rPr lang="en-US" sz="2800" dirty="0" err="1" smtClean="0">
                <a:solidFill>
                  <a:srgbClr val="0000CC"/>
                </a:solidFill>
              </a:rPr>
              <a:t>cặp</a:t>
            </a:r>
            <a:endParaRPr lang="en-US" sz="2800" dirty="0" smtClean="0">
              <a:solidFill>
                <a:srgbClr val="0000CC"/>
              </a:solidFill>
            </a:endParaRPr>
          </a:p>
          <a:p>
            <a:pPr marL="1143000" lvl="2" indent="-228600" algn="just">
              <a:lnSpc>
                <a:spcPct val="120000"/>
              </a:lnSpc>
              <a:spcBef>
                <a:spcPct val="20000"/>
              </a:spcBef>
              <a:spcAft>
                <a:spcPct val="20000"/>
              </a:spcAft>
              <a:buClr>
                <a:schemeClr val="folHlink"/>
              </a:buClr>
              <a:buSzPct val="50000"/>
            </a:pPr>
            <a:r>
              <a:rPr lang="en-US" sz="2800" b="1" dirty="0" err="1" smtClean="0">
                <a:solidFill>
                  <a:srgbClr val="0000CC"/>
                </a:solidFill>
              </a:rPr>
              <a:t>Các</a:t>
            </a:r>
            <a:r>
              <a:rPr lang="en-US" sz="2800" b="1" dirty="0" smtClean="0">
                <a:solidFill>
                  <a:srgbClr val="0000CC"/>
                </a:solidFill>
              </a:rPr>
              <a:t> </a:t>
            </a:r>
            <a:r>
              <a:rPr lang="en-US" sz="2800" b="1" dirty="0" err="1" smtClean="0">
                <a:solidFill>
                  <a:srgbClr val="0000CC"/>
                </a:solidFill>
              </a:rPr>
              <a:t>biến</a:t>
            </a:r>
            <a:r>
              <a:rPr lang="en-US" sz="2800" b="1" dirty="0" smtClean="0">
                <a:solidFill>
                  <a:srgbClr val="0000CC"/>
                </a:solidFill>
              </a:rPr>
              <a:t> </a:t>
            </a:r>
            <a:r>
              <a:rPr lang="en-US" sz="2800" b="1" dirty="0" err="1" smtClean="0">
                <a:solidFill>
                  <a:srgbClr val="0000CC"/>
                </a:solidFill>
              </a:rPr>
              <a:t>đo</a:t>
            </a:r>
            <a:r>
              <a:rPr lang="en-US" sz="2800" b="1" dirty="0" smtClean="0">
                <a:solidFill>
                  <a:srgbClr val="0000CC"/>
                </a:solidFill>
              </a:rPr>
              <a:t> </a:t>
            </a:r>
            <a:r>
              <a:rPr lang="en-US" sz="2800" b="1" dirty="0" err="1" smtClean="0">
                <a:solidFill>
                  <a:srgbClr val="0000CC"/>
                </a:solidFill>
              </a:rPr>
              <a:t>lường</a:t>
            </a:r>
            <a:r>
              <a:rPr lang="en-US" sz="2800" b="1" dirty="0" smtClean="0">
                <a:solidFill>
                  <a:srgbClr val="0000CC"/>
                </a:solidFill>
              </a:rPr>
              <a:t> </a:t>
            </a:r>
            <a:r>
              <a:rPr lang="en-US" sz="2800" b="1" dirty="0" err="1" smtClean="0">
                <a:solidFill>
                  <a:srgbClr val="0000CC"/>
                </a:solidFill>
              </a:rPr>
              <a:t>bao</a:t>
            </a:r>
            <a:r>
              <a:rPr lang="en-US" sz="2800" b="1" dirty="0" smtClean="0">
                <a:solidFill>
                  <a:srgbClr val="0000CC"/>
                </a:solidFill>
              </a:rPr>
              <a:t> </a:t>
            </a:r>
            <a:r>
              <a:rPr lang="en-US" sz="2800" b="1" dirty="0" err="1" smtClean="0">
                <a:solidFill>
                  <a:srgbClr val="0000CC"/>
                </a:solidFill>
              </a:rPr>
              <a:t>gồm</a:t>
            </a:r>
            <a:r>
              <a:rPr lang="en-US" sz="2800" b="1" dirty="0" smtClean="0">
                <a:solidFill>
                  <a:srgbClr val="0000CC"/>
                </a:solidFill>
              </a:rPr>
              <a:t>:</a:t>
            </a:r>
            <a:r>
              <a:rPr lang="en-US" sz="2800" dirty="0" smtClean="0">
                <a:solidFill>
                  <a:srgbClr val="0000CC"/>
                </a:solidFill>
              </a:rPr>
              <a:t> </a:t>
            </a:r>
          </a:p>
          <a:p>
            <a:pPr marL="1143000" lvl="2" indent="-228600" algn="just">
              <a:lnSpc>
                <a:spcPct val="120000"/>
              </a:lnSpc>
              <a:spcBef>
                <a:spcPct val="20000"/>
              </a:spcBef>
              <a:spcAft>
                <a:spcPct val="20000"/>
              </a:spcAft>
              <a:buClr>
                <a:schemeClr val="folHlink"/>
              </a:buClr>
              <a:buSzPct val="50000"/>
            </a:pPr>
            <a:r>
              <a:rPr lang="en-US" sz="2800" dirty="0" smtClean="0">
                <a:solidFill>
                  <a:srgbClr val="0000CC"/>
                </a:solidFill>
              </a:rPr>
              <a:t>	- </a:t>
            </a:r>
            <a:r>
              <a:rPr lang="en-US" sz="2800" dirty="0" err="1" smtClean="0">
                <a:solidFill>
                  <a:srgbClr val="0000CC"/>
                </a:solidFill>
              </a:rPr>
              <a:t>Độ</a:t>
            </a:r>
            <a:r>
              <a:rPr lang="en-US" sz="2800" dirty="0" smtClean="0">
                <a:solidFill>
                  <a:srgbClr val="0000CC"/>
                </a:solidFill>
              </a:rPr>
              <a:t> </a:t>
            </a:r>
            <a:r>
              <a:rPr lang="en-US" sz="2800" dirty="0" err="1" smtClean="0">
                <a:solidFill>
                  <a:srgbClr val="0000CC"/>
                </a:solidFill>
              </a:rPr>
              <a:t>tuổi</a:t>
            </a:r>
            <a:r>
              <a:rPr lang="en-US" sz="2800" dirty="0" smtClean="0">
                <a:solidFill>
                  <a:srgbClr val="0000CC"/>
                </a:solidFill>
              </a:rPr>
              <a:t>, </a:t>
            </a:r>
            <a:r>
              <a:rPr lang="en-US" sz="2800" dirty="0" err="1" smtClean="0">
                <a:solidFill>
                  <a:srgbClr val="0000CC"/>
                </a:solidFill>
              </a:rPr>
              <a:t>khoảng</a:t>
            </a:r>
            <a:r>
              <a:rPr lang="en-US" sz="2800" dirty="0" smtClean="0">
                <a:solidFill>
                  <a:srgbClr val="0000CC"/>
                </a:solidFill>
              </a:rPr>
              <a:t> </a:t>
            </a:r>
            <a:r>
              <a:rPr lang="en-US" sz="2800" dirty="0" err="1" smtClean="0">
                <a:solidFill>
                  <a:srgbClr val="0000CC"/>
                </a:solidFill>
              </a:rPr>
              <a:t>thu</a:t>
            </a:r>
            <a:r>
              <a:rPr lang="en-US" sz="2800" dirty="0" smtClean="0">
                <a:solidFill>
                  <a:srgbClr val="0000CC"/>
                </a:solidFill>
              </a:rPr>
              <a:t> </a:t>
            </a:r>
            <a:r>
              <a:rPr lang="en-US" sz="2800" dirty="0" err="1" smtClean="0">
                <a:solidFill>
                  <a:srgbClr val="0000CC"/>
                </a:solidFill>
              </a:rPr>
              <a:t>nhập</a:t>
            </a:r>
            <a:r>
              <a:rPr lang="en-US" sz="2800" dirty="0" smtClean="0">
                <a:solidFill>
                  <a:srgbClr val="0000CC"/>
                </a:solidFill>
              </a:rPr>
              <a:t>, </a:t>
            </a:r>
            <a:r>
              <a:rPr lang="en-US" sz="2800" dirty="0" err="1" smtClean="0">
                <a:solidFill>
                  <a:srgbClr val="0000CC"/>
                </a:solidFill>
              </a:rPr>
              <a:t>trình</a:t>
            </a:r>
            <a:r>
              <a:rPr lang="en-US" sz="2800" dirty="0" smtClean="0">
                <a:solidFill>
                  <a:srgbClr val="0000CC"/>
                </a:solidFill>
              </a:rPr>
              <a:t> </a:t>
            </a:r>
            <a:r>
              <a:rPr lang="en-US" sz="2800" dirty="0" err="1" smtClean="0">
                <a:solidFill>
                  <a:srgbClr val="0000CC"/>
                </a:solidFill>
              </a:rPr>
              <a:t>độ</a:t>
            </a:r>
            <a:r>
              <a:rPr lang="en-US" sz="2800" dirty="0" smtClean="0">
                <a:solidFill>
                  <a:srgbClr val="0000CC"/>
                </a:solidFill>
              </a:rPr>
              <a:t> </a:t>
            </a:r>
            <a:r>
              <a:rPr lang="en-US" sz="2800" dirty="0" err="1" smtClean="0">
                <a:solidFill>
                  <a:srgbClr val="0000CC"/>
                </a:solidFill>
              </a:rPr>
              <a:t>học</a:t>
            </a:r>
            <a:r>
              <a:rPr lang="en-US" sz="2800" dirty="0" smtClean="0">
                <a:solidFill>
                  <a:srgbClr val="0000CC"/>
                </a:solidFill>
              </a:rPr>
              <a:t> </a:t>
            </a:r>
            <a:r>
              <a:rPr lang="en-US" sz="2800" dirty="0" err="1" smtClean="0">
                <a:solidFill>
                  <a:srgbClr val="0000CC"/>
                </a:solidFill>
              </a:rPr>
              <a:t>vấn</a:t>
            </a:r>
            <a:r>
              <a:rPr lang="en-US" sz="2800" dirty="0" smtClean="0">
                <a:solidFill>
                  <a:srgbClr val="0000CC"/>
                </a:solidFill>
              </a:rPr>
              <a:t>, </a:t>
            </a:r>
            <a:r>
              <a:rPr lang="en-US" sz="2800" dirty="0" err="1" smtClean="0">
                <a:solidFill>
                  <a:srgbClr val="0000CC"/>
                </a:solidFill>
              </a:rPr>
              <a:t>thứ</a:t>
            </a:r>
            <a:r>
              <a:rPr lang="en-US" sz="2800" dirty="0" smtClean="0">
                <a:solidFill>
                  <a:srgbClr val="0000CC"/>
                </a:solidFill>
              </a:rPr>
              <a:t> </a:t>
            </a:r>
            <a:r>
              <a:rPr lang="en-US" sz="2800" dirty="0" err="1" smtClean="0">
                <a:solidFill>
                  <a:srgbClr val="0000CC"/>
                </a:solidFill>
              </a:rPr>
              <a:t>tự</a:t>
            </a:r>
            <a:r>
              <a:rPr lang="en-US" sz="2800" dirty="0" smtClean="0">
                <a:solidFill>
                  <a:srgbClr val="0000CC"/>
                </a:solidFill>
              </a:rPr>
              <a:t> quan </a:t>
            </a:r>
            <a:r>
              <a:rPr lang="en-US" sz="2800" dirty="0" err="1" smtClean="0">
                <a:solidFill>
                  <a:srgbClr val="0000CC"/>
                </a:solidFill>
              </a:rPr>
              <a:t>tâm</a:t>
            </a:r>
            <a:r>
              <a:rPr lang="en-US" sz="2800" dirty="0" smtClean="0">
                <a:solidFill>
                  <a:srgbClr val="0000CC"/>
                </a:solidFill>
              </a:rPr>
              <a:t>/</a:t>
            </a:r>
            <a:r>
              <a:rPr lang="en-US" sz="2800" dirty="0" err="1" smtClean="0">
                <a:solidFill>
                  <a:srgbClr val="0000CC"/>
                </a:solidFill>
              </a:rPr>
              <a:t>ưu</a:t>
            </a:r>
            <a:r>
              <a:rPr lang="en-US" sz="2800" dirty="0" smtClean="0">
                <a:solidFill>
                  <a:srgbClr val="0000CC"/>
                </a:solidFill>
              </a:rPr>
              <a:t> </a:t>
            </a:r>
            <a:r>
              <a:rPr lang="en-US" sz="2800" dirty="0" err="1" smtClean="0">
                <a:solidFill>
                  <a:srgbClr val="0000CC"/>
                </a:solidFill>
              </a:rPr>
              <a:t>tiên</a:t>
            </a:r>
            <a:r>
              <a:rPr lang="en-US" sz="2800" dirty="0" smtClean="0">
                <a:solidFill>
                  <a:srgbClr val="0000CC"/>
                </a:solidFill>
              </a:rPr>
              <a:t>/</a:t>
            </a:r>
            <a:r>
              <a:rPr lang="en-US" sz="2800" dirty="0" err="1" smtClean="0">
                <a:solidFill>
                  <a:srgbClr val="0000CC"/>
                </a:solidFill>
              </a:rPr>
              <a:t>yêu</a:t>
            </a:r>
            <a:r>
              <a:rPr lang="en-US" sz="2800" dirty="0" smtClean="0">
                <a:solidFill>
                  <a:srgbClr val="0000CC"/>
                </a:solidFill>
              </a:rPr>
              <a:t> </a:t>
            </a:r>
            <a:r>
              <a:rPr lang="en-US" sz="2800" dirty="0" err="1" smtClean="0">
                <a:solidFill>
                  <a:srgbClr val="0000CC"/>
                </a:solidFill>
              </a:rPr>
              <a:t>thích</a:t>
            </a:r>
            <a:r>
              <a:rPr lang="en-US" sz="2800" dirty="0" smtClean="0">
                <a:solidFill>
                  <a:srgbClr val="0000CC"/>
                </a:solidFill>
              </a:rPr>
              <a:t>…</a:t>
            </a:r>
            <a:endParaRPr lang="en-US" sz="2800" dirty="0">
              <a:solidFill>
                <a:srgbClr val="0000CC"/>
              </a:solidFill>
            </a:endParaRPr>
          </a:p>
          <a:p>
            <a:pPr marL="1143000" lvl="2" indent="-228600" algn="just">
              <a:lnSpc>
                <a:spcPct val="120000"/>
              </a:lnSpc>
              <a:spcBef>
                <a:spcPct val="20000"/>
              </a:spcBef>
              <a:spcAft>
                <a:spcPct val="20000"/>
              </a:spcAft>
              <a:buClr>
                <a:schemeClr val="folHlink"/>
              </a:buClr>
              <a:buSzPct val="50000"/>
              <a:buFont typeface="Wingdings" pitchFamily="2" charset="2"/>
              <a:buChar char="n"/>
            </a:pPr>
            <a:endParaRPr 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linds(horizontal)">
                                      <p:cBhvr>
                                        <p:cTn id="7" dur="500"/>
                                        <p:tgtEl>
                                          <p:spTgt spid="433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linds(horizontal)">
                                      <p:cBhvr>
                                        <p:cTn id="12" dur="500"/>
                                        <p:tgtEl>
                                          <p:spTgt spid="433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linds(horizontal)">
                                      <p:cBhvr>
                                        <p:cTn id="17" dur="500"/>
                                        <p:tgtEl>
                                          <p:spTgt spid="433155">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33155">
                                            <p:txEl>
                                              <p:pRg st="3" end="3"/>
                                            </p:txEl>
                                          </p:spTgt>
                                        </p:tgtEl>
                                        <p:attrNameLst>
                                          <p:attrName>style.visibility</p:attrName>
                                        </p:attrNameLst>
                                      </p:cBhvr>
                                      <p:to>
                                        <p:strVal val="visible"/>
                                      </p:to>
                                    </p:set>
                                    <p:animEffect transition="in" filter="blinds(horizontal)">
                                      <p:cBhvr>
                                        <p:cTn id="20" dur="500"/>
                                        <p:tgtEl>
                                          <p:spTgt spid="433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b="1" dirty="0" smtClean="0">
                <a:solidFill>
                  <a:srgbClr val="FF0000"/>
                </a:solidFill>
              </a:rPr>
              <a:t>MỤC TIÊU MÔN HỌC</a:t>
            </a:r>
          </a:p>
        </p:txBody>
      </p:sp>
      <p:sp>
        <p:nvSpPr>
          <p:cNvPr id="4099" name="Rectangle 3"/>
          <p:cNvSpPr>
            <a:spLocks noGrp="1" noChangeArrowheads="1"/>
          </p:cNvSpPr>
          <p:nvPr>
            <p:ph type="body" idx="1"/>
          </p:nvPr>
        </p:nvSpPr>
        <p:spPr>
          <a:xfrm>
            <a:off x="468313" y="1484313"/>
            <a:ext cx="8229600" cy="4525962"/>
          </a:xfrm>
        </p:spPr>
        <p:txBody>
          <a:bodyPr>
            <a:normAutofit/>
          </a:bodyPr>
          <a:lstStyle/>
          <a:p>
            <a:pPr eaLnBrk="1" hangingPunct="1">
              <a:lnSpc>
                <a:spcPct val="120000"/>
              </a:lnSpc>
              <a:buFontTx/>
              <a:buNone/>
            </a:pPr>
            <a:r>
              <a:rPr lang="en-US" sz="2800" dirty="0" err="1" smtClean="0">
                <a:solidFill>
                  <a:srgbClr val="0000CC"/>
                </a:solidFill>
              </a:rPr>
              <a:t>Sau</a:t>
            </a:r>
            <a:r>
              <a:rPr lang="en-US" sz="2800" dirty="0" smtClean="0">
                <a:solidFill>
                  <a:srgbClr val="0000CC"/>
                </a:solidFill>
              </a:rPr>
              <a:t> </a:t>
            </a:r>
            <a:r>
              <a:rPr lang="en-US" sz="2800" dirty="0" err="1" smtClean="0">
                <a:solidFill>
                  <a:srgbClr val="0000CC"/>
                </a:solidFill>
              </a:rPr>
              <a:t>khi</a:t>
            </a:r>
            <a:r>
              <a:rPr lang="en-US" sz="2800" dirty="0" smtClean="0">
                <a:solidFill>
                  <a:srgbClr val="0000CC"/>
                </a:solidFill>
              </a:rPr>
              <a:t> </a:t>
            </a:r>
            <a:r>
              <a:rPr lang="en-US" sz="2800" dirty="0" err="1" smtClean="0">
                <a:solidFill>
                  <a:srgbClr val="0000CC"/>
                </a:solidFill>
              </a:rPr>
              <a:t>học</a:t>
            </a:r>
            <a:r>
              <a:rPr lang="en-US" sz="2800" dirty="0" smtClean="0">
                <a:solidFill>
                  <a:srgbClr val="0000CC"/>
                </a:solidFill>
              </a:rPr>
              <a:t> </a:t>
            </a:r>
            <a:r>
              <a:rPr lang="en-US" sz="2800" dirty="0" err="1" smtClean="0">
                <a:solidFill>
                  <a:srgbClr val="0000CC"/>
                </a:solidFill>
              </a:rPr>
              <a:t>xong</a:t>
            </a:r>
            <a:r>
              <a:rPr lang="en-US" sz="2800" dirty="0" smtClean="0">
                <a:solidFill>
                  <a:srgbClr val="0000CC"/>
                </a:solidFill>
              </a:rPr>
              <a:t> </a:t>
            </a:r>
            <a:r>
              <a:rPr lang="en-US" sz="2800" dirty="0" err="1" smtClean="0">
                <a:solidFill>
                  <a:srgbClr val="0000CC"/>
                </a:solidFill>
              </a:rPr>
              <a:t>môn</a:t>
            </a:r>
            <a:r>
              <a:rPr lang="en-US" sz="2800" dirty="0" smtClean="0">
                <a:solidFill>
                  <a:srgbClr val="0000CC"/>
                </a:solidFill>
              </a:rPr>
              <a:t> </a:t>
            </a:r>
            <a:r>
              <a:rPr lang="en-US" sz="2800" dirty="0" err="1" smtClean="0">
                <a:solidFill>
                  <a:srgbClr val="0000CC"/>
                </a:solidFill>
              </a:rPr>
              <a:t>học</a:t>
            </a:r>
            <a:r>
              <a:rPr lang="en-US" sz="2800" dirty="0" smtClean="0">
                <a:solidFill>
                  <a:srgbClr val="0000CC"/>
                </a:solidFill>
              </a:rPr>
              <a:t> </a:t>
            </a:r>
            <a:r>
              <a:rPr lang="en-US" sz="2800" dirty="0" err="1" smtClean="0">
                <a:solidFill>
                  <a:srgbClr val="0000CC"/>
                </a:solidFill>
              </a:rPr>
              <a:t>này</a:t>
            </a:r>
            <a:r>
              <a:rPr lang="en-US" sz="2800" dirty="0" smtClean="0">
                <a:solidFill>
                  <a:srgbClr val="0000CC"/>
                </a:solidFill>
              </a:rPr>
              <a:t>, </a:t>
            </a:r>
            <a:r>
              <a:rPr lang="en-US" sz="2800" dirty="0" err="1" smtClean="0">
                <a:solidFill>
                  <a:srgbClr val="0000CC"/>
                </a:solidFill>
              </a:rPr>
              <a:t>sinh</a:t>
            </a:r>
            <a:r>
              <a:rPr lang="en-US" sz="2800" dirty="0" smtClean="0">
                <a:solidFill>
                  <a:srgbClr val="0000CC"/>
                </a:solidFill>
              </a:rPr>
              <a:t> </a:t>
            </a:r>
            <a:r>
              <a:rPr lang="en-US" sz="2800" dirty="0" err="1" smtClean="0">
                <a:solidFill>
                  <a:srgbClr val="0000CC"/>
                </a:solidFill>
              </a:rPr>
              <a:t>viên</a:t>
            </a:r>
            <a:r>
              <a:rPr lang="en-US" sz="2800" dirty="0" smtClean="0">
                <a:solidFill>
                  <a:srgbClr val="0000CC"/>
                </a:solidFill>
              </a:rPr>
              <a:t> </a:t>
            </a:r>
            <a:r>
              <a:rPr lang="en-US" sz="2800" dirty="0" err="1" smtClean="0">
                <a:solidFill>
                  <a:srgbClr val="0000CC"/>
                </a:solidFill>
              </a:rPr>
              <a:t>có</a:t>
            </a:r>
            <a:r>
              <a:rPr lang="en-US" sz="2800" dirty="0" smtClean="0">
                <a:solidFill>
                  <a:srgbClr val="0000CC"/>
                </a:solidFill>
              </a:rPr>
              <a:t> </a:t>
            </a:r>
            <a:r>
              <a:rPr lang="en-US" sz="2800" dirty="0" err="1" smtClean="0">
                <a:solidFill>
                  <a:srgbClr val="0000CC"/>
                </a:solidFill>
              </a:rPr>
              <a:t>thể</a:t>
            </a:r>
            <a:r>
              <a:rPr lang="en-US" sz="2800" dirty="0" smtClean="0">
                <a:solidFill>
                  <a:srgbClr val="0000CC"/>
                </a:solidFill>
              </a:rPr>
              <a:t>: </a:t>
            </a:r>
          </a:p>
          <a:p>
            <a:pPr eaLnBrk="1" hangingPunct="1">
              <a:lnSpc>
                <a:spcPct val="120000"/>
              </a:lnSpc>
              <a:buFontTx/>
              <a:buChar char="-"/>
            </a:pPr>
            <a:r>
              <a:rPr lang="en-US" sz="2800" dirty="0" err="1" smtClean="0">
                <a:solidFill>
                  <a:srgbClr val="0000CC"/>
                </a:solidFill>
              </a:rPr>
              <a:t>Phân</a:t>
            </a:r>
            <a:r>
              <a:rPr lang="en-US" sz="2800" dirty="0" smtClean="0">
                <a:solidFill>
                  <a:srgbClr val="0000CC"/>
                </a:solidFill>
              </a:rPr>
              <a:t> </a:t>
            </a:r>
            <a:r>
              <a:rPr lang="en-US" sz="2800" dirty="0" err="1" smtClean="0">
                <a:solidFill>
                  <a:srgbClr val="0000CC"/>
                </a:solidFill>
              </a:rPr>
              <a:t>biệt</a:t>
            </a:r>
            <a:r>
              <a:rPr lang="en-US" sz="2800" dirty="0" smtClean="0">
                <a:solidFill>
                  <a:srgbClr val="0000CC"/>
                </a:solidFill>
              </a:rPr>
              <a:t> </a:t>
            </a:r>
            <a:r>
              <a:rPr lang="en-US" sz="2800" dirty="0" err="1" smtClean="0">
                <a:solidFill>
                  <a:srgbClr val="0000CC"/>
                </a:solidFill>
              </a:rPr>
              <a:t>các</a:t>
            </a:r>
            <a:r>
              <a:rPr lang="en-US" sz="2800" dirty="0" smtClean="0">
                <a:solidFill>
                  <a:srgbClr val="0000CC"/>
                </a:solidFill>
              </a:rPr>
              <a:t> </a:t>
            </a:r>
            <a:r>
              <a:rPr lang="en-US" sz="2800" dirty="0" err="1" smtClean="0">
                <a:solidFill>
                  <a:srgbClr val="0000CC"/>
                </a:solidFill>
              </a:rPr>
              <a:t>khái</a:t>
            </a:r>
            <a:r>
              <a:rPr lang="en-US" sz="2800" dirty="0" smtClean="0">
                <a:solidFill>
                  <a:srgbClr val="0000CC"/>
                </a:solidFill>
              </a:rPr>
              <a:t> </a:t>
            </a:r>
            <a:r>
              <a:rPr lang="en-US" sz="2800" dirty="0" err="1" smtClean="0">
                <a:solidFill>
                  <a:srgbClr val="0000CC"/>
                </a:solidFill>
              </a:rPr>
              <a:t>niệm</a:t>
            </a:r>
            <a:r>
              <a:rPr lang="en-US" sz="2800" dirty="0" smtClean="0">
                <a:solidFill>
                  <a:srgbClr val="0000CC"/>
                </a:solidFill>
              </a:rPr>
              <a:t> </a:t>
            </a:r>
            <a:r>
              <a:rPr lang="en-US" sz="2800" dirty="0" err="1" smtClean="0">
                <a:solidFill>
                  <a:srgbClr val="0000CC"/>
                </a:solidFill>
              </a:rPr>
              <a:t>cơ</a:t>
            </a:r>
            <a:r>
              <a:rPr lang="en-US" sz="2800" dirty="0" smtClean="0">
                <a:solidFill>
                  <a:srgbClr val="0000CC"/>
                </a:solidFill>
              </a:rPr>
              <a:t> </a:t>
            </a:r>
            <a:r>
              <a:rPr lang="en-US" sz="2800" dirty="0" err="1" smtClean="0">
                <a:solidFill>
                  <a:srgbClr val="0000CC"/>
                </a:solidFill>
              </a:rPr>
              <a:t>bản</a:t>
            </a:r>
            <a:r>
              <a:rPr lang="en-US" sz="2800" dirty="0" smtClean="0">
                <a:solidFill>
                  <a:srgbClr val="0000CC"/>
                </a:solidFill>
              </a:rPr>
              <a:t> </a:t>
            </a:r>
            <a:r>
              <a:rPr lang="en-US" sz="2800" dirty="0" err="1" smtClean="0">
                <a:solidFill>
                  <a:srgbClr val="0000CC"/>
                </a:solidFill>
              </a:rPr>
              <a:t>trong</a:t>
            </a:r>
            <a:r>
              <a:rPr lang="en-US" sz="2800" dirty="0" smtClean="0">
                <a:solidFill>
                  <a:srgbClr val="0000CC"/>
                </a:solidFill>
              </a:rPr>
              <a:t> SPSS</a:t>
            </a:r>
          </a:p>
          <a:p>
            <a:pPr eaLnBrk="1" hangingPunct="1">
              <a:lnSpc>
                <a:spcPct val="120000"/>
              </a:lnSpc>
              <a:buFontTx/>
              <a:buChar char="-"/>
            </a:pPr>
            <a:r>
              <a:rPr lang="en-US" sz="2800" dirty="0" err="1" smtClean="0">
                <a:solidFill>
                  <a:srgbClr val="0000CC"/>
                </a:solidFill>
              </a:rPr>
              <a:t>Thực</a:t>
            </a:r>
            <a:r>
              <a:rPr lang="en-US" sz="2800" dirty="0" smtClean="0">
                <a:solidFill>
                  <a:srgbClr val="0000CC"/>
                </a:solidFill>
              </a:rPr>
              <a:t> </a:t>
            </a:r>
            <a:r>
              <a:rPr lang="en-US" sz="2800" dirty="0" err="1" smtClean="0">
                <a:solidFill>
                  <a:srgbClr val="0000CC"/>
                </a:solidFill>
              </a:rPr>
              <a:t>hành</a:t>
            </a:r>
            <a:r>
              <a:rPr lang="en-US" sz="2800" dirty="0" smtClean="0">
                <a:solidFill>
                  <a:srgbClr val="0000CC"/>
                </a:solidFill>
              </a:rPr>
              <a:t> </a:t>
            </a:r>
            <a:r>
              <a:rPr lang="en-US" sz="2800" dirty="0" err="1" smtClean="0">
                <a:solidFill>
                  <a:srgbClr val="0000CC"/>
                </a:solidFill>
              </a:rPr>
              <a:t>mã</a:t>
            </a:r>
            <a:r>
              <a:rPr lang="en-US" sz="2800" dirty="0" smtClean="0">
                <a:solidFill>
                  <a:srgbClr val="0000CC"/>
                </a:solidFill>
              </a:rPr>
              <a:t> </a:t>
            </a:r>
            <a:r>
              <a:rPr lang="en-US" sz="2800" dirty="0" err="1" smtClean="0">
                <a:solidFill>
                  <a:srgbClr val="0000CC"/>
                </a:solidFill>
              </a:rPr>
              <a:t>hóa</a:t>
            </a:r>
            <a:r>
              <a:rPr lang="en-US" sz="2800" dirty="0" smtClean="0">
                <a:solidFill>
                  <a:srgbClr val="0000CC"/>
                </a:solidFill>
              </a:rPr>
              <a:t>, </a:t>
            </a:r>
            <a:r>
              <a:rPr lang="en-US" sz="2800" dirty="0" err="1" smtClean="0">
                <a:solidFill>
                  <a:srgbClr val="0000CC"/>
                </a:solidFill>
              </a:rPr>
              <a:t>xử</a:t>
            </a:r>
            <a:r>
              <a:rPr lang="en-US" sz="2800" dirty="0" smtClean="0">
                <a:solidFill>
                  <a:srgbClr val="0000CC"/>
                </a:solidFill>
              </a:rPr>
              <a:t> </a:t>
            </a:r>
            <a:r>
              <a:rPr lang="en-US" sz="2800" dirty="0" err="1" smtClean="0">
                <a:solidFill>
                  <a:srgbClr val="0000CC"/>
                </a:solidFill>
              </a:rPr>
              <a:t>lý</a:t>
            </a:r>
            <a:r>
              <a:rPr lang="en-US" sz="2800" dirty="0" smtClean="0">
                <a:solidFill>
                  <a:srgbClr val="0000CC"/>
                </a:solidFill>
              </a:rPr>
              <a:t> </a:t>
            </a:r>
            <a:r>
              <a:rPr lang="en-US" sz="2800" dirty="0" err="1" smtClean="0">
                <a:solidFill>
                  <a:srgbClr val="0000CC"/>
                </a:solidFill>
              </a:rPr>
              <a:t>phân</a:t>
            </a:r>
            <a:r>
              <a:rPr lang="en-US" sz="2800" dirty="0" smtClean="0">
                <a:solidFill>
                  <a:srgbClr val="0000CC"/>
                </a:solidFill>
              </a:rPr>
              <a:t> </a:t>
            </a:r>
            <a:r>
              <a:rPr lang="en-US" sz="2800" dirty="0" err="1" smtClean="0">
                <a:solidFill>
                  <a:srgbClr val="0000CC"/>
                </a:solidFill>
              </a:rPr>
              <a:t>tích</a:t>
            </a:r>
            <a:r>
              <a:rPr lang="en-US" sz="2800" dirty="0" smtClean="0">
                <a:solidFill>
                  <a:srgbClr val="0000CC"/>
                </a:solidFill>
              </a:rPr>
              <a:t> </a:t>
            </a:r>
            <a:r>
              <a:rPr lang="en-US" sz="2800" dirty="0" err="1" smtClean="0">
                <a:solidFill>
                  <a:srgbClr val="0000CC"/>
                </a:solidFill>
              </a:rPr>
              <a:t>và</a:t>
            </a:r>
            <a:r>
              <a:rPr lang="en-US" sz="2800" dirty="0" smtClean="0">
                <a:solidFill>
                  <a:srgbClr val="0000CC"/>
                </a:solidFill>
              </a:rPr>
              <a:t> </a:t>
            </a:r>
            <a:r>
              <a:rPr lang="en-US" sz="2800" dirty="0" err="1" smtClean="0">
                <a:solidFill>
                  <a:srgbClr val="0000CC"/>
                </a:solidFill>
              </a:rPr>
              <a:t>diễn</a:t>
            </a:r>
            <a:r>
              <a:rPr lang="en-US" sz="2800" dirty="0" smtClean="0">
                <a:solidFill>
                  <a:srgbClr val="0000CC"/>
                </a:solidFill>
              </a:rPr>
              <a:t> </a:t>
            </a:r>
            <a:r>
              <a:rPr lang="en-US" sz="2800" dirty="0" err="1" smtClean="0">
                <a:solidFill>
                  <a:srgbClr val="0000CC"/>
                </a:solidFill>
              </a:rPr>
              <a:t>giải</a:t>
            </a:r>
            <a:r>
              <a:rPr lang="en-US" sz="2800" dirty="0" smtClean="0">
                <a:solidFill>
                  <a:srgbClr val="0000CC"/>
                </a:solidFill>
              </a:rPr>
              <a:t> </a:t>
            </a:r>
            <a:r>
              <a:rPr lang="en-US" sz="2800" dirty="0" err="1" smtClean="0">
                <a:solidFill>
                  <a:srgbClr val="0000CC"/>
                </a:solidFill>
              </a:rPr>
              <a:t>kết</a:t>
            </a:r>
            <a:r>
              <a:rPr lang="en-US" sz="2800" dirty="0" smtClean="0">
                <a:solidFill>
                  <a:srgbClr val="0000CC"/>
                </a:solidFill>
              </a:rPr>
              <a:t> </a:t>
            </a:r>
            <a:r>
              <a:rPr lang="en-US" sz="2800" dirty="0" err="1" smtClean="0">
                <a:solidFill>
                  <a:srgbClr val="0000CC"/>
                </a:solidFill>
              </a:rPr>
              <a:t>quả</a:t>
            </a:r>
            <a:r>
              <a:rPr lang="en-US" sz="2800" dirty="0" smtClean="0">
                <a:solidFill>
                  <a:srgbClr val="0000CC"/>
                </a:solidFill>
              </a:rPr>
              <a:t> </a:t>
            </a:r>
            <a:r>
              <a:rPr lang="en-US" sz="2800" dirty="0" err="1" smtClean="0">
                <a:solidFill>
                  <a:srgbClr val="0000CC"/>
                </a:solidFill>
              </a:rPr>
              <a:t>nghiên</a:t>
            </a:r>
            <a:r>
              <a:rPr lang="en-US" sz="2800" dirty="0" smtClean="0">
                <a:solidFill>
                  <a:srgbClr val="0000CC"/>
                </a:solidFill>
              </a:rPr>
              <a:t> </a:t>
            </a:r>
            <a:r>
              <a:rPr lang="en-US" sz="2800" dirty="0" err="1" smtClean="0">
                <a:solidFill>
                  <a:srgbClr val="0000CC"/>
                </a:solidFill>
              </a:rPr>
              <a:t>cứu</a:t>
            </a:r>
            <a:r>
              <a:rPr lang="en-US" sz="2800" dirty="0" smtClean="0">
                <a:solidFill>
                  <a:srgbClr val="0000CC"/>
                </a:solidFill>
              </a:rPr>
              <a:t> </a:t>
            </a:r>
          </a:p>
          <a:p>
            <a:pPr eaLnBrk="1" hangingPunct="1">
              <a:lnSpc>
                <a:spcPct val="120000"/>
              </a:lnSpc>
              <a:buFontTx/>
              <a:buChar char="-"/>
            </a:pPr>
            <a:r>
              <a:rPr lang="en-US" sz="2800" dirty="0" err="1" smtClean="0">
                <a:solidFill>
                  <a:srgbClr val="0000CC"/>
                </a:solidFill>
              </a:rPr>
              <a:t>Tạo</a:t>
            </a:r>
            <a:r>
              <a:rPr lang="en-US" sz="2800" dirty="0" smtClean="0">
                <a:solidFill>
                  <a:srgbClr val="0000CC"/>
                </a:solidFill>
              </a:rPr>
              <a:t> </a:t>
            </a:r>
            <a:r>
              <a:rPr lang="en-US" sz="2800" dirty="0" err="1" smtClean="0">
                <a:solidFill>
                  <a:srgbClr val="0000CC"/>
                </a:solidFill>
              </a:rPr>
              <a:t>cơ</a:t>
            </a:r>
            <a:r>
              <a:rPr lang="en-US" sz="2800" dirty="0" smtClean="0">
                <a:solidFill>
                  <a:srgbClr val="0000CC"/>
                </a:solidFill>
              </a:rPr>
              <a:t> </a:t>
            </a:r>
            <a:r>
              <a:rPr lang="en-US" sz="2800" dirty="0" err="1" smtClean="0">
                <a:solidFill>
                  <a:srgbClr val="0000CC"/>
                </a:solidFill>
              </a:rPr>
              <a:t>sở</a:t>
            </a:r>
            <a:r>
              <a:rPr lang="en-US" sz="2800" dirty="0" smtClean="0">
                <a:solidFill>
                  <a:srgbClr val="0000CC"/>
                </a:solidFill>
              </a:rPr>
              <a:t> </a:t>
            </a:r>
            <a:r>
              <a:rPr lang="en-US" sz="2800" dirty="0" err="1" smtClean="0">
                <a:solidFill>
                  <a:srgbClr val="0000CC"/>
                </a:solidFill>
              </a:rPr>
              <a:t>nghiên</a:t>
            </a:r>
            <a:r>
              <a:rPr lang="en-US" sz="2800" dirty="0" smtClean="0">
                <a:solidFill>
                  <a:srgbClr val="0000CC"/>
                </a:solidFill>
              </a:rPr>
              <a:t> </a:t>
            </a:r>
            <a:r>
              <a:rPr lang="en-US" sz="2800" dirty="0" err="1" smtClean="0">
                <a:solidFill>
                  <a:srgbClr val="0000CC"/>
                </a:solidFill>
              </a:rPr>
              <a:t>cứu</a:t>
            </a:r>
            <a:r>
              <a:rPr lang="en-US" sz="2800" dirty="0" smtClean="0">
                <a:solidFill>
                  <a:srgbClr val="0000CC"/>
                </a:solidFill>
              </a:rPr>
              <a:t> </a:t>
            </a:r>
            <a:r>
              <a:rPr lang="en-US" sz="2800" dirty="0" err="1" smtClean="0">
                <a:solidFill>
                  <a:srgbClr val="0000CC"/>
                </a:solidFill>
              </a:rPr>
              <a:t>chuyên</a:t>
            </a:r>
            <a:r>
              <a:rPr lang="en-US" sz="2800" dirty="0" smtClean="0">
                <a:solidFill>
                  <a:srgbClr val="0000CC"/>
                </a:solidFill>
              </a:rPr>
              <a:t> </a:t>
            </a:r>
            <a:r>
              <a:rPr lang="en-US" sz="2800" dirty="0" err="1" smtClean="0">
                <a:solidFill>
                  <a:srgbClr val="0000CC"/>
                </a:solidFill>
              </a:rPr>
              <a:t>sâu</a:t>
            </a:r>
            <a:r>
              <a:rPr lang="en-US" sz="2800" dirty="0" smtClean="0">
                <a:solidFill>
                  <a:srgbClr val="0000CC"/>
                </a:solidFill>
              </a:rPr>
              <a:t> </a:t>
            </a:r>
            <a:r>
              <a:rPr lang="en-US" sz="2800" dirty="0" err="1" smtClean="0">
                <a:solidFill>
                  <a:srgbClr val="0000CC"/>
                </a:solidFill>
              </a:rPr>
              <a:t>và</a:t>
            </a:r>
            <a:r>
              <a:rPr lang="en-US" sz="2800" dirty="0" smtClean="0">
                <a:solidFill>
                  <a:srgbClr val="0000CC"/>
                </a:solidFill>
              </a:rPr>
              <a:t> </a:t>
            </a:r>
            <a:r>
              <a:rPr lang="en-US" sz="2800" dirty="0" err="1" smtClean="0">
                <a:solidFill>
                  <a:srgbClr val="0000CC"/>
                </a:solidFill>
              </a:rPr>
              <a:t>nâng</a:t>
            </a:r>
            <a:r>
              <a:rPr lang="en-US" sz="2800" dirty="0" smtClean="0">
                <a:solidFill>
                  <a:srgbClr val="0000CC"/>
                </a:solidFill>
              </a:rPr>
              <a:t> </a:t>
            </a:r>
            <a:r>
              <a:rPr lang="en-US" sz="2800" dirty="0" err="1" smtClean="0">
                <a:solidFill>
                  <a:srgbClr val="0000CC"/>
                </a:solidFill>
              </a:rPr>
              <a:t>cao</a:t>
            </a:r>
            <a:r>
              <a:rPr lang="en-US" sz="2800" dirty="0" smtClean="0">
                <a:solidFill>
                  <a:srgbClr val="0000CC"/>
                </a:solidFill>
              </a:rPr>
              <a:t> </a:t>
            </a:r>
            <a:r>
              <a:rPr lang="en-US" sz="2800" dirty="0" err="1" smtClean="0">
                <a:solidFill>
                  <a:srgbClr val="0000CC"/>
                </a:solidFill>
              </a:rPr>
              <a:t>trong</a:t>
            </a:r>
            <a:r>
              <a:rPr lang="en-US" sz="2800" dirty="0" smtClean="0">
                <a:solidFill>
                  <a:srgbClr val="0000CC"/>
                </a:solidFill>
              </a:rPr>
              <a:t> </a:t>
            </a:r>
            <a:r>
              <a:rPr lang="en-US" sz="2800" dirty="0" err="1" smtClean="0">
                <a:solidFill>
                  <a:srgbClr val="0000CC"/>
                </a:solidFill>
              </a:rPr>
              <a:t>nghiên</a:t>
            </a:r>
            <a:r>
              <a:rPr lang="en-US" sz="2800" dirty="0" smtClean="0">
                <a:solidFill>
                  <a:srgbClr val="0000CC"/>
                </a:solidFill>
              </a:rPr>
              <a:t> </a:t>
            </a:r>
            <a:r>
              <a:rPr lang="en-US" sz="2800" dirty="0" err="1" smtClean="0">
                <a:solidFill>
                  <a:srgbClr val="0000CC"/>
                </a:solidFill>
              </a:rPr>
              <a:t>cứu</a:t>
            </a:r>
            <a:endParaRPr lang="en-US" sz="2800" dirty="0" smtClean="0">
              <a:solidFill>
                <a:srgbClr val="0000C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14414" y="285728"/>
            <a:ext cx="6858000" cy="954107"/>
          </a:xfrm>
          <a:prstGeom prst="rect">
            <a:avLst/>
          </a:prstGeom>
          <a:solidFill>
            <a:schemeClr val="bg1"/>
          </a:solidFill>
          <a:ln w="9525">
            <a:noFill/>
            <a:miter lim="800000"/>
            <a:headEnd/>
            <a:tailEnd/>
          </a:ln>
        </p:spPr>
        <p:txBody>
          <a:bodyPr>
            <a:spAutoFit/>
          </a:bodyPr>
          <a:lstStyle/>
          <a:p>
            <a:pPr algn="ctr">
              <a:spcBef>
                <a:spcPct val="50000"/>
              </a:spcBef>
            </a:pPr>
            <a:r>
              <a:rPr lang="en-US" sz="2800" b="1" dirty="0" err="1">
                <a:solidFill>
                  <a:srgbClr val="FF0000"/>
                </a:solidFill>
              </a:rPr>
              <a:t>Ví</a:t>
            </a:r>
            <a:r>
              <a:rPr lang="en-US" sz="2800" b="1" dirty="0">
                <a:solidFill>
                  <a:srgbClr val="FF0000"/>
                </a:solidFill>
              </a:rPr>
              <a:t> </a:t>
            </a:r>
            <a:r>
              <a:rPr lang="en-US" sz="2800" b="1" dirty="0" err="1">
                <a:solidFill>
                  <a:srgbClr val="FF0000"/>
                </a:solidFill>
              </a:rPr>
              <a:t>dụ</a:t>
            </a:r>
            <a:r>
              <a:rPr lang="en-US" sz="2800" b="1" dirty="0">
                <a:solidFill>
                  <a:srgbClr val="FF0000"/>
                </a:solidFill>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Thang</a:t>
            </a:r>
            <a:r>
              <a:rPr lang="en-US" sz="2800" b="1" dirty="0">
                <a:solidFill>
                  <a:srgbClr val="FF0000"/>
                </a:solidFill>
              </a:rPr>
              <a:t> </a:t>
            </a:r>
            <a:r>
              <a:rPr lang="en-US" sz="2800" b="1" dirty="0" err="1">
                <a:solidFill>
                  <a:srgbClr val="FF0000"/>
                </a:solidFill>
              </a:rPr>
              <a:t>đo</a:t>
            </a:r>
            <a:r>
              <a:rPr lang="en-US" sz="2800" b="1" dirty="0">
                <a:solidFill>
                  <a:srgbClr val="FF0000"/>
                </a:solidFill>
              </a:rPr>
              <a:t> </a:t>
            </a:r>
            <a:r>
              <a:rPr lang="en-US" sz="2800" b="1" dirty="0" err="1">
                <a:solidFill>
                  <a:srgbClr val="FF0000"/>
                </a:solidFill>
              </a:rPr>
              <a:t>thứ</a:t>
            </a:r>
            <a:r>
              <a:rPr lang="en-US" sz="2800" b="1" dirty="0">
                <a:solidFill>
                  <a:srgbClr val="FF0000"/>
                </a:solidFill>
              </a:rPr>
              <a:t> </a:t>
            </a:r>
            <a:r>
              <a:rPr lang="en-US" sz="2800" b="1" dirty="0" err="1">
                <a:solidFill>
                  <a:srgbClr val="FF0000"/>
                </a:solidFill>
              </a:rPr>
              <a:t>tự</a:t>
            </a:r>
            <a:r>
              <a:rPr lang="en-US" sz="2800" b="1" dirty="0">
                <a:solidFill>
                  <a:srgbClr val="FF0000"/>
                </a:solidFill>
              </a:rPr>
              <a:t> (Ordinal scale)</a:t>
            </a:r>
            <a:endParaRPr lang="en-US" sz="4800" b="1" dirty="0">
              <a:solidFill>
                <a:srgbClr val="FF0000"/>
              </a:solidFill>
              <a:latin typeface="Arial" charset="0"/>
              <a:cs typeface="Arial" charset="0"/>
            </a:endParaRPr>
          </a:p>
        </p:txBody>
      </p:sp>
      <p:sp>
        <p:nvSpPr>
          <p:cNvPr id="24579" name="Rectangle 3"/>
          <p:cNvSpPr>
            <a:spLocks noChangeArrowheads="1"/>
          </p:cNvSpPr>
          <p:nvPr/>
        </p:nvSpPr>
        <p:spPr bwMode="auto">
          <a:xfrm>
            <a:off x="609600" y="1828800"/>
            <a:ext cx="8077200" cy="5486400"/>
          </a:xfrm>
          <a:prstGeom prst="rect">
            <a:avLst/>
          </a:prstGeom>
          <a:noFill/>
          <a:ln w="9525">
            <a:noFill/>
            <a:miter lim="800000"/>
            <a:headEnd/>
            <a:tailEnd/>
          </a:ln>
        </p:spPr>
        <p:txBody>
          <a:bodyPr/>
          <a:lstStyle/>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a:t>
            </a:r>
            <a:r>
              <a:rPr lang="en-US" sz="2000" dirty="0" err="1">
                <a:solidFill>
                  <a:srgbClr val="0000CC"/>
                </a:solidFill>
              </a:rPr>
              <a:t>Bạn</a:t>
            </a:r>
            <a:r>
              <a:rPr lang="en-US" sz="2000" dirty="0">
                <a:solidFill>
                  <a:srgbClr val="0000CC"/>
                </a:solidFill>
              </a:rPr>
              <a:t> </a:t>
            </a:r>
            <a:r>
              <a:rPr lang="en-US" sz="2000" dirty="0" err="1">
                <a:solidFill>
                  <a:srgbClr val="0000CC"/>
                </a:solidFill>
              </a:rPr>
              <a:t>vui</a:t>
            </a:r>
            <a:r>
              <a:rPr lang="en-US" sz="2000" dirty="0">
                <a:solidFill>
                  <a:srgbClr val="0000CC"/>
                </a:solidFill>
              </a:rPr>
              <a:t> </a:t>
            </a:r>
            <a:r>
              <a:rPr lang="en-US" sz="2000" dirty="0" err="1">
                <a:solidFill>
                  <a:srgbClr val="0000CC"/>
                </a:solidFill>
              </a:rPr>
              <a:t>lòng</a:t>
            </a:r>
            <a:r>
              <a:rPr lang="en-US" sz="2000" dirty="0">
                <a:solidFill>
                  <a:srgbClr val="0000CC"/>
                </a:solidFill>
              </a:rPr>
              <a:t> </a:t>
            </a:r>
            <a:r>
              <a:rPr lang="en-US" sz="2000" dirty="0" err="1">
                <a:solidFill>
                  <a:srgbClr val="0000CC"/>
                </a:solidFill>
              </a:rPr>
              <a:t>sắp</a:t>
            </a:r>
            <a:r>
              <a:rPr lang="en-US" sz="2000" dirty="0">
                <a:solidFill>
                  <a:srgbClr val="0000CC"/>
                </a:solidFill>
              </a:rPr>
              <a:t> </a:t>
            </a:r>
            <a:r>
              <a:rPr lang="en-US" sz="2000" dirty="0" err="1">
                <a:solidFill>
                  <a:srgbClr val="0000CC"/>
                </a:solidFill>
              </a:rPr>
              <a:t>xếp</a:t>
            </a:r>
            <a:r>
              <a:rPr lang="en-US" sz="2000" dirty="0">
                <a:solidFill>
                  <a:srgbClr val="0000CC"/>
                </a:solidFill>
              </a:rPr>
              <a:t> </a:t>
            </a:r>
            <a:r>
              <a:rPr lang="en-US" sz="2000" dirty="0" err="1">
                <a:solidFill>
                  <a:srgbClr val="0000CC"/>
                </a:solidFill>
              </a:rPr>
              <a:t>thứ</a:t>
            </a:r>
            <a:r>
              <a:rPr lang="en-US" sz="2000" dirty="0">
                <a:solidFill>
                  <a:srgbClr val="0000CC"/>
                </a:solidFill>
              </a:rPr>
              <a:t> </a:t>
            </a:r>
            <a:r>
              <a:rPr lang="en-US" sz="2000" dirty="0" err="1">
                <a:solidFill>
                  <a:srgbClr val="0000CC"/>
                </a:solidFill>
              </a:rPr>
              <a:t>tự</a:t>
            </a:r>
            <a:r>
              <a:rPr lang="en-US" sz="2000" dirty="0">
                <a:solidFill>
                  <a:srgbClr val="0000CC"/>
                </a:solidFill>
              </a:rPr>
              <a:t> </a:t>
            </a:r>
            <a:r>
              <a:rPr lang="en-US" sz="2000" dirty="0" err="1">
                <a:solidFill>
                  <a:srgbClr val="0000CC"/>
                </a:solidFill>
              </a:rPr>
              <a:t>từ</a:t>
            </a:r>
            <a:r>
              <a:rPr lang="en-US" sz="2000" dirty="0">
                <a:solidFill>
                  <a:srgbClr val="0000CC"/>
                </a:solidFill>
              </a:rPr>
              <a:t> 1 </a:t>
            </a:r>
            <a:r>
              <a:rPr lang="en-US" sz="2000" dirty="0" err="1">
                <a:solidFill>
                  <a:srgbClr val="0000CC"/>
                </a:solidFill>
              </a:rPr>
              <a:t>đến</a:t>
            </a:r>
            <a:r>
              <a:rPr lang="en-US" sz="2000" dirty="0">
                <a:solidFill>
                  <a:srgbClr val="0000CC"/>
                </a:solidFill>
              </a:rPr>
              <a:t> 6 </a:t>
            </a:r>
            <a:r>
              <a:rPr lang="en-US" sz="2000" dirty="0" err="1">
                <a:solidFill>
                  <a:srgbClr val="0000CC"/>
                </a:solidFill>
              </a:rPr>
              <a:t>theo</a:t>
            </a:r>
            <a:r>
              <a:rPr lang="en-US" sz="2000" dirty="0">
                <a:solidFill>
                  <a:srgbClr val="0000CC"/>
                </a:solidFill>
              </a:rPr>
              <a:t> </a:t>
            </a:r>
            <a:r>
              <a:rPr lang="en-US" sz="2000" dirty="0" err="1">
                <a:solidFill>
                  <a:srgbClr val="0000CC"/>
                </a:solidFill>
              </a:rPr>
              <a:t>mức</a:t>
            </a:r>
            <a:r>
              <a:rPr lang="en-US" sz="2000" dirty="0">
                <a:solidFill>
                  <a:srgbClr val="0000CC"/>
                </a:solidFill>
              </a:rPr>
              <a:t> </a:t>
            </a:r>
            <a:r>
              <a:rPr lang="en-US" sz="2000" dirty="0" err="1">
                <a:solidFill>
                  <a:srgbClr val="0000CC"/>
                </a:solidFill>
              </a:rPr>
              <a:t>độ</a:t>
            </a:r>
            <a:r>
              <a:rPr lang="en-US" sz="2000" dirty="0">
                <a:solidFill>
                  <a:srgbClr val="0000CC"/>
                </a:solidFill>
              </a:rPr>
              <a:t> quan </a:t>
            </a:r>
            <a:r>
              <a:rPr lang="en-US" sz="2000" dirty="0" err="1">
                <a:solidFill>
                  <a:srgbClr val="0000CC"/>
                </a:solidFill>
              </a:rPr>
              <a:t>tâm</a:t>
            </a:r>
            <a:r>
              <a:rPr lang="en-US" sz="2000" dirty="0">
                <a:solidFill>
                  <a:srgbClr val="0000CC"/>
                </a:solidFill>
              </a:rPr>
              <a:t> </a:t>
            </a:r>
            <a:r>
              <a:rPr lang="en-US" sz="2000" dirty="0" err="1">
                <a:solidFill>
                  <a:srgbClr val="0000CC"/>
                </a:solidFill>
              </a:rPr>
              <a:t>của</a:t>
            </a:r>
            <a:r>
              <a:rPr lang="en-US" sz="2000" dirty="0">
                <a:solidFill>
                  <a:srgbClr val="0000CC"/>
                </a:solidFill>
              </a:rPr>
              <a:t> </a:t>
            </a:r>
            <a:r>
              <a:rPr lang="en-US" sz="2000" dirty="0" err="1">
                <a:solidFill>
                  <a:srgbClr val="0000CC"/>
                </a:solidFill>
              </a:rPr>
              <a:t>bạn</a:t>
            </a:r>
            <a:r>
              <a:rPr lang="en-US" sz="2000" dirty="0">
                <a:solidFill>
                  <a:srgbClr val="0000CC"/>
                </a:solidFill>
              </a:rPr>
              <a:t> </a:t>
            </a:r>
            <a:r>
              <a:rPr lang="en-US" sz="2000" dirty="0" err="1">
                <a:solidFill>
                  <a:srgbClr val="0000CC"/>
                </a:solidFill>
              </a:rPr>
              <a:t>khi</a:t>
            </a:r>
            <a:r>
              <a:rPr lang="en-US" sz="2000" dirty="0">
                <a:solidFill>
                  <a:srgbClr val="0000CC"/>
                </a:solidFill>
              </a:rPr>
              <a:t> </a:t>
            </a:r>
            <a:r>
              <a:rPr lang="en-US" sz="2000" dirty="0" err="1">
                <a:solidFill>
                  <a:srgbClr val="0000CC"/>
                </a:solidFill>
              </a:rPr>
              <a:t>chọn</a:t>
            </a:r>
            <a:r>
              <a:rPr lang="en-US" sz="2000" dirty="0">
                <a:solidFill>
                  <a:srgbClr val="0000CC"/>
                </a:solidFill>
              </a:rPr>
              <a:t> </a:t>
            </a:r>
            <a:r>
              <a:rPr lang="en-US" sz="2000" dirty="0" err="1">
                <a:solidFill>
                  <a:srgbClr val="0000CC"/>
                </a:solidFill>
              </a:rPr>
              <a:t>mua</a:t>
            </a:r>
            <a:r>
              <a:rPr lang="en-US" sz="2000" dirty="0">
                <a:solidFill>
                  <a:srgbClr val="0000CC"/>
                </a:solidFill>
              </a:rPr>
              <a:t> </a:t>
            </a:r>
            <a:r>
              <a:rPr lang="en-US" sz="2000" dirty="0" err="1">
                <a:solidFill>
                  <a:srgbClr val="0000CC"/>
                </a:solidFill>
              </a:rPr>
              <a:t>một</a:t>
            </a:r>
            <a:r>
              <a:rPr lang="en-US" sz="2000" dirty="0">
                <a:solidFill>
                  <a:srgbClr val="0000CC"/>
                </a:solidFill>
              </a:rPr>
              <a:t> </a:t>
            </a:r>
            <a:r>
              <a:rPr lang="en-US" sz="2000" dirty="0" err="1">
                <a:solidFill>
                  <a:srgbClr val="0000CC"/>
                </a:solidFill>
              </a:rPr>
              <a:t>nhãn</a:t>
            </a:r>
            <a:r>
              <a:rPr lang="en-US" sz="2000" dirty="0">
                <a:solidFill>
                  <a:srgbClr val="0000CC"/>
                </a:solidFill>
              </a:rPr>
              <a:t> </a:t>
            </a:r>
            <a:r>
              <a:rPr lang="en-US" sz="2000" dirty="0" err="1">
                <a:solidFill>
                  <a:srgbClr val="0000CC"/>
                </a:solidFill>
              </a:rPr>
              <a:t>hiệu</a:t>
            </a:r>
            <a:r>
              <a:rPr lang="en-US" sz="2000" dirty="0">
                <a:solidFill>
                  <a:srgbClr val="0000CC"/>
                </a:solidFill>
              </a:rPr>
              <a:t> </a:t>
            </a:r>
            <a:r>
              <a:rPr lang="en-US" sz="2000" dirty="0" err="1">
                <a:solidFill>
                  <a:srgbClr val="0000CC"/>
                </a:solidFill>
              </a:rPr>
              <a:t>thời</a:t>
            </a:r>
            <a:r>
              <a:rPr lang="en-US" sz="2000" dirty="0">
                <a:solidFill>
                  <a:srgbClr val="0000CC"/>
                </a:solidFill>
              </a:rPr>
              <a:t> </a:t>
            </a:r>
            <a:r>
              <a:rPr lang="en-US" sz="2000" dirty="0" err="1">
                <a:solidFill>
                  <a:srgbClr val="0000CC"/>
                </a:solidFill>
              </a:rPr>
              <a:t>trang</a:t>
            </a:r>
            <a:r>
              <a:rPr lang="en-US" sz="2000" dirty="0">
                <a:solidFill>
                  <a:srgbClr val="0000CC"/>
                </a:solidFill>
              </a:rPr>
              <a:t>, </a:t>
            </a:r>
            <a:r>
              <a:rPr lang="en-US" sz="2000" dirty="0" err="1">
                <a:solidFill>
                  <a:srgbClr val="0000CC"/>
                </a:solidFill>
              </a:rPr>
              <a:t>theo</a:t>
            </a:r>
            <a:r>
              <a:rPr lang="en-US" sz="2000" dirty="0">
                <a:solidFill>
                  <a:srgbClr val="0000CC"/>
                </a:solidFill>
              </a:rPr>
              <a:t> </a:t>
            </a:r>
            <a:r>
              <a:rPr lang="en-US" sz="2000" dirty="0" err="1">
                <a:solidFill>
                  <a:srgbClr val="0000CC"/>
                </a:solidFill>
              </a:rPr>
              <a:t>cách</a:t>
            </a:r>
            <a:r>
              <a:rPr lang="en-US" sz="2000" dirty="0">
                <a:solidFill>
                  <a:srgbClr val="0000CC"/>
                </a:solidFill>
              </a:rPr>
              <a:t> </a:t>
            </a:r>
            <a:r>
              <a:rPr lang="en-US" sz="2000" dirty="0" err="1">
                <a:solidFill>
                  <a:srgbClr val="0000CC"/>
                </a:solidFill>
              </a:rPr>
              <a:t>thức</a:t>
            </a:r>
            <a:r>
              <a:rPr lang="en-US" sz="2000" dirty="0">
                <a:solidFill>
                  <a:srgbClr val="0000CC"/>
                </a:solidFill>
              </a:rPr>
              <a:t>: (1)quan </a:t>
            </a:r>
            <a:r>
              <a:rPr lang="en-US" sz="2000" dirty="0" err="1">
                <a:solidFill>
                  <a:srgbClr val="0000CC"/>
                </a:solidFill>
              </a:rPr>
              <a:t>tâm</a:t>
            </a:r>
            <a:r>
              <a:rPr lang="en-US" sz="2000" dirty="0">
                <a:solidFill>
                  <a:srgbClr val="0000CC"/>
                </a:solidFill>
              </a:rPr>
              <a:t> </a:t>
            </a:r>
            <a:r>
              <a:rPr lang="en-US" sz="2000" dirty="0" err="1">
                <a:solidFill>
                  <a:srgbClr val="0000CC"/>
                </a:solidFill>
              </a:rPr>
              <a:t>nhất</a:t>
            </a:r>
            <a:r>
              <a:rPr lang="en-US" sz="2000" dirty="0">
                <a:solidFill>
                  <a:srgbClr val="0000CC"/>
                </a:solidFill>
              </a:rPr>
              <a:t>,  (6) </a:t>
            </a:r>
            <a:r>
              <a:rPr lang="en-US" sz="2000" dirty="0" err="1">
                <a:solidFill>
                  <a:srgbClr val="0000CC"/>
                </a:solidFill>
              </a:rPr>
              <a:t>ít</a:t>
            </a:r>
            <a:r>
              <a:rPr lang="en-US" sz="2000" dirty="0">
                <a:solidFill>
                  <a:srgbClr val="0000CC"/>
                </a:solidFill>
              </a:rPr>
              <a:t> quan </a:t>
            </a:r>
            <a:r>
              <a:rPr lang="en-US" sz="2000" dirty="0" err="1">
                <a:solidFill>
                  <a:srgbClr val="0000CC"/>
                </a:solidFill>
              </a:rPr>
              <a:t>tâm</a:t>
            </a:r>
            <a:r>
              <a:rPr lang="en-US" sz="2000" dirty="0">
                <a:solidFill>
                  <a:srgbClr val="0000CC"/>
                </a:solidFill>
              </a:rPr>
              <a:t> </a:t>
            </a:r>
            <a:r>
              <a:rPr lang="en-US" sz="2000" dirty="0" err="1">
                <a:solidFill>
                  <a:srgbClr val="0000CC"/>
                </a:solidFill>
              </a:rPr>
              <a:t>nhất</a:t>
            </a:r>
            <a:endParaRPr lang="en-US" sz="20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1. </a:t>
            </a:r>
            <a:r>
              <a:rPr lang="en-US" sz="2000" dirty="0" err="1">
                <a:solidFill>
                  <a:srgbClr val="0000CC"/>
                </a:solidFill>
              </a:rPr>
              <a:t>Thương</a:t>
            </a:r>
            <a:r>
              <a:rPr lang="en-US" sz="2000" dirty="0">
                <a:solidFill>
                  <a:srgbClr val="0000CC"/>
                </a:solidFill>
              </a:rPr>
              <a:t> </a:t>
            </a:r>
            <a:r>
              <a:rPr lang="en-US" sz="2000" dirty="0" err="1">
                <a:solidFill>
                  <a:srgbClr val="0000CC"/>
                </a:solidFill>
              </a:rPr>
              <a:t>hiệu</a:t>
            </a:r>
            <a:r>
              <a:rPr lang="en-US" sz="2000" dirty="0">
                <a:solidFill>
                  <a:srgbClr val="0000CC"/>
                </a:solidFill>
              </a:rPr>
              <a:t>                              </a:t>
            </a:r>
            <a:r>
              <a:rPr lang="en-US" sz="2000" dirty="0" smtClean="0">
                <a:solidFill>
                  <a:srgbClr val="0000CC"/>
                </a:solidFill>
              </a:rPr>
              <a:t>  </a:t>
            </a:r>
            <a:r>
              <a:rPr lang="en-US" sz="2000" dirty="0" smtClean="0">
                <a:solidFill>
                  <a:srgbClr val="0000CC"/>
                </a:solidFill>
                <a:sym typeface="Wingdings" pitchFamily="2" charset="2"/>
              </a:rPr>
              <a:t></a:t>
            </a:r>
            <a:r>
              <a:rPr lang="en-US" sz="2000" dirty="0" smtClean="0">
                <a:solidFill>
                  <a:srgbClr val="0000CC"/>
                </a:solidFill>
              </a:rPr>
              <a:t>                       </a:t>
            </a:r>
            <a:endParaRPr lang="en-US" sz="20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2. </a:t>
            </a:r>
            <a:r>
              <a:rPr lang="en-US" sz="2000" dirty="0" err="1">
                <a:solidFill>
                  <a:srgbClr val="0000CC"/>
                </a:solidFill>
              </a:rPr>
              <a:t>Giá</a:t>
            </a:r>
            <a:r>
              <a:rPr lang="en-US" sz="2000" dirty="0">
                <a:solidFill>
                  <a:srgbClr val="0000CC"/>
                </a:solidFill>
              </a:rPr>
              <a:t> </a:t>
            </a:r>
            <a:r>
              <a:rPr lang="en-US" sz="2000" dirty="0" err="1">
                <a:solidFill>
                  <a:srgbClr val="0000CC"/>
                </a:solidFill>
              </a:rPr>
              <a:t>cả</a:t>
            </a:r>
            <a:r>
              <a:rPr lang="en-US" sz="2000" dirty="0">
                <a:solidFill>
                  <a:srgbClr val="0000CC"/>
                </a:solidFill>
              </a:rPr>
              <a:t>                                   </a:t>
            </a:r>
            <a:r>
              <a:rPr lang="en-US" sz="2000" dirty="0" smtClean="0">
                <a:solidFill>
                  <a:srgbClr val="0000CC"/>
                </a:solidFill>
              </a:rPr>
              <a:t>       </a:t>
            </a:r>
            <a:r>
              <a:rPr lang="en-US" sz="2000" dirty="0">
                <a:solidFill>
                  <a:srgbClr val="0000CC"/>
                </a:solidFill>
                <a:sym typeface="Wingdings" pitchFamily="2" charset="2"/>
              </a:rPr>
              <a:t></a:t>
            </a:r>
            <a:endParaRPr lang="en-US" sz="20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3. </a:t>
            </a:r>
            <a:r>
              <a:rPr lang="en-US" sz="2000" dirty="0" err="1">
                <a:solidFill>
                  <a:srgbClr val="0000CC"/>
                </a:solidFill>
              </a:rPr>
              <a:t>Địa</a:t>
            </a:r>
            <a:r>
              <a:rPr lang="en-US" sz="2000" dirty="0">
                <a:solidFill>
                  <a:srgbClr val="0000CC"/>
                </a:solidFill>
              </a:rPr>
              <a:t> </a:t>
            </a:r>
            <a:r>
              <a:rPr lang="en-US" sz="2000" dirty="0" err="1">
                <a:solidFill>
                  <a:srgbClr val="0000CC"/>
                </a:solidFill>
              </a:rPr>
              <a:t>điểm</a:t>
            </a:r>
            <a:r>
              <a:rPr lang="en-US" sz="2000" dirty="0">
                <a:solidFill>
                  <a:srgbClr val="0000CC"/>
                </a:solidFill>
              </a:rPr>
              <a:t> </a:t>
            </a:r>
            <a:r>
              <a:rPr lang="en-US" sz="2000" dirty="0" err="1">
                <a:solidFill>
                  <a:srgbClr val="0000CC"/>
                </a:solidFill>
              </a:rPr>
              <a:t>mua</a:t>
            </a:r>
            <a:r>
              <a:rPr lang="en-US" sz="2000" dirty="0">
                <a:solidFill>
                  <a:srgbClr val="0000CC"/>
                </a:solidFill>
              </a:rPr>
              <a:t> </a:t>
            </a:r>
            <a:r>
              <a:rPr lang="en-US" sz="2000" dirty="0" err="1">
                <a:solidFill>
                  <a:srgbClr val="0000CC"/>
                </a:solidFill>
              </a:rPr>
              <a:t>hàng</a:t>
            </a:r>
            <a:r>
              <a:rPr lang="en-US" sz="2000" dirty="0">
                <a:solidFill>
                  <a:srgbClr val="0000CC"/>
                </a:solidFill>
              </a:rPr>
              <a:t>	</a:t>
            </a:r>
            <a:r>
              <a:rPr lang="en-US" sz="2000" dirty="0" smtClean="0">
                <a:solidFill>
                  <a:srgbClr val="0000CC"/>
                </a:solidFill>
              </a:rPr>
              <a:t>	 </a:t>
            </a:r>
            <a:r>
              <a:rPr lang="en-US" sz="2000" dirty="0" smtClean="0">
                <a:solidFill>
                  <a:srgbClr val="0000CC"/>
                </a:solidFill>
                <a:sym typeface="Wingdings" pitchFamily="2" charset="2"/>
              </a:rPr>
              <a:t></a:t>
            </a:r>
            <a:endParaRPr lang="en-US" sz="20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4. </a:t>
            </a:r>
            <a:r>
              <a:rPr lang="en-US" sz="2000" dirty="0" err="1">
                <a:solidFill>
                  <a:srgbClr val="0000CC"/>
                </a:solidFill>
              </a:rPr>
              <a:t>Thái</a:t>
            </a:r>
            <a:r>
              <a:rPr lang="en-US" sz="2000" dirty="0">
                <a:solidFill>
                  <a:srgbClr val="0000CC"/>
                </a:solidFill>
              </a:rPr>
              <a:t> </a:t>
            </a:r>
            <a:r>
              <a:rPr lang="en-US" sz="2000" dirty="0" err="1">
                <a:solidFill>
                  <a:srgbClr val="0000CC"/>
                </a:solidFill>
              </a:rPr>
              <a:t>độ</a:t>
            </a:r>
            <a:r>
              <a:rPr lang="en-US" sz="2000" dirty="0">
                <a:solidFill>
                  <a:srgbClr val="0000CC"/>
                </a:solidFill>
              </a:rPr>
              <a:t> </a:t>
            </a:r>
            <a:r>
              <a:rPr lang="en-US" sz="2000" dirty="0" err="1">
                <a:solidFill>
                  <a:srgbClr val="0000CC"/>
                </a:solidFill>
              </a:rPr>
              <a:t>phục</a:t>
            </a:r>
            <a:r>
              <a:rPr lang="en-US" sz="2000" dirty="0">
                <a:solidFill>
                  <a:srgbClr val="0000CC"/>
                </a:solidFill>
              </a:rPr>
              <a:t> </a:t>
            </a:r>
            <a:r>
              <a:rPr lang="en-US" sz="2000" dirty="0" err="1">
                <a:solidFill>
                  <a:srgbClr val="0000CC"/>
                </a:solidFill>
              </a:rPr>
              <a:t>vụ</a:t>
            </a:r>
            <a:r>
              <a:rPr lang="en-US" sz="2000" dirty="0">
                <a:solidFill>
                  <a:srgbClr val="0000CC"/>
                </a:solidFill>
              </a:rPr>
              <a:t> </a:t>
            </a:r>
            <a:r>
              <a:rPr lang="en-US" sz="2000" dirty="0" err="1">
                <a:solidFill>
                  <a:srgbClr val="0000CC"/>
                </a:solidFill>
              </a:rPr>
              <a:t>của</a:t>
            </a:r>
            <a:r>
              <a:rPr lang="en-US" sz="2000" dirty="0">
                <a:solidFill>
                  <a:srgbClr val="0000CC"/>
                </a:solidFill>
              </a:rPr>
              <a:t> </a:t>
            </a:r>
            <a:r>
              <a:rPr lang="en-US" sz="2000" dirty="0" err="1">
                <a:solidFill>
                  <a:srgbClr val="0000CC"/>
                </a:solidFill>
              </a:rPr>
              <a:t>nhân</a:t>
            </a:r>
            <a:r>
              <a:rPr lang="en-US" sz="2000" dirty="0">
                <a:solidFill>
                  <a:srgbClr val="0000CC"/>
                </a:solidFill>
              </a:rPr>
              <a:t> </a:t>
            </a:r>
            <a:r>
              <a:rPr lang="en-US" sz="2000" dirty="0" err="1" smtClean="0">
                <a:solidFill>
                  <a:srgbClr val="0000CC"/>
                </a:solidFill>
              </a:rPr>
              <a:t>viên</a:t>
            </a:r>
            <a:r>
              <a:rPr lang="en-US" sz="2000" dirty="0" smtClean="0">
                <a:solidFill>
                  <a:srgbClr val="0000CC"/>
                </a:solidFill>
              </a:rPr>
              <a:t>   </a:t>
            </a:r>
            <a:r>
              <a:rPr lang="en-US" sz="2000" dirty="0" smtClean="0">
                <a:solidFill>
                  <a:srgbClr val="0000CC"/>
                </a:solidFill>
                <a:sym typeface="Wingdings" pitchFamily="2" charset="2"/>
              </a:rPr>
              <a:t></a:t>
            </a:r>
            <a:endParaRPr lang="en-US" sz="20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5. </a:t>
            </a:r>
            <a:r>
              <a:rPr lang="en-US" sz="2000" dirty="0" err="1">
                <a:solidFill>
                  <a:srgbClr val="0000CC"/>
                </a:solidFill>
              </a:rPr>
              <a:t>Cách</a:t>
            </a:r>
            <a:r>
              <a:rPr lang="en-US" sz="2000" dirty="0">
                <a:solidFill>
                  <a:srgbClr val="0000CC"/>
                </a:solidFill>
              </a:rPr>
              <a:t> </a:t>
            </a:r>
            <a:r>
              <a:rPr lang="en-US" sz="2000" dirty="0" err="1">
                <a:solidFill>
                  <a:srgbClr val="0000CC"/>
                </a:solidFill>
              </a:rPr>
              <a:t>trang</a:t>
            </a:r>
            <a:r>
              <a:rPr lang="en-US" sz="2000" dirty="0">
                <a:solidFill>
                  <a:srgbClr val="0000CC"/>
                </a:solidFill>
              </a:rPr>
              <a:t> </a:t>
            </a:r>
            <a:r>
              <a:rPr lang="en-US" sz="2000" dirty="0" err="1">
                <a:solidFill>
                  <a:srgbClr val="0000CC"/>
                </a:solidFill>
              </a:rPr>
              <a:t>trí</a:t>
            </a:r>
            <a:r>
              <a:rPr lang="en-US" sz="2000" dirty="0">
                <a:solidFill>
                  <a:srgbClr val="0000CC"/>
                </a:solidFill>
              </a:rPr>
              <a:t> </a:t>
            </a:r>
            <a:r>
              <a:rPr lang="en-US" sz="2000" dirty="0" err="1">
                <a:solidFill>
                  <a:srgbClr val="0000CC"/>
                </a:solidFill>
              </a:rPr>
              <a:t>cửa</a:t>
            </a:r>
            <a:r>
              <a:rPr lang="en-US" sz="2000" dirty="0">
                <a:solidFill>
                  <a:srgbClr val="0000CC"/>
                </a:solidFill>
              </a:rPr>
              <a:t> </a:t>
            </a:r>
            <a:r>
              <a:rPr lang="en-US" sz="2000" dirty="0" err="1">
                <a:solidFill>
                  <a:srgbClr val="0000CC"/>
                </a:solidFill>
              </a:rPr>
              <a:t>hàng</a:t>
            </a:r>
            <a:r>
              <a:rPr lang="en-US" sz="2000" dirty="0">
                <a:solidFill>
                  <a:srgbClr val="0000CC"/>
                </a:solidFill>
              </a:rPr>
              <a:t>            </a:t>
            </a:r>
            <a:r>
              <a:rPr lang="en-US" sz="2000" dirty="0" smtClean="0">
                <a:solidFill>
                  <a:srgbClr val="0000CC"/>
                </a:solidFill>
              </a:rPr>
              <a:t>  </a:t>
            </a:r>
            <a:r>
              <a:rPr lang="en-US" sz="2000" dirty="0" smtClean="0">
                <a:solidFill>
                  <a:srgbClr val="0000CC"/>
                </a:solidFill>
                <a:sym typeface="Wingdings" pitchFamily="2" charset="2"/>
              </a:rPr>
              <a:t></a:t>
            </a:r>
            <a:endParaRPr lang="en-US" sz="20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6. </a:t>
            </a:r>
            <a:r>
              <a:rPr lang="en-US" sz="2000" dirty="0" err="1">
                <a:solidFill>
                  <a:srgbClr val="0000CC"/>
                </a:solidFill>
              </a:rPr>
              <a:t>Chất</a:t>
            </a:r>
            <a:r>
              <a:rPr lang="en-US" sz="2000" dirty="0">
                <a:solidFill>
                  <a:srgbClr val="0000CC"/>
                </a:solidFill>
              </a:rPr>
              <a:t> </a:t>
            </a:r>
            <a:r>
              <a:rPr lang="en-US" sz="2000" dirty="0" err="1">
                <a:solidFill>
                  <a:srgbClr val="0000CC"/>
                </a:solidFill>
              </a:rPr>
              <a:t>lượng</a:t>
            </a:r>
            <a:r>
              <a:rPr lang="en-US" sz="2000" dirty="0">
                <a:solidFill>
                  <a:srgbClr val="0000CC"/>
                </a:solidFill>
              </a:rPr>
              <a:t> </a:t>
            </a:r>
            <a:r>
              <a:rPr lang="en-US" sz="2000" dirty="0" err="1">
                <a:solidFill>
                  <a:srgbClr val="0000CC"/>
                </a:solidFill>
              </a:rPr>
              <a:t>sản</a:t>
            </a:r>
            <a:r>
              <a:rPr lang="en-US" sz="2000" dirty="0">
                <a:solidFill>
                  <a:srgbClr val="0000CC"/>
                </a:solidFill>
              </a:rPr>
              <a:t> </a:t>
            </a:r>
            <a:r>
              <a:rPr lang="en-US" sz="2000" dirty="0" err="1">
                <a:solidFill>
                  <a:srgbClr val="0000CC"/>
                </a:solidFill>
              </a:rPr>
              <a:t>phẩm</a:t>
            </a:r>
            <a:r>
              <a:rPr lang="en-US" sz="2000" dirty="0">
                <a:solidFill>
                  <a:srgbClr val="0000CC"/>
                </a:solidFill>
              </a:rPr>
              <a:t>                </a:t>
            </a:r>
            <a:r>
              <a:rPr lang="en-US" sz="2000" dirty="0" smtClean="0">
                <a:solidFill>
                  <a:srgbClr val="0000CC"/>
                </a:solidFill>
              </a:rPr>
              <a:t> </a:t>
            </a:r>
            <a:r>
              <a:rPr lang="en-US" sz="2000" dirty="0" smtClean="0">
                <a:solidFill>
                  <a:srgbClr val="0000CC"/>
                </a:solidFill>
                <a:sym typeface="Wingdings" pitchFamily="2" charset="2"/>
              </a:rPr>
              <a:t></a:t>
            </a:r>
            <a:endParaRPr lang="en-US" sz="2000" dirty="0">
              <a:solidFill>
                <a:srgbClr val="0000CC"/>
              </a:solidFill>
              <a:sym typeface="Wingdings" pitchFamily="2" charset="2"/>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a:t>
            </a:r>
          </a:p>
          <a:p>
            <a:pPr marL="1143000" lvl="2" indent="-228600">
              <a:lnSpc>
                <a:spcPct val="120000"/>
              </a:lnSpc>
              <a:spcBef>
                <a:spcPct val="20000"/>
              </a:spcBef>
              <a:spcAft>
                <a:spcPct val="20000"/>
              </a:spcAft>
              <a:buClr>
                <a:schemeClr val="folHlink"/>
              </a:buClr>
              <a:buSzPct val="50000"/>
              <a:buFont typeface="Wingdings" pitchFamily="2" charset="2"/>
              <a:buNone/>
            </a:pPr>
            <a:r>
              <a:rPr lang="en-US" sz="2000" dirty="0">
                <a:solidFill>
                  <a:srgbClr val="0000CC"/>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772400" cy="857256"/>
          </a:xfrm>
        </p:spPr>
        <p:txBody>
          <a:bodyPr/>
          <a:lstStyle/>
          <a:p>
            <a:pPr algn="ctr"/>
            <a:r>
              <a:rPr lang="en-US" dirty="0" err="1" smtClean="0">
                <a:solidFill>
                  <a:srgbClr val="FF0000"/>
                </a:solidFill>
              </a:rPr>
              <a:t>Thang</a:t>
            </a:r>
            <a:r>
              <a:rPr lang="en-US" dirty="0" smtClean="0">
                <a:solidFill>
                  <a:srgbClr val="FF0000"/>
                </a:solidFill>
              </a:rPr>
              <a:t> </a:t>
            </a:r>
            <a:r>
              <a:rPr lang="en-US" dirty="0" err="1" smtClean="0">
                <a:solidFill>
                  <a:srgbClr val="FF0000"/>
                </a:solidFill>
              </a:rPr>
              <a:t>đo</a:t>
            </a:r>
            <a:r>
              <a:rPr lang="en-US" dirty="0" smtClean="0">
                <a:solidFill>
                  <a:srgbClr val="FF0000"/>
                </a:solidFill>
              </a:rPr>
              <a:t> </a:t>
            </a:r>
            <a:r>
              <a:rPr lang="en-US" dirty="0" err="1" smtClean="0">
                <a:solidFill>
                  <a:srgbClr val="FF0000"/>
                </a:solidFill>
              </a:rPr>
              <a:t>thứ</a:t>
            </a:r>
            <a:r>
              <a:rPr lang="en-US" dirty="0" smtClean="0">
                <a:solidFill>
                  <a:srgbClr val="FF0000"/>
                </a:solidFill>
              </a:rPr>
              <a:t> </a:t>
            </a:r>
            <a:r>
              <a:rPr lang="en-US" dirty="0" err="1" smtClean="0">
                <a:solidFill>
                  <a:srgbClr val="FF0000"/>
                </a:solidFill>
              </a:rPr>
              <a:t>tự</a:t>
            </a:r>
            <a:r>
              <a:rPr lang="en-US" dirty="0" smtClean="0">
                <a:solidFill>
                  <a:srgbClr val="FF0000"/>
                </a:solidFill>
              </a:rPr>
              <a:t> – Ordinal scale</a:t>
            </a:r>
            <a:endParaRPr lang="en-US" dirty="0">
              <a:solidFill>
                <a:srgbClr val="FF0000"/>
              </a:solidFill>
            </a:endParaRPr>
          </a:p>
        </p:txBody>
      </p:sp>
      <p:sp>
        <p:nvSpPr>
          <p:cNvPr id="3" name="Content Placeholder 2"/>
          <p:cNvSpPr>
            <a:spLocks noGrp="1"/>
          </p:cNvSpPr>
          <p:nvPr>
            <p:ph sz="quarter" idx="1"/>
          </p:nvPr>
        </p:nvSpPr>
        <p:spPr>
          <a:xfrm>
            <a:off x="500034" y="1357298"/>
            <a:ext cx="6929486" cy="4822792"/>
          </a:xfrm>
        </p:spPr>
        <p:txBody>
          <a:bodyPr>
            <a:normAutofit/>
          </a:bodyPr>
          <a:lstStyle/>
          <a:p>
            <a:pPr algn="just">
              <a:lnSpc>
                <a:spcPct val="150000"/>
              </a:lnSpc>
              <a:buNone/>
            </a:pPr>
            <a:r>
              <a:rPr lang="en-US" sz="3200" dirty="0" smtClean="0">
                <a:solidFill>
                  <a:srgbClr val="0000CC"/>
                </a:solidFill>
                <a:latin typeface="Tahoma" pitchFamily="34" charset="0"/>
                <a:ea typeface="Tahoma" pitchFamily="34" charset="0"/>
                <a:cs typeface="Tahoma" pitchFamily="34" charset="0"/>
              </a:rPr>
              <a:t>        </a:t>
            </a:r>
          </a:p>
          <a:p>
            <a:pPr algn="just">
              <a:lnSpc>
                <a:spcPct val="150000"/>
              </a:lnSpc>
            </a:pPr>
            <a:r>
              <a:rPr lang="en-US" sz="3200" dirty="0" err="1" smtClean="0">
                <a:solidFill>
                  <a:srgbClr val="0000CC"/>
                </a:solidFill>
                <a:latin typeface="Tahoma" pitchFamily="34" charset="0"/>
                <a:ea typeface="Tahoma" pitchFamily="34" charset="0"/>
                <a:cs typeface="Tahoma" pitchFamily="34" charset="0"/>
              </a:rPr>
              <a:t>Đối</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với</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thang</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đo</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thứ</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bậc</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khuynh</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hướng</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trung</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tâm</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có</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thể</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xem</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xét</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bằng</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số</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trung</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vị</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và</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số</a:t>
            </a:r>
            <a:r>
              <a:rPr lang="en-US" sz="3200" dirty="0" smtClean="0">
                <a:solidFill>
                  <a:srgbClr val="0000CC"/>
                </a:solidFill>
                <a:latin typeface="Tahoma" pitchFamily="34" charset="0"/>
                <a:ea typeface="Tahoma" pitchFamily="34" charset="0"/>
                <a:cs typeface="Tahoma" pitchFamily="34" charset="0"/>
              </a:rPr>
              <a:t> mode, </a:t>
            </a:r>
            <a:r>
              <a:rPr lang="en-US" sz="3200" dirty="0" err="1" smtClean="0">
                <a:solidFill>
                  <a:srgbClr val="0000CC"/>
                </a:solidFill>
                <a:latin typeface="Tahoma" pitchFamily="34" charset="0"/>
                <a:ea typeface="Tahoma" pitchFamily="34" charset="0"/>
                <a:cs typeface="Tahoma" pitchFamily="34" charset="0"/>
              </a:rPr>
              <a:t>độ</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phân</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tán</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chỉ</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được</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đo</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bằng</a:t>
            </a:r>
            <a:r>
              <a:rPr lang="en-US" sz="3200" dirty="0" smtClean="0">
                <a:solidFill>
                  <a:srgbClr val="0000CC"/>
                </a:solidFill>
                <a:latin typeface="Tahoma" pitchFamily="34" charset="0"/>
                <a:ea typeface="Tahoma" pitchFamily="34" charset="0"/>
                <a:cs typeface="Tahoma" pitchFamily="34" charset="0"/>
              </a:rPr>
              <a:t> </a:t>
            </a:r>
            <a:r>
              <a:rPr lang="en-US" sz="3200" dirty="0" err="1" smtClean="0">
                <a:solidFill>
                  <a:srgbClr val="0000CC"/>
                </a:solidFill>
                <a:latin typeface="Tahoma" pitchFamily="34" charset="0"/>
                <a:ea typeface="Tahoma" pitchFamily="34" charset="0"/>
                <a:cs typeface="Tahoma" pitchFamily="34" charset="0"/>
              </a:rPr>
              <a:t>khoảng</a:t>
            </a:r>
            <a:r>
              <a:rPr lang="en-US" sz="3200" dirty="0" smtClean="0">
                <a:solidFill>
                  <a:srgbClr val="0000CC"/>
                </a:solidFill>
                <a:latin typeface="Tahoma" pitchFamily="34" charset="0"/>
                <a:ea typeface="Tahoma" pitchFamily="34" charset="0"/>
                <a:cs typeface="Tahoma" pitchFamily="34" charset="0"/>
              </a:rPr>
              <a:t> (Range)</a:t>
            </a:r>
            <a:endParaRPr lang="en-US" sz="3200" dirty="0">
              <a:solidFill>
                <a:srgbClr val="0000CC"/>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92802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1143000"/>
          </a:xfrm>
        </p:spPr>
        <p:txBody>
          <a:bodyPr/>
          <a:lstStyle/>
          <a:p>
            <a:pPr algn="ctr"/>
            <a:r>
              <a:rPr lang="en-US" dirty="0" err="1" smtClean="0">
                <a:solidFill>
                  <a:srgbClr val="0000CC"/>
                </a:solidFill>
              </a:rPr>
              <a:t>Thang</a:t>
            </a:r>
            <a:r>
              <a:rPr lang="en-US" dirty="0" smtClean="0">
                <a:solidFill>
                  <a:srgbClr val="0000CC"/>
                </a:solidFill>
              </a:rPr>
              <a:t> </a:t>
            </a:r>
            <a:r>
              <a:rPr lang="en-US" dirty="0" err="1" smtClean="0">
                <a:solidFill>
                  <a:srgbClr val="0000CC"/>
                </a:solidFill>
              </a:rPr>
              <a:t>đo</a:t>
            </a:r>
            <a:r>
              <a:rPr lang="en-US" dirty="0" smtClean="0">
                <a:solidFill>
                  <a:srgbClr val="0000CC"/>
                </a:solidFill>
              </a:rPr>
              <a:t> </a:t>
            </a:r>
            <a:r>
              <a:rPr lang="en-US" dirty="0" err="1" smtClean="0">
                <a:solidFill>
                  <a:srgbClr val="0000CC"/>
                </a:solidFill>
              </a:rPr>
              <a:t>khoảng</a:t>
            </a:r>
            <a:r>
              <a:rPr lang="en-US" dirty="0" smtClean="0">
                <a:solidFill>
                  <a:srgbClr val="0000CC"/>
                </a:solidFill>
              </a:rPr>
              <a:t> – Interval scale</a:t>
            </a:r>
            <a:endParaRPr lang="en-US" dirty="0">
              <a:solidFill>
                <a:srgbClr val="0000CC"/>
              </a:solidFill>
            </a:endParaRPr>
          </a:p>
        </p:txBody>
      </p:sp>
      <p:sp>
        <p:nvSpPr>
          <p:cNvPr id="3" name="Content Placeholder 2"/>
          <p:cNvSpPr>
            <a:spLocks noGrp="1"/>
          </p:cNvSpPr>
          <p:nvPr>
            <p:ph sz="quarter" idx="1"/>
          </p:nvPr>
        </p:nvSpPr>
        <p:spPr>
          <a:xfrm>
            <a:off x="500034" y="1500174"/>
            <a:ext cx="8229600" cy="5105400"/>
          </a:xfrm>
        </p:spPr>
        <p:txBody>
          <a:bodyPr>
            <a:normAutofit lnSpcReduction="10000"/>
          </a:bodyPr>
          <a:lstStyle/>
          <a:p>
            <a:pPr algn="just">
              <a:lnSpc>
                <a:spcPct val="150000"/>
              </a:lnSpc>
            </a:pPr>
            <a:r>
              <a:rPr lang="en-US" sz="2400" dirty="0" err="1" smtClean="0">
                <a:solidFill>
                  <a:srgbClr val="0000CC"/>
                </a:solidFill>
                <a:latin typeface="Tahoma" pitchFamily="34" charset="0"/>
                <a:ea typeface="Tahoma" pitchFamily="34" charset="0"/>
                <a:cs typeface="Tahoma" pitchFamily="34" charset="0"/>
              </a:rPr>
              <a:t>Là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một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dạng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của</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thứ</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bậc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và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nó</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biết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được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khoảng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cách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giữa</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các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thứ</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bậc</a:t>
            </a:r>
            <a:endParaRPr lang="en-US" sz="2400" dirty="0" smtClean="0">
              <a:solidFill>
                <a:srgbClr val="0000CC"/>
              </a:solidFill>
              <a:latin typeface="Tahoma" pitchFamily="34" charset="0"/>
              <a:ea typeface="Tahoma" pitchFamily="34" charset="0"/>
              <a:cs typeface="Tahoma" pitchFamily="34" charset="0"/>
            </a:endParaRPr>
          </a:p>
          <a:p>
            <a:pPr algn="just">
              <a:lnSpc>
                <a:spcPct val="150000"/>
              </a:lnSpc>
            </a:pPr>
            <a:r>
              <a:rPr lang="en-US" sz="2400" dirty="0" err="1" smtClean="0">
                <a:solidFill>
                  <a:srgbClr val="0000CC"/>
                </a:solidFill>
                <a:latin typeface="Tahoma" pitchFamily="34" charset="0"/>
                <a:ea typeface="Tahoma" pitchFamily="34" charset="0"/>
                <a:cs typeface="Tahoma" pitchFamily="34" charset="0"/>
              </a:rPr>
              <a:t>Thông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thường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này</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có</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dạng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một</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dãy</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chữ</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số</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liên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tục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và</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đều</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đặn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từ</a:t>
            </a:r>
            <a:r>
              <a:rPr lang="en-US" sz="2400" dirty="0" smtClean="0">
                <a:solidFill>
                  <a:srgbClr val="0000CC"/>
                </a:solidFill>
                <a:latin typeface="Tahoma" pitchFamily="34" charset="0"/>
                <a:ea typeface="Tahoma" pitchFamily="34" charset="0"/>
                <a:cs typeface="Tahoma" pitchFamily="34" charset="0"/>
              </a:rPr>
              <a:t> 1 </a:t>
            </a:r>
            <a:r>
              <a:rPr lang="en-US" sz="2400" dirty="0" err="1" smtClean="0">
                <a:solidFill>
                  <a:srgbClr val="0000CC"/>
                </a:solidFill>
                <a:latin typeface="Tahoma" pitchFamily="34" charset="0"/>
                <a:ea typeface="Tahoma" pitchFamily="34" charset="0"/>
                <a:cs typeface="Tahoma" pitchFamily="34" charset="0"/>
              </a:rPr>
              <a:t>đến</a:t>
            </a:r>
            <a:r>
              <a:rPr lang="en-US" sz="2400" dirty="0" smtClean="0">
                <a:solidFill>
                  <a:srgbClr val="0000CC"/>
                </a:solidFill>
                <a:latin typeface="Tahoma" pitchFamily="34" charset="0"/>
                <a:ea typeface="Tahoma" pitchFamily="34" charset="0"/>
                <a:cs typeface="Tahoma" pitchFamily="34" charset="0"/>
              </a:rPr>
              <a:t> 5, </a:t>
            </a:r>
            <a:r>
              <a:rPr lang="en-US" sz="2400" dirty="0" err="1" smtClean="0">
                <a:solidFill>
                  <a:srgbClr val="0000CC"/>
                </a:solidFill>
                <a:latin typeface="Tahoma" pitchFamily="34" charset="0"/>
                <a:ea typeface="Tahoma" pitchFamily="34" charset="0"/>
                <a:cs typeface="Tahoma" pitchFamily="34" charset="0"/>
              </a:rPr>
              <a:t>từ</a:t>
            </a:r>
            <a:r>
              <a:rPr lang="en-US" sz="2400" dirty="0" smtClean="0">
                <a:solidFill>
                  <a:srgbClr val="0000CC"/>
                </a:solidFill>
                <a:latin typeface="Tahoma" pitchFamily="34" charset="0"/>
                <a:ea typeface="Tahoma" pitchFamily="34" charset="0"/>
                <a:cs typeface="Tahoma" pitchFamily="34" charset="0"/>
              </a:rPr>
              <a:t> 1 </a:t>
            </a:r>
            <a:r>
              <a:rPr lang="en-US" sz="2400" dirty="0" err="1" smtClean="0">
                <a:solidFill>
                  <a:srgbClr val="0000CC"/>
                </a:solidFill>
                <a:latin typeface="Tahoma" pitchFamily="34" charset="0"/>
                <a:ea typeface="Tahoma" pitchFamily="34" charset="0"/>
                <a:cs typeface="Tahoma" pitchFamily="34" charset="0"/>
              </a:rPr>
              <a:t>đến</a:t>
            </a:r>
            <a:r>
              <a:rPr lang="en-US" sz="2400" dirty="0" smtClean="0">
                <a:solidFill>
                  <a:srgbClr val="0000CC"/>
                </a:solidFill>
                <a:latin typeface="Tahoma" pitchFamily="34" charset="0"/>
                <a:ea typeface="Tahoma" pitchFamily="34" charset="0"/>
                <a:cs typeface="Tahoma" pitchFamily="34" charset="0"/>
              </a:rPr>
              <a:t> 7 hay </a:t>
            </a:r>
            <a:r>
              <a:rPr lang="en-US" sz="2400" dirty="0" err="1" smtClean="0">
                <a:solidFill>
                  <a:srgbClr val="0000CC"/>
                </a:solidFill>
                <a:latin typeface="Tahoma" pitchFamily="34" charset="0"/>
                <a:ea typeface="Tahoma" pitchFamily="34" charset="0"/>
                <a:cs typeface="Tahoma" pitchFamily="34" charset="0"/>
              </a:rPr>
              <a:t>từ</a:t>
            </a:r>
            <a:r>
              <a:rPr lang="en-US" sz="2400" dirty="0" smtClean="0">
                <a:solidFill>
                  <a:srgbClr val="0000CC"/>
                </a:solidFill>
                <a:latin typeface="Tahoma" pitchFamily="34" charset="0"/>
                <a:ea typeface="Tahoma" pitchFamily="34" charset="0"/>
                <a:cs typeface="Tahoma" pitchFamily="34" charset="0"/>
              </a:rPr>
              <a:t> 1 </a:t>
            </a:r>
            <a:r>
              <a:rPr lang="en-US" sz="2400" dirty="0" err="1" smtClean="0">
                <a:solidFill>
                  <a:srgbClr val="0000CC"/>
                </a:solidFill>
                <a:latin typeface="Tahoma" pitchFamily="34" charset="0"/>
                <a:ea typeface="Tahoma" pitchFamily="34" charset="0"/>
                <a:cs typeface="Tahoma" pitchFamily="34" charset="0"/>
              </a:rPr>
              <a:t>đến</a:t>
            </a:r>
            <a:r>
              <a:rPr lang="en-US" sz="2400" dirty="0" smtClean="0">
                <a:solidFill>
                  <a:srgbClr val="0000CC"/>
                </a:solidFill>
                <a:latin typeface="Tahoma" pitchFamily="34" charset="0"/>
                <a:ea typeface="Tahoma" pitchFamily="34" charset="0"/>
                <a:cs typeface="Tahoma" pitchFamily="34" charset="0"/>
              </a:rPr>
              <a:t> 10</a:t>
            </a:r>
          </a:p>
          <a:p>
            <a:pPr algn="just">
              <a:lnSpc>
                <a:spcPct val="150000"/>
              </a:lnSpc>
            </a:pPr>
            <a:r>
              <a:rPr lang="en-US" sz="2400" dirty="0" err="1" smtClean="0">
                <a:solidFill>
                  <a:srgbClr val="0000CC"/>
                </a:solidFill>
                <a:latin typeface="Tahoma" pitchFamily="34" charset="0"/>
                <a:ea typeface="Tahoma" pitchFamily="34" charset="0"/>
                <a:cs typeface="Tahoma" pitchFamily="34" charset="0"/>
              </a:rPr>
              <a:t>Dãy</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số</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này</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có</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hai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cực</a:t>
            </a:r>
            <a:r>
              <a:rPr lang="en-US" sz="2400" dirty="0" smtClean="0">
                <a:solidFill>
                  <a:srgbClr val="0000CC"/>
                </a:solidFill>
                <a:latin typeface="Tahoma" pitchFamily="34" charset="0"/>
                <a:ea typeface="Tahoma" pitchFamily="34" charset="0"/>
                <a:cs typeface="Tahoma" pitchFamily="34" charset="0"/>
              </a:rPr>
              <a:t> ở </a:t>
            </a:r>
            <a:r>
              <a:rPr lang="en-US" sz="2400" dirty="0" err="1" smtClean="0">
                <a:solidFill>
                  <a:srgbClr val="0000CC"/>
                </a:solidFill>
                <a:latin typeface="Tahoma" pitchFamily="34" charset="0"/>
                <a:ea typeface="Tahoma" pitchFamily="34" charset="0"/>
                <a:cs typeface="Tahoma" pitchFamily="34" charset="0"/>
              </a:rPr>
              <a:t>hai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đầu</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thể</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hiện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trạng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thái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đối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nghịch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nhau</a:t>
            </a:r>
            <a:endParaRPr lang="en-US" sz="2400" dirty="0" smtClean="0">
              <a:solidFill>
                <a:srgbClr val="0000CC"/>
              </a:solidFill>
              <a:latin typeface="Tahoma" pitchFamily="34" charset="0"/>
              <a:ea typeface="Tahoma" pitchFamily="34" charset="0"/>
              <a:cs typeface="Tahoma" pitchFamily="34" charset="0"/>
            </a:endParaRPr>
          </a:p>
          <a:p>
            <a:pPr algn="just">
              <a:lnSpc>
                <a:spcPct val="150000"/>
              </a:lnSpc>
              <a:buNone/>
            </a:pPr>
            <a:r>
              <a:rPr lang="en-US" sz="2400" dirty="0" smtClean="0">
                <a:solidFill>
                  <a:srgbClr val="0000CC"/>
                </a:solidFill>
                <a:latin typeface="Tahoma" pitchFamily="34" charset="0"/>
                <a:ea typeface="Tahoma" pitchFamily="34" charset="0"/>
                <a:cs typeface="Tahoma" pitchFamily="34" charset="0"/>
              </a:rPr>
              <a:t>	VD : 1-Rất </a:t>
            </a:r>
            <a:r>
              <a:rPr lang="en-US" sz="2400" dirty="0" err="1" smtClean="0">
                <a:solidFill>
                  <a:srgbClr val="0000CC"/>
                </a:solidFill>
                <a:latin typeface="Tahoma" pitchFamily="34" charset="0"/>
                <a:ea typeface="Tahoma" pitchFamily="34" charset="0"/>
                <a:cs typeface="Tahoma" pitchFamily="34" charset="0"/>
              </a:rPr>
              <a:t>không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hài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lòng</a:t>
            </a:r>
            <a:r>
              <a:rPr lang="en-US" sz="2400" dirty="0" smtClean="0">
                <a:solidFill>
                  <a:srgbClr val="0000CC"/>
                </a:solidFill>
                <a:latin typeface="Tahoma" pitchFamily="34" charset="0"/>
                <a:ea typeface="Tahoma" pitchFamily="34" charset="0"/>
                <a:cs typeface="Tahoma" pitchFamily="34" charset="0"/>
              </a:rPr>
              <a:t>… 7-Rất </a:t>
            </a:r>
            <a:r>
              <a:rPr lang="en-US" sz="2400" dirty="0" err="1" smtClean="0">
                <a:solidFill>
                  <a:srgbClr val="0000CC"/>
                </a:solidFill>
                <a:latin typeface="Tahoma" pitchFamily="34" charset="0"/>
                <a:ea typeface="Tahoma" pitchFamily="34" charset="0"/>
                <a:cs typeface="Tahoma" pitchFamily="34" charset="0"/>
              </a:rPr>
              <a:t>hài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lòng</a:t>
            </a:r>
            <a:endParaRPr lang="en-US" sz="2400" dirty="0" smtClean="0">
              <a:solidFill>
                <a:srgbClr val="0000CC"/>
              </a:solidFill>
              <a:latin typeface="Tahoma" pitchFamily="34" charset="0"/>
              <a:ea typeface="Tahoma" pitchFamily="34" charset="0"/>
              <a:cs typeface="Tahoma" pitchFamily="34" charset="0"/>
            </a:endParaRPr>
          </a:p>
          <a:p>
            <a:pPr marL="64008" indent="0" algn="just">
              <a:lnSpc>
                <a:spcPct val="150000"/>
              </a:lnSpc>
              <a:buNone/>
            </a:pPr>
            <a:r>
              <a:rPr lang="en-US" sz="2400" dirty="0" smtClean="0">
                <a:solidFill>
                  <a:srgbClr val="0000CC"/>
                </a:solidFill>
                <a:latin typeface="Tahoma" pitchFamily="34" charset="0"/>
                <a:ea typeface="Tahoma" pitchFamily="34" charset="0"/>
                <a:cs typeface="Tahoma" pitchFamily="34" charset="0"/>
              </a:rPr>
              <a:t>         1-Không </a:t>
            </a:r>
            <a:r>
              <a:rPr lang="en-US" sz="2400" dirty="0" err="1" smtClean="0">
                <a:solidFill>
                  <a:srgbClr val="0000CC"/>
                </a:solidFill>
                <a:latin typeface="Tahoma" pitchFamily="34" charset="0"/>
                <a:ea typeface="Tahoma" pitchFamily="34" charset="0"/>
                <a:cs typeface="Tahoma" pitchFamily="34" charset="0"/>
              </a:rPr>
              <a:t>đồng</a:t>
            </a:r>
            <a:r>
              <a:rPr lang="en-US" sz="2400" dirty="0" smtClean="0">
                <a:solidFill>
                  <a:srgbClr val="0000CC"/>
                </a:solidFill>
                <a:latin typeface="Tahoma" pitchFamily="34" charset="0"/>
                <a:ea typeface="Tahoma" pitchFamily="34" charset="0"/>
                <a:cs typeface="Tahoma" pitchFamily="34" charset="0"/>
              </a:rPr>
              <a:t> ý…         5- </a:t>
            </a:r>
            <a:r>
              <a:rPr lang="en-US" sz="2400" dirty="0" err="1" smtClean="0">
                <a:solidFill>
                  <a:srgbClr val="0000CC"/>
                </a:solidFill>
                <a:latin typeface="Tahoma" pitchFamily="34" charset="0"/>
                <a:ea typeface="Tahoma" pitchFamily="34" charset="0"/>
                <a:cs typeface="Tahoma" pitchFamily="34" charset="0"/>
              </a:rPr>
              <a:t>Đồng</a:t>
            </a:r>
            <a:r>
              <a:rPr lang="en-US" sz="2400" dirty="0" smtClean="0">
                <a:solidFill>
                  <a:srgbClr val="0000CC"/>
                </a:solidFill>
                <a:latin typeface="Tahoma" pitchFamily="34" charset="0"/>
                <a:ea typeface="Tahoma" pitchFamily="34" charset="0"/>
                <a:cs typeface="Tahoma" pitchFamily="34" charset="0"/>
              </a:rPr>
              <a:t> ý </a:t>
            </a:r>
          </a:p>
          <a:p>
            <a:pPr algn="just">
              <a:lnSpc>
                <a:spcPct val="150000"/>
              </a:lnSpc>
            </a:pPr>
            <a:endParaRPr lang="en-US" sz="2400" dirty="0">
              <a:solidFill>
                <a:srgbClr val="0000CC"/>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24173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714356"/>
          </a:xfrm>
        </p:spPr>
        <p:txBody>
          <a:bodyPr>
            <a:normAutofit fontScale="90000"/>
          </a:bodyPr>
          <a:lstStyle/>
          <a:p>
            <a:pPr algn="ctr"/>
            <a:r>
              <a:rPr lang="en-US" dirty="0" err="1" smtClean="0">
                <a:solidFill>
                  <a:srgbClr val="0000CC"/>
                </a:solidFill>
              </a:rPr>
              <a:t>Thang</a:t>
            </a:r>
            <a:r>
              <a:rPr lang="en-US" dirty="0" smtClean="0">
                <a:solidFill>
                  <a:srgbClr val="0000CC"/>
                </a:solidFill>
              </a:rPr>
              <a:t> </a:t>
            </a:r>
            <a:r>
              <a:rPr lang="en-US" dirty="0" err="1" smtClean="0">
                <a:solidFill>
                  <a:srgbClr val="0000CC"/>
                </a:solidFill>
              </a:rPr>
              <a:t>đo</a:t>
            </a:r>
            <a:r>
              <a:rPr lang="en-US" dirty="0" smtClean="0">
                <a:solidFill>
                  <a:srgbClr val="0000CC"/>
                </a:solidFill>
              </a:rPr>
              <a:t> </a:t>
            </a:r>
            <a:r>
              <a:rPr lang="en-US" dirty="0" err="1" smtClean="0">
                <a:solidFill>
                  <a:srgbClr val="0000CC"/>
                </a:solidFill>
              </a:rPr>
              <a:t>khoảng</a:t>
            </a:r>
            <a:r>
              <a:rPr lang="en-US" dirty="0" smtClean="0">
                <a:solidFill>
                  <a:srgbClr val="0000CC"/>
                </a:solidFill>
              </a:rPr>
              <a:t> – Interval scale</a:t>
            </a:r>
            <a:endParaRPr lang="en-US" dirty="0">
              <a:solidFill>
                <a:srgbClr val="0000CC"/>
              </a:solidFill>
            </a:endParaRPr>
          </a:p>
        </p:txBody>
      </p:sp>
      <p:sp>
        <p:nvSpPr>
          <p:cNvPr id="3" name="Content Placeholder 2"/>
          <p:cNvSpPr>
            <a:spLocks noGrp="1"/>
          </p:cNvSpPr>
          <p:nvPr>
            <p:ph sz="quarter" idx="1"/>
          </p:nvPr>
        </p:nvSpPr>
        <p:spPr>
          <a:xfrm>
            <a:off x="500034" y="428604"/>
            <a:ext cx="8229600" cy="5105400"/>
          </a:xfrm>
        </p:spPr>
        <p:txBody>
          <a:bodyPr>
            <a:noAutofit/>
          </a:bodyPr>
          <a:lstStyle/>
          <a:p>
            <a:pPr algn="just">
              <a:lnSpc>
                <a:spcPct val="150000"/>
              </a:lnSpc>
              <a:spcBef>
                <a:spcPts val="0"/>
              </a:spcBef>
              <a:buNone/>
            </a:pPr>
            <a:r>
              <a:rPr lang="en-US" sz="2400" dirty="0" smtClean="0">
                <a:solidFill>
                  <a:srgbClr val="0000CC"/>
                </a:solidFill>
                <a:latin typeface="Tahoma" pitchFamily="34" charset="0"/>
                <a:ea typeface="Tahoma" pitchFamily="34" charset="0"/>
                <a:cs typeface="Tahoma" pitchFamily="34" charset="0"/>
              </a:rPr>
              <a:t> </a:t>
            </a:r>
          </a:p>
          <a:p>
            <a:pPr algn="just">
              <a:lnSpc>
                <a:spcPct val="150000"/>
              </a:lnSpc>
              <a:spcBef>
                <a:spcPts val="0"/>
              </a:spcBef>
            </a:pPr>
            <a:r>
              <a:rPr lang="en-US" sz="2400" dirty="0" err="1" smtClean="0">
                <a:solidFill>
                  <a:srgbClr val="0000CC"/>
                </a:solidFill>
                <a:latin typeface="Tahoma" pitchFamily="34" charset="0"/>
                <a:ea typeface="Tahoma" pitchFamily="34" charset="0"/>
                <a:cs typeface="Tahoma" pitchFamily="34" charset="0"/>
              </a:rPr>
              <a:t>Trong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việc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lường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thái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độ</a:t>
            </a:r>
            <a:r>
              <a:rPr lang="en-US" sz="2400" dirty="0" smtClean="0">
                <a:solidFill>
                  <a:srgbClr val="0000CC"/>
                </a:solidFill>
                <a:latin typeface="Tahoma" pitchFamily="34" charset="0"/>
                <a:ea typeface="Tahoma" pitchFamily="34" charset="0"/>
                <a:cs typeface="Tahoma" pitchFamily="34" charset="0"/>
              </a:rPr>
              <a:t> hay ý </a:t>
            </a:r>
            <a:r>
              <a:rPr lang="en-US" sz="2400" dirty="0" err="1" smtClean="0">
                <a:solidFill>
                  <a:srgbClr val="0000CC"/>
                </a:solidFill>
                <a:latin typeface="Tahoma" pitchFamily="34" charset="0"/>
                <a:ea typeface="Tahoma" pitchFamily="34" charset="0"/>
                <a:cs typeface="Tahoma" pitchFamily="34" charset="0"/>
              </a:rPr>
              <a:t>kiến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thì</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khoảng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cung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cấp</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nhiều</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thông</a:t>
            </a:r>
            <a:r>
              <a:rPr lang="en-US" sz="2400" dirty="0" smtClean="0">
                <a:solidFill>
                  <a:srgbClr val="0000CC"/>
                </a:solidFill>
                <a:latin typeface="Tahoma" pitchFamily="34" charset="0"/>
                <a:ea typeface="Tahoma" pitchFamily="34" charset="0"/>
                <a:cs typeface="Tahoma" pitchFamily="34" charset="0"/>
              </a:rPr>
              <a:t> tin </a:t>
            </a:r>
            <a:r>
              <a:rPr lang="en-US" sz="2400" dirty="0" err="1" smtClean="0">
                <a:solidFill>
                  <a:srgbClr val="0000CC"/>
                </a:solidFill>
                <a:latin typeface="Tahoma" pitchFamily="34" charset="0"/>
                <a:ea typeface="Tahoma" pitchFamily="34" charset="0"/>
                <a:cs typeface="Tahoma" pitchFamily="34" charset="0"/>
              </a:rPr>
              <a:t>hơn</a:t>
            </a:r>
            <a:r>
              <a:rPr lang="en-US" sz="2400" dirty="0" smtClean="0">
                <a:solidFill>
                  <a:srgbClr val="0000CC"/>
                </a:solidFill>
                <a:latin typeface="Tahoma" pitchFamily="34" charset="0"/>
                <a:ea typeface="Tahoma" pitchFamily="34" charset="0"/>
                <a:cs typeface="Tahoma" pitchFamily="34" charset="0"/>
              </a:rPr>
              <a:t> so </a:t>
            </a:r>
            <a:r>
              <a:rPr lang="en-US" sz="2400" dirty="0" err="1" smtClean="0">
                <a:solidFill>
                  <a:srgbClr val="0000CC"/>
                </a:solidFill>
                <a:latin typeface="Tahoma" pitchFamily="34" charset="0"/>
                <a:ea typeface="Tahoma" pitchFamily="34" charset="0"/>
                <a:cs typeface="Tahoma" pitchFamily="34" charset="0"/>
              </a:rPr>
              <a:t>với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thang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đo</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thứ</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bậc</a:t>
            </a:r>
            <a:endParaRPr lang="en-US" sz="2400" dirty="0" smtClean="0">
              <a:solidFill>
                <a:srgbClr val="0000CC"/>
              </a:solidFill>
              <a:latin typeface="Tahoma" pitchFamily="34" charset="0"/>
              <a:ea typeface="Tahoma" pitchFamily="34" charset="0"/>
              <a:cs typeface="Tahoma" pitchFamily="34" charset="0"/>
            </a:endParaRPr>
          </a:p>
          <a:p>
            <a:pPr algn="just">
              <a:lnSpc>
                <a:spcPct val="150000"/>
              </a:lnSpc>
              <a:spcBef>
                <a:spcPts val="0"/>
              </a:spcBef>
            </a:pPr>
            <a:r>
              <a:rPr lang="en-US" sz="2400" dirty="0" err="1" smtClean="0">
                <a:solidFill>
                  <a:srgbClr val="0000CC"/>
                </a:solidFill>
                <a:latin typeface="Tahoma" pitchFamily="34" charset="0"/>
                <a:ea typeface="Tahoma" pitchFamily="34" charset="0"/>
                <a:cs typeface="Tahoma" pitchFamily="34" charset="0"/>
              </a:rPr>
              <a:t>Các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phép</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toán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thống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kê</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có</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thể</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thực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hiện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tính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khoảng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biến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thiên</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số</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trung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bình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độ</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lệch</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chuẩn</a:t>
            </a:r>
            <a:endParaRPr lang="en-US" sz="2400" dirty="0" smtClean="0">
              <a:solidFill>
                <a:srgbClr val="0000CC"/>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24173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19200" y="609600"/>
            <a:ext cx="6858000" cy="641350"/>
          </a:xfrm>
          <a:prstGeom prst="rect">
            <a:avLst/>
          </a:prstGeom>
          <a:solidFill>
            <a:schemeClr val="bg1"/>
          </a:solidFill>
          <a:ln w="9525">
            <a:noFill/>
            <a:miter lim="800000"/>
            <a:headEnd/>
            <a:tailEnd/>
          </a:ln>
        </p:spPr>
        <p:txBody>
          <a:bodyPr>
            <a:spAutoFit/>
          </a:bodyPr>
          <a:lstStyle/>
          <a:p>
            <a:pPr algn="ctr">
              <a:spcBef>
                <a:spcPct val="50000"/>
              </a:spcBef>
            </a:pPr>
            <a:r>
              <a:rPr lang="en-US" sz="3600" b="1">
                <a:solidFill>
                  <a:srgbClr val="FF0000"/>
                </a:solidFill>
              </a:rPr>
              <a:t>Các loại thang đo khoảng</a:t>
            </a:r>
            <a:r>
              <a:rPr lang="en-US" sz="3600">
                <a:solidFill>
                  <a:srgbClr val="FF0000"/>
                </a:solidFill>
              </a:rPr>
              <a:t> </a:t>
            </a:r>
          </a:p>
        </p:txBody>
      </p:sp>
      <p:sp>
        <p:nvSpPr>
          <p:cNvPr id="26627" name="Rectangle 3"/>
          <p:cNvSpPr>
            <a:spLocks noChangeArrowheads="1"/>
          </p:cNvSpPr>
          <p:nvPr/>
        </p:nvSpPr>
        <p:spPr bwMode="auto">
          <a:xfrm>
            <a:off x="0" y="571480"/>
            <a:ext cx="8686800" cy="5486400"/>
          </a:xfrm>
          <a:prstGeom prst="rect">
            <a:avLst/>
          </a:prstGeom>
          <a:noFill/>
          <a:ln w="9525">
            <a:noFill/>
            <a:miter lim="800000"/>
            <a:headEnd/>
            <a:tailEnd/>
          </a:ln>
        </p:spPr>
        <p:txBody>
          <a:bodyPr/>
          <a:lstStyle/>
          <a:p>
            <a:pPr marL="1143000" lvl="2" indent="-228600">
              <a:lnSpc>
                <a:spcPct val="120000"/>
              </a:lnSpc>
              <a:spcBef>
                <a:spcPct val="20000"/>
              </a:spcBef>
              <a:spcAft>
                <a:spcPct val="20000"/>
              </a:spcAft>
              <a:buClr>
                <a:schemeClr val="folHlink"/>
              </a:buClr>
              <a:buSzPct val="50000"/>
              <a:buFont typeface="Wingdings" pitchFamily="2" charset="2"/>
              <a:buNone/>
            </a:pPr>
            <a:endParaRPr lang="en-US" sz="2800" b="1"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Char char="n"/>
            </a:pPr>
            <a:r>
              <a:rPr lang="en-US" sz="2800" dirty="0" err="1">
                <a:solidFill>
                  <a:srgbClr val="0000CC"/>
                </a:solidFill>
              </a:rPr>
              <a:t>Thang</a:t>
            </a:r>
            <a:r>
              <a:rPr lang="en-US" sz="2800" dirty="0">
                <a:solidFill>
                  <a:srgbClr val="0000CC"/>
                </a:solidFill>
              </a:rPr>
              <a:t> </a:t>
            </a:r>
            <a:r>
              <a:rPr lang="en-US" sz="2800" dirty="0" err="1">
                <a:solidFill>
                  <a:srgbClr val="0000CC"/>
                </a:solidFill>
              </a:rPr>
              <a:t>Likert</a:t>
            </a:r>
            <a:r>
              <a:rPr lang="en-US" sz="2800" dirty="0">
                <a:solidFill>
                  <a:srgbClr val="0000CC"/>
                </a:solidFill>
              </a:rPr>
              <a:t>: </a:t>
            </a:r>
            <a:r>
              <a:rPr lang="en-US" sz="2800" dirty="0" err="1">
                <a:solidFill>
                  <a:srgbClr val="0000CC"/>
                </a:solidFill>
              </a:rPr>
              <a:t>Thang</a:t>
            </a:r>
            <a:r>
              <a:rPr lang="en-US" sz="2800" dirty="0">
                <a:solidFill>
                  <a:srgbClr val="0000CC"/>
                </a:solidFill>
              </a:rPr>
              <a:t> </a:t>
            </a:r>
            <a:r>
              <a:rPr lang="en-US" sz="2800" dirty="0" err="1">
                <a:solidFill>
                  <a:srgbClr val="0000CC"/>
                </a:solidFill>
              </a:rPr>
              <a:t>đo</a:t>
            </a:r>
            <a:r>
              <a:rPr lang="en-US" sz="2800" dirty="0">
                <a:solidFill>
                  <a:srgbClr val="0000CC"/>
                </a:solidFill>
              </a:rPr>
              <a:t> </a:t>
            </a:r>
            <a:r>
              <a:rPr lang="en-US" sz="2800" dirty="0" err="1">
                <a:solidFill>
                  <a:srgbClr val="0000CC"/>
                </a:solidFill>
              </a:rPr>
              <a:t>liệt</a:t>
            </a:r>
            <a:r>
              <a:rPr lang="en-US" sz="2800" dirty="0">
                <a:solidFill>
                  <a:srgbClr val="0000CC"/>
                </a:solidFill>
              </a:rPr>
              <a:t> </a:t>
            </a:r>
            <a:r>
              <a:rPr lang="en-US" sz="2800" dirty="0" err="1">
                <a:solidFill>
                  <a:srgbClr val="0000CC"/>
                </a:solidFill>
              </a:rPr>
              <a:t>kê</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chuỗi</a:t>
            </a:r>
            <a:r>
              <a:rPr lang="en-US" sz="2800" dirty="0">
                <a:solidFill>
                  <a:srgbClr val="0000CC"/>
                </a:solidFill>
              </a:rPr>
              <a:t> </a:t>
            </a:r>
            <a:r>
              <a:rPr lang="en-US" sz="2800" dirty="0" err="1">
                <a:solidFill>
                  <a:srgbClr val="0000CC"/>
                </a:solidFill>
              </a:rPr>
              <a:t>phát</a:t>
            </a:r>
            <a:r>
              <a:rPr lang="en-US" sz="2800" dirty="0">
                <a:solidFill>
                  <a:srgbClr val="0000CC"/>
                </a:solidFill>
              </a:rPr>
              <a:t> </a:t>
            </a:r>
            <a:r>
              <a:rPr lang="en-US" sz="2800" dirty="0" err="1">
                <a:solidFill>
                  <a:srgbClr val="0000CC"/>
                </a:solidFill>
              </a:rPr>
              <a:t>biểu</a:t>
            </a:r>
            <a:r>
              <a:rPr lang="en-US" sz="2800" dirty="0">
                <a:solidFill>
                  <a:srgbClr val="0000CC"/>
                </a:solidFill>
              </a:rPr>
              <a:t>, </a:t>
            </a:r>
            <a:r>
              <a:rPr lang="en-US" sz="2800" dirty="0" err="1">
                <a:solidFill>
                  <a:srgbClr val="0000CC"/>
                </a:solidFill>
              </a:rPr>
              <a:t>nhận</a:t>
            </a:r>
            <a:r>
              <a:rPr lang="en-US" sz="2800" dirty="0">
                <a:solidFill>
                  <a:srgbClr val="0000CC"/>
                </a:solidFill>
              </a:rPr>
              <a:t> </a:t>
            </a:r>
            <a:r>
              <a:rPr lang="en-US" sz="2800" dirty="0" err="1">
                <a:solidFill>
                  <a:srgbClr val="0000CC"/>
                </a:solidFill>
              </a:rPr>
              <a:t>định</a:t>
            </a:r>
            <a:r>
              <a:rPr lang="en-US" sz="2800" dirty="0">
                <a:solidFill>
                  <a:srgbClr val="0000CC"/>
                </a:solidFill>
              </a:rPr>
              <a:t> </a:t>
            </a:r>
            <a:r>
              <a:rPr lang="en-US" sz="2800" dirty="0" err="1">
                <a:solidFill>
                  <a:srgbClr val="0000CC"/>
                </a:solidFill>
              </a:rPr>
              <a:t>và</a:t>
            </a:r>
            <a:r>
              <a:rPr lang="en-US" sz="2800" dirty="0">
                <a:solidFill>
                  <a:srgbClr val="0000CC"/>
                </a:solidFill>
              </a:rPr>
              <a:t> </a:t>
            </a:r>
            <a:r>
              <a:rPr lang="en-US" sz="2800" dirty="0" err="1">
                <a:solidFill>
                  <a:srgbClr val="0000CC"/>
                </a:solidFill>
              </a:rPr>
              <a:t>người</a:t>
            </a:r>
            <a:r>
              <a:rPr lang="en-US" sz="2800" dirty="0">
                <a:solidFill>
                  <a:srgbClr val="0000CC"/>
                </a:solidFill>
              </a:rPr>
              <a:t> </a:t>
            </a:r>
            <a:r>
              <a:rPr lang="en-US" sz="2800" dirty="0" err="1">
                <a:solidFill>
                  <a:srgbClr val="0000CC"/>
                </a:solidFill>
              </a:rPr>
              <a:t>trả</a:t>
            </a:r>
            <a:r>
              <a:rPr lang="en-US" sz="2800" dirty="0">
                <a:solidFill>
                  <a:srgbClr val="0000CC"/>
                </a:solidFill>
              </a:rPr>
              <a:t> </a:t>
            </a:r>
            <a:r>
              <a:rPr lang="en-US" sz="2800" dirty="0" err="1">
                <a:solidFill>
                  <a:srgbClr val="0000CC"/>
                </a:solidFill>
              </a:rPr>
              <a:t>lời</a:t>
            </a:r>
            <a:r>
              <a:rPr lang="en-US" sz="2800" dirty="0">
                <a:solidFill>
                  <a:srgbClr val="0000CC"/>
                </a:solidFill>
              </a:rPr>
              <a:t> </a:t>
            </a:r>
            <a:r>
              <a:rPr lang="en-US" sz="2800" dirty="0" err="1">
                <a:solidFill>
                  <a:srgbClr val="0000CC"/>
                </a:solidFill>
              </a:rPr>
              <a:t>sẽ</a:t>
            </a:r>
            <a:r>
              <a:rPr lang="en-US" sz="2800" dirty="0">
                <a:solidFill>
                  <a:srgbClr val="0000CC"/>
                </a:solidFill>
              </a:rPr>
              <a:t> </a:t>
            </a:r>
            <a:r>
              <a:rPr lang="en-US" sz="2800" dirty="0" err="1">
                <a:solidFill>
                  <a:srgbClr val="0000CC"/>
                </a:solidFill>
              </a:rPr>
              <a:t>đánh</a:t>
            </a:r>
            <a:r>
              <a:rPr lang="en-US" sz="2800" dirty="0">
                <a:solidFill>
                  <a:srgbClr val="0000CC"/>
                </a:solidFill>
              </a:rPr>
              <a:t> </a:t>
            </a:r>
            <a:r>
              <a:rPr lang="en-US" sz="2800" dirty="0" err="1">
                <a:solidFill>
                  <a:srgbClr val="0000CC"/>
                </a:solidFill>
              </a:rPr>
              <a:t>giá</a:t>
            </a:r>
            <a:r>
              <a:rPr lang="en-US" sz="2800" dirty="0">
                <a:solidFill>
                  <a:srgbClr val="0000CC"/>
                </a:solidFill>
              </a:rPr>
              <a:t> </a:t>
            </a:r>
            <a:r>
              <a:rPr lang="en-US" sz="2800" dirty="0" err="1">
                <a:solidFill>
                  <a:srgbClr val="0000CC"/>
                </a:solidFill>
              </a:rPr>
              <a:t>theo</a:t>
            </a:r>
            <a:r>
              <a:rPr lang="en-US" sz="2800" dirty="0">
                <a:solidFill>
                  <a:srgbClr val="0000CC"/>
                </a:solidFill>
              </a:rPr>
              <a:t> </a:t>
            </a:r>
            <a:r>
              <a:rPr lang="en-US" sz="2800" dirty="0" err="1" smtClean="0">
                <a:solidFill>
                  <a:srgbClr val="0000CC"/>
                </a:solidFill>
              </a:rPr>
              <a:t>các</a:t>
            </a:r>
            <a:r>
              <a:rPr lang="en-US" sz="2800" dirty="0" smtClean="0">
                <a:solidFill>
                  <a:srgbClr val="0000CC"/>
                </a:solidFill>
              </a:rPr>
              <a:t> </a:t>
            </a:r>
            <a:r>
              <a:rPr lang="en-US" sz="2800" dirty="0" err="1">
                <a:solidFill>
                  <a:srgbClr val="0000CC"/>
                </a:solidFill>
              </a:rPr>
              <a:t>mức</a:t>
            </a:r>
            <a:r>
              <a:rPr lang="en-US" sz="2800" dirty="0">
                <a:solidFill>
                  <a:srgbClr val="0000CC"/>
                </a:solidFill>
              </a:rPr>
              <a:t> </a:t>
            </a:r>
            <a:r>
              <a:rPr lang="en-US" sz="2800" dirty="0" err="1">
                <a:solidFill>
                  <a:srgbClr val="0000CC"/>
                </a:solidFill>
              </a:rPr>
              <a:t>độ</a:t>
            </a:r>
            <a:r>
              <a:rPr lang="en-US" sz="2800" dirty="0">
                <a:solidFill>
                  <a:srgbClr val="0000CC"/>
                </a:solidFill>
              </a:rPr>
              <a:t>. </a:t>
            </a:r>
            <a:r>
              <a:rPr lang="en-US" sz="2800" dirty="0" smtClean="0">
                <a:solidFill>
                  <a:srgbClr val="0000CC"/>
                </a:solidFill>
              </a:rPr>
              <a:t>  </a:t>
            </a:r>
            <a:r>
              <a:rPr lang="en-US" sz="2800" dirty="0" err="1">
                <a:solidFill>
                  <a:srgbClr val="0000CC"/>
                </a:solidFill>
              </a:rPr>
              <a:t>Ví</a:t>
            </a:r>
            <a:r>
              <a:rPr lang="en-US" sz="2800" dirty="0">
                <a:solidFill>
                  <a:srgbClr val="0000CC"/>
                </a:solidFill>
              </a:rPr>
              <a:t> </a:t>
            </a:r>
            <a:r>
              <a:rPr lang="en-US" sz="2800" dirty="0" err="1">
                <a:solidFill>
                  <a:srgbClr val="0000CC"/>
                </a:solidFill>
              </a:rPr>
              <a:t>dụ</a:t>
            </a:r>
            <a:r>
              <a:rPr lang="en-US" sz="2800" dirty="0">
                <a:solidFill>
                  <a:srgbClr val="0000CC"/>
                </a:solidFill>
              </a:rPr>
              <a:t>:</a:t>
            </a:r>
          </a:p>
          <a:p>
            <a:pPr marL="1143000" lvl="2" indent="-228600">
              <a:lnSpc>
                <a:spcPct val="120000"/>
              </a:lnSpc>
              <a:spcBef>
                <a:spcPct val="20000"/>
              </a:spcBef>
              <a:spcAft>
                <a:spcPct val="20000"/>
              </a:spcAft>
              <a:buClr>
                <a:schemeClr val="folHlink"/>
              </a:buClr>
              <a:buSzPct val="50000"/>
              <a:buFont typeface="Wingdings" pitchFamily="2" charset="2"/>
              <a:buNone/>
            </a:pPr>
            <a:r>
              <a:rPr lang="en-US" sz="2800" dirty="0">
                <a:solidFill>
                  <a:srgbClr val="0000CC"/>
                </a:solidFill>
              </a:rPr>
              <a:t> </a:t>
            </a:r>
          </a:p>
        </p:txBody>
      </p:sp>
      <p:graphicFrame>
        <p:nvGraphicFramePr>
          <p:cNvPr id="417831" name="Group 39"/>
          <p:cNvGraphicFramePr>
            <a:graphicFrameLocks noGrp="1"/>
          </p:cNvGraphicFramePr>
          <p:nvPr>
            <p:ph sz="half" idx="2"/>
          </p:nvPr>
        </p:nvGraphicFramePr>
        <p:xfrm>
          <a:off x="1371600" y="3505200"/>
          <a:ext cx="7388225" cy="3048000"/>
        </p:xfrm>
        <a:graphic>
          <a:graphicData uri="http://schemas.openxmlformats.org/drawingml/2006/table">
            <a:tbl>
              <a:tblPr/>
              <a:tblGrid>
                <a:gridCol w="2308225"/>
                <a:gridCol w="1077913"/>
                <a:gridCol w="846137"/>
                <a:gridCol w="1001713"/>
                <a:gridCol w="1000125"/>
                <a:gridCol w="1154112"/>
              </a:tblGrid>
              <a:tr h="1219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Trả</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lời</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err="1" smtClean="0">
                          <a:ln>
                            <a:noFill/>
                          </a:ln>
                          <a:solidFill>
                            <a:schemeClr val="tx1"/>
                          </a:solidFill>
                          <a:effectLst/>
                          <a:latin typeface="Arial" pitchFamily="34" charset="0"/>
                        </a:rPr>
                        <a:t>Nội</a:t>
                      </a:r>
                      <a:r>
                        <a:rPr kumimoji="0" lang="en-US" sz="1800" b="0" i="0" u="none" strike="noStrike" cap="none" normalizeH="0" baseline="0" dirty="0" smtClean="0">
                          <a:ln>
                            <a:noFill/>
                          </a:ln>
                          <a:solidFill>
                            <a:schemeClr val="tx1"/>
                          </a:solidFill>
                          <a:effectLst/>
                          <a:latin typeface="Arial" pitchFamily="34" charset="0"/>
                        </a:rPr>
                        <a:t> dung </a:t>
                      </a:r>
                      <a:r>
                        <a:rPr kumimoji="0" lang="en-US" sz="1800" b="0" i="0" u="none" strike="noStrike" cap="none" normalizeH="0" baseline="0" dirty="0" err="1" smtClean="0">
                          <a:ln>
                            <a:noFill/>
                          </a:ln>
                          <a:solidFill>
                            <a:schemeClr val="tx1"/>
                          </a:solidFill>
                          <a:effectLst/>
                          <a:latin typeface="Arial" pitchFamily="34" charset="0"/>
                        </a:rPr>
                        <a:t>hỏi</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Hoàn toàn đồng ý</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Đồng ý</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Đồng ý một phần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Không đồng ý</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Hoàn toàn không đồng ý</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Giá cả là yếu tố vô cùng quan trọng khi mua hàng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err="1" smtClean="0">
                          <a:ln>
                            <a:noFill/>
                          </a:ln>
                          <a:solidFill>
                            <a:schemeClr val="tx1"/>
                          </a:solidFill>
                          <a:effectLst/>
                          <a:latin typeface="Arial" pitchFamily="34" charset="0"/>
                        </a:rPr>
                        <a:t>Bạn</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luôn</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là</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người</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quyết</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định</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mua</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sản</a:t>
                      </a:r>
                      <a:r>
                        <a:rPr kumimoji="0" lang="en-US" sz="18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err="1" smtClean="0">
                          <a:ln>
                            <a:noFill/>
                          </a:ln>
                          <a:solidFill>
                            <a:schemeClr val="tx1"/>
                          </a:solidFill>
                          <a:effectLst/>
                          <a:latin typeface="Arial" pitchFamily="34" charset="0"/>
                        </a:rPr>
                        <a:t>phẩm</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6658" name="Line 35"/>
          <p:cNvSpPr>
            <a:spLocks noChangeShapeType="1"/>
          </p:cNvSpPr>
          <p:nvPr/>
        </p:nvSpPr>
        <p:spPr bwMode="auto">
          <a:xfrm>
            <a:off x="1447800" y="3505200"/>
            <a:ext cx="2286000" cy="1143000"/>
          </a:xfrm>
          <a:prstGeom prst="line">
            <a:avLst/>
          </a:prstGeom>
          <a:noFill/>
          <a:ln w="9525">
            <a:solidFill>
              <a:schemeClr val="tx1"/>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9200" y="1828800"/>
            <a:ext cx="7543800" cy="3810000"/>
          </a:xfrm>
        </p:spPr>
        <p:txBody>
          <a:bodyPr/>
          <a:lstStyle/>
          <a:p>
            <a:pPr eaLnBrk="1" hangingPunct="1">
              <a:lnSpc>
                <a:spcPct val="120000"/>
              </a:lnSpc>
              <a:spcBef>
                <a:spcPct val="20000"/>
              </a:spcBef>
              <a:spcAft>
                <a:spcPct val="20000"/>
              </a:spcAft>
              <a:buFont typeface="Wingdings" pitchFamily="2" charset="2"/>
              <a:buChar char="v"/>
            </a:pPr>
            <a:r>
              <a:rPr lang="en-US" sz="2400" b="1" smtClean="0">
                <a:solidFill>
                  <a:srgbClr val="0000CC"/>
                </a:solidFill>
              </a:rPr>
              <a:t> </a:t>
            </a:r>
            <a:r>
              <a:rPr lang="en-US" sz="2400" smtClean="0">
                <a:solidFill>
                  <a:srgbClr val="0000CC"/>
                </a:solidFill>
              </a:rPr>
              <a:t>Thang Stapel: Sử dụng 1 từ/1 cụm từ</a:t>
            </a:r>
            <a:br>
              <a:rPr lang="en-US" sz="2400" smtClean="0">
                <a:solidFill>
                  <a:srgbClr val="0000CC"/>
                </a:solidFill>
              </a:rPr>
            </a:br>
            <a:r>
              <a:rPr lang="en-US" sz="2400" smtClean="0">
                <a:solidFill>
                  <a:srgbClr val="0000CC"/>
                </a:solidFill>
              </a:rPr>
              <a:t>Có thang điểm với các bậc cộng(+) hoặc trừ(-)</a:t>
            </a:r>
            <a:br>
              <a:rPr lang="en-US" sz="2400" smtClean="0">
                <a:solidFill>
                  <a:srgbClr val="0000CC"/>
                </a:solidFill>
              </a:rPr>
            </a:br>
            <a:r>
              <a:rPr lang="en-US" sz="2400" smtClean="0">
                <a:solidFill>
                  <a:srgbClr val="0000CC"/>
                </a:solidFill>
              </a:rPr>
              <a:t>Ví dụ : Bạn hãy đánh giá ý kiến về tính tẩy sạch của bột giặt Omo</a:t>
            </a:r>
            <a:br>
              <a:rPr lang="en-US" sz="2400" smtClean="0">
                <a:solidFill>
                  <a:srgbClr val="0000CC"/>
                </a:solidFill>
              </a:rPr>
            </a:br>
            <a:r>
              <a:rPr lang="en-US" sz="2400" smtClean="0">
                <a:solidFill>
                  <a:srgbClr val="0000CC"/>
                </a:solidFill>
              </a:rPr>
              <a:t>	</a:t>
            </a:r>
            <a:r>
              <a:rPr lang="en-US" sz="2400" i="1" smtClean="0">
                <a:solidFill>
                  <a:srgbClr val="0000CC"/>
                </a:solidFill>
              </a:rPr>
              <a:t>+3		+2		+1</a:t>
            </a:r>
            <a:br>
              <a:rPr lang="en-US" sz="2400" i="1" smtClean="0">
                <a:solidFill>
                  <a:srgbClr val="0000CC"/>
                </a:solidFill>
              </a:rPr>
            </a:br>
            <a:r>
              <a:rPr lang="en-US" sz="2400" i="1" smtClean="0">
                <a:solidFill>
                  <a:srgbClr val="0000CC"/>
                </a:solidFill>
              </a:rPr>
              <a:t>Tính tẩy sạch</a:t>
            </a:r>
            <a:br>
              <a:rPr lang="en-US" sz="2400" i="1" smtClean="0">
                <a:solidFill>
                  <a:srgbClr val="0000CC"/>
                </a:solidFill>
              </a:rPr>
            </a:br>
            <a:r>
              <a:rPr lang="en-US" sz="2400" i="1" smtClean="0">
                <a:solidFill>
                  <a:srgbClr val="0000CC"/>
                </a:solidFill>
              </a:rPr>
              <a:t>	-1		-2		-3</a:t>
            </a:r>
            <a:br>
              <a:rPr lang="en-US" sz="2400" i="1" smtClean="0">
                <a:solidFill>
                  <a:srgbClr val="0000CC"/>
                </a:solidFill>
              </a:rPr>
            </a:br>
            <a:endParaRPr lang="en-US" sz="2400" i="1" smtClean="0">
              <a:solidFill>
                <a:srgbClr val="0000CC"/>
              </a:solidFill>
            </a:endParaRPr>
          </a:p>
        </p:txBody>
      </p:sp>
      <p:sp>
        <p:nvSpPr>
          <p:cNvPr id="27651" name="Text Box 3"/>
          <p:cNvSpPr txBox="1">
            <a:spLocks noChangeArrowheads="1"/>
          </p:cNvSpPr>
          <p:nvPr/>
        </p:nvSpPr>
        <p:spPr bwMode="auto">
          <a:xfrm>
            <a:off x="914400" y="228600"/>
            <a:ext cx="6858000" cy="641350"/>
          </a:xfrm>
          <a:prstGeom prst="rect">
            <a:avLst/>
          </a:prstGeom>
          <a:solidFill>
            <a:schemeClr val="bg1"/>
          </a:solidFill>
          <a:ln w="9525">
            <a:noFill/>
            <a:miter lim="800000"/>
            <a:headEnd/>
            <a:tailEnd/>
          </a:ln>
        </p:spPr>
        <p:txBody>
          <a:bodyPr>
            <a:spAutoFit/>
          </a:bodyPr>
          <a:lstStyle/>
          <a:p>
            <a:pPr algn="ctr">
              <a:spcBef>
                <a:spcPct val="50000"/>
              </a:spcBef>
            </a:pPr>
            <a:r>
              <a:rPr lang="en-US" sz="3600" b="1">
                <a:solidFill>
                  <a:srgbClr val="FF0000"/>
                </a:solidFill>
                <a:latin typeface="Arial" charset="0"/>
                <a:cs typeface="Arial" charset="0"/>
              </a:rPr>
              <a:t>Các loại thang đo khoảng (tt)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228600"/>
            <a:ext cx="6858000" cy="641350"/>
          </a:xfrm>
          <a:prstGeom prst="rect">
            <a:avLst/>
          </a:prstGeom>
          <a:solidFill>
            <a:schemeClr val="bg1"/>
          </a:solidFill>
          <a:ln w="9525">
            <a:noFill/>
            <a:miter lim="800000"/>
            <a:headEnd/>
            <a:tailEnd/>
          </a:ln>
        </p:spPr>
        <p:txBody>
          <a:bodyPr>
            <a:spAutoFit/>
          </a:bodyPr>
          <a:lstStyle/>
          <a:p>
            <a:pPr algn="ctr">
              <a:spcBef>
                <a:spcPct val="50000"/>
              </a:spcBef>
            </a:pPr>
            <a:r>
              <a:rPr lang="en-US" sz="3600" b="1">
                <a:solidFill>
                  <a:srgbClr val="FF0000"/>
                </a:solidFill>
                <a:latin typeface="Arial" charset="0"/>
                <a:cs typeface="Arial" charset="0"/>
              </a:rPr>
              <a:t>Các loại thang đo khoảng (tt)</a:t>
            </a:r>
          </a:p>
        </p:txBody>
      </p:sp>
      <p:sp>
        <p:nvSpPr>
          <p:cNvPr id="28675" name="Rectangle 3"/>
          <p:cNvSpPr>
            <a:spLocks noChangeArrowheads="1"/>
          </p:cNvSpPr>
          <p:nvPr/>
        </p:nvSpPr>
        <p:spPr bwMode="auto">
          <a:xfrm>
            <a:off x="-571536" y="1357298"/>
            <a:ext cx="9929882" cy="4891102"/>
          </a:xfrm>
          <a:prstGeom prst="rect">
            <a:avLst/>
          </a:prstGeom>
          <a:noFill/>
          <a:ln w="9525">
            <a:noFill/>
            <a:miter lim="800000"/>
            <a:headEnd/>
            <a:tailEnd/>
          </a:ln>
        </p:spPr>
        <p:txBody>
          <a:bodyPr/>
          <a:lstStyle/>
          <a:p>
            <a:pPr marL="1143000" lvl="2" indent="-228600">
              <a:lnSpc>
                <a:spcPct val="120000"/>
              </a:lnSpc>
              <a:spcBef>
                <a:spcPct val="20000"/>
              </a:spcBef>
              <a:spcAft>
                <a:spcPct val="20000"/>
              </a:spcAft>
              <a:buClr>
                <a:schemeClr val="folHlink"/>
              </a:buClr>
              <a:buSzPct val="50000"/>
            </a:pPr>
            <a:r>
              <a:rPr lang="en-US" sz="3200" dirty="0" smtClean="0">
                <a:solidFill>
                  <a:srgbClr val="0000CC"/>
                </a:solidFill>
              </a:rPr>
              <a:t>	</a:t>
            </a:r>
            <a:r>
              <a:rPr lang="en-US" sz="3200" dirty="0" err="1" smtClean="0">
                <a:solidFill>
                  <a:srgbClr val="0000CC"/>
                </a:solidFill>
              </a:rPr>
              <a:t>Thang</a:t>
            </a:r>
            <a:r>
              <a:rPr lang="en-US" sz="3200" dirty="0" smtClean="0">
                <a:solidFill>
                  <a:srgbClr val="0000CC"/>
                </a:solidFill>
              </a:rPr>
              <a:t> </a:t>
            </a:r>
            <a:r>
              <a:rPr lang="en-US" sz="3200" dirty="0" err="1">
                <a:solidFill>
                  <a:srgbClr val="0000CC"/>
                </a:solidFill>
              </a:rPr>
              <a:t>đối</a:t>
            </a:r>
            <a:r>
              <a:rPr lang="en-US" sz="3200" dirty="0">
                <a:solidFill>
                  <a:srgbClr val="0000CC"/>
                </a:solidFill>
              </a:rPr>
              <a:t> </a:t>
            </a:r>
            <a:r>
              <a:rPr lang="en-US" sz="3200" dirty="0" err="1">
                <a:solidFill>
                  <a:srgbClr val="0000CC"/>
                </a:solidFill>
              </a:rPr>
              <a:t>nghĩa</a:t>
            </a:r>
            <a:r>
              <a:rPr lang="en-US" sz="3200" dirty="0">
                <a:solidFill>
                  <a:srgbClr val="0000CC"/>
                </a:solidFill>
              </a:rPr>
              <a:t>: </a:t>
            </a:r>
            <a:r>
              <a:rPr lang="en-US" sz="3200" dirty="0" err="1">
                <a:solidFill>
                  <a:srgbClr val="0000CC"/>
                </a:solidFill>
              </a:rPr>
              <a:t>Sử</a:t>
            </a:r>
            <a:r>
              <a:rPr lang="en-US" sz="3200" dirty="0">
                <a:solidFill>
                  <a:srgbClr val="0000CC"/>
                </a:solidFill>
              </a:rPr>
              <a:t> </a:t>
            </a:r>
            <a:r>
              <a:rPr lang="en-US" sz="3200" dirty="0" err="1">
                <a:solidFill>
                  <a:srgbClr val="0000CC"/>
                </a:solidFill>
              </a:rPr>
              <a:t>dụng</a:t>
            </a:r>
            <a:r>
              <a:rPr lang="en-US" sz="3200" dirty="0">
                <a:solidFill>
                  <a:srgbClr val="0000CC"/>
                </a:solidFill>
              </a:rPr>
              <a:t> 2 </a:t>
            </a:r>
            <a:r>
              <a:rPr lang="en-US" sz="3200" dirty="0" err="1">
                <a:solidFill>
                  <a:srgbClr val="0000CC"/>
                </a:solidFill>
              </a:rPr>
              <a:t>nhóm</a:t>
            </a:r>
            <a:r>
              <a:rPr lang="en-US" sz="3200" dirty="0">
                <a:solidFill>
                  <a:srgbClr val="0000CC"/>
                </a:solidFill>
              </a:rPr>
              <a:t> ở 2 </a:t>
            </a:r>
            <a:r>
              <a:rPr lang="en-US" sz="3200" dirty="0" err="1">
                <a:solidFill>
                  <a:srgbClr val="0000CC"/>
                </a:solidFill>
              </a:rPr>
              <a:t>cực</a:t>
            </a:r>
            <a:r>
              <a:rPr lang="en-US" sz="3200" dirty="0">
                <a:solidFill>
                  <a:srgbClr val="0000CC"/>
                </a:solidFill>
              </a:rPr>
              <a:t> </a:t>
            </a:r>
            <a:r>
              <a:rPr lang="en-US" sz="3200" dirty="0" err="1" smtClean="0">
                <a:solidFill>
                  <a:srgbClr val="0000CC"/>
                </a:solidFill>
              </a:rPr>
              <a:t>có</a:t>
            </a:r>
            <a:r>
              <a:rPr lang="en-US" sz="3200" dirty="0" smtClean="0">
                <a:solidFill>
                  <a:srgbClr val="0000CC"/>
                </a:solidFill>
              </a:rPr>
              <a:t> </a:t>
            </a:r>
            <a:r>
              <a:rPr lang="en-US" sz="3200" dirty="0" err="1" smtClean="0">
                <a:solidFill>
                  <a:srgbClr val="0000CC"/>
                </a:solidFill>
              </a:rPr>
              <a:t>nghĩa</a:t>
            </a:r>
            <a:r>
              <a:rPr lang="en-US" sz="3200" dirty="0" smtClean="0">
                <a:solidFill>
                  <a:srgbClr val="0000CC"/>
                </a:solidFill>
              </a:rPr>
              <a:t> </a:t>
            </a:r>
            <a:r>
              <a:rPr lang="en-US" sz="3200" dirty="0" err="1">
                <a:solidFill>
                  <a:srgbClr val="0000CC"/>
                </a:solidFill>
              </a:rPr>
              <a:t>trái</a:t>
            </a:r>
            <a:r>
              <a:rPr lang="en-US" sz="3200" dirty="0">
                <a:solidFill>
                  <a:srgbClr val="0000CC"/>
                </a:solidFill>
              </a:rPr>
              <a:t> </a:t>
            </a:r>
            <a:r>
              <a:rPr lang="en-US" sz="3200" dirty="0" err="1">
                <a:solidFill>
                  <a:srgbClr val="0000CC"/>
                </a:solidFill>
              </a:rPr>
              <a:t>ngược</a:t>
            </a:r>
            <a:r>
              <a:rPr lang="en-US" sz="3200" dirty="0">
                <a:solidFill>
                  <a:srgbClr val="0000CC"/>
                </a:solidFill>
              </a:rPr>
              <a:t> </a:t>
            </a:r>
            <a:r>
              <a:rPr lang="en-US" sz="3200" dirty="0" err="1">
                <a:solidFill>
                  <a:srgbClr val="0000CC"/>
                </a:solidFill>
              </a:rPr>
              <a:t>nhau</a:t>
            </a:r>
            <a:endParaRPr lang="en-US" sz="3200"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3200" dirty="0">
                <a:solidFill>
                  <a:srgbClr val="0000CC"/>
                </a:solidFill>
              </a:rPr>
              <a:t>  </a:t>
            </a:r>
            <a:r>
              <a:rPr lang="en-US" sz="3200" dirty="0" err="1">
                <a:solidFill>
                  <a:srgbClr val="0000CC"/>
                </a:solidFill>
              </a:rPr>
              <a:t>Ví</a:t>
            </a:r>
            <a:r>
              <a:rPr lang="en-US" sz="3200" dirty="0">
                <a:solidFill>
                  <a:srgbClr val="0000CC"/>
                </a:solidFill>
              </a:rPr>
              <a:t> </a:t>
            </a:r>
            <a:r>
              <a:rPr lang="en-US" sz="3200" dirty="0" err="1">
                <a:solidFill>
                  <a:srgbClr val="0000CC"/>
                </a:solidFill>
              </a:rPr>
              <a:t>dụ</a:t>
            </a:r>
            <a:r>
              <a:rPr lang="en-US" sz="3200" dirty="0">
                <a:solidFill>
                  <a:srgbClr val="0000CC"/>
                </a:solidFill>
              </a:rPr>
              <a:t>:</a:t>
            </a:r>
          </a:p>
          <a:p>
            <a:pPr marL="1143000" lvl="2" indent="-228600">
              <a:lnSpc>
                <a:spcPct val="120000"/>
              </a:lnSpc>
              <a:spcBef>
                <a:spcPct val="20000"/>
              </a:spcBef>
              <a:spcAft>
                <a:spcPct val="20000"/>
              </a:spcAft>
              <a:buClr>
                <a:schemeClr val="folHlink"/>
              </a:buClr>
              <a:buSzPct val="50000"/>
              <a:buFont typeface="Wingdings" pitchFamily="2" charset="2"/>
              <a:buNone/>
            </a:pPr>
            <a:r>
              <a:rPr lang="en-US" sz="3200" dirty="0" smtClean="0">
                <a:solidFill>
                  <a:srgbClr val="0000CC"/>
                </a:solidFill>
              </a:rPr>
              <a:t>	</a:t>
            </a:r>
            <a:r>
              <a:rPr lang="en-US" sz="3200" dirty="0" err="1" smtClean="0">
                <a:solidFill>
                  <a:srgbClr val="0000CC"/>
                </a:solidFill>
              </a:rPr>
              <a:t>Bạn</a:t>
            </a:r>
            <a:r>
              <a:rPr lang="en-US" sz="3200" dirty="0" smtClean="0">
                <a:solidFill>
                  <a:srgbClr val="0000CC"/>
                </a:solidFill>
              </a:rPr>
              <a:t> </a:t>
            </a:r>
            <a:r>
              <a:rPr lang="en-US" sz="3200" dirty="0" err="1">
                <a:solidFill>
                  <a:srgbClr val="0000CC"/>
                </a:solidFill>
              </a:rPr>
              <a:t>thấy</a:t>
            </a:r>
            <a:r>
              <a:rPr lang="en-US" sz="3200" dirty="0">
                <a:solidFill>
                  <a:srgbClr val="0000CC"/>
                </a:solidFill>
              </a:rPr>
              <a:t> </a:t>
            </a:r>
            <a:r>
              <a:rPr lang="en-US" sz="3200" dirty="0" err="1">
                <a:solidFill>
                  <a:srgbClr val="0000CC"/>
                </a:solidFill>
              </a:rPr>
              <a:t>bao</a:t>
            </a:r>
            <a:r>
              <a:rPr lang="en-US" sz="3200" dirty="0">
                <a:solidFill>
                  <a:srgbClr val="0000CC"/>
                </a:solidFill>
              </a:rPr>
              <a:t> </a:t>
            </a:r>
            <a:r>
              <a:rPr lang="en-US" sz="3200" dirty="0" err="1">
                <a:solidFill>
                  <a:srgbClr val="0000CC"/>
                </a:solidFill>
              </a:rPr>
              <a:t>bì</a:t>
            </a:r>
            <a:r>
              <a:rPr lang="en-US" sz="3200" dirty="0">
                <a:solidFill>
                  <a:srgbClr val="0000CC"/>
                </a:solidFill>
              </a:rPr>
              <a:t> </a:t>
            </a:r>
            <a:r>
              <a:rPr lang="en-US" sz="3200" dirty="0" err="1">
                <a:solidFill>
                  <a:srgbClr val="0000CC"/>
                </a:solidFill>
              </a:rPr>
              <a:t>của</a:t>
            </a:r>
            <a:r>
              <a:rPr lang="en-US" sz="3200" dirty="0">
                <a:solidFill>
                  <a:srgbClr val="0000CC"/>
                </a:solidFill>
              </a:rPr>
              <a:t> </a:t>
            </a:r>
            <a:r>
              <a:rPr lang="en-US" sz="3200" dirty="0" err="1">
                <a:solidFill>
                  <a:srgbClr val="0000CC"/>
                </a:solidFill>
              </a:rPr>
              <a:t>sản</a:t>
            </a:r>
            <a:r>
              <a:rPr lang="en-US" sz="3200" dirty="0">
                <a:solidFill>
                  <a:srgbClr val="0000CC"/>
                </a:solidFill>
              </a:rPr>
              <a:t> </a:t>
            </a:r>
            <a:r>
              <a:rPr lang="en-US" sz="3200" dirty="0" err="1">
                <a:solidFill>
                  <a:srgbClr val="0000CC"/>
                </a:solidFill>
              </a:rPr>
              <a:t>phẩm</a:t>
            </a:r>
            <a:r>
              <a:rPr lang="en-US" sz="3200" dirty="0">
                <a:solidFill>
                  <a:srgbClr val="0000CC"/>
                </a:solidFill>
              </a:rPr>
              <a:t> A </a:t>
            </a:r>
            <a:r>
              <a:rPr lang="en-US" sz="3200" dirty="0" err="1">
                <a:solidFill>
                  <a:srgbClr val="0000CC"/>
                </a:solidFill>
              </a:rPr>
              <a:t>thế</a:t>
            </a:r>
            <a:r>
              <a:rPr lang="en-US" sz="3200" dirty="0">
                <a:solidFill>
                  <a:srgbClr val="0000CC"/>
                </a:solidFill>
              </a:rPr>
              <a:t> </a:t>
            </a:r>
            <a:r>
              <a:rPr lang="en-US" sz="3200" dirty="0" err="1">
                <a:solidFill>
                  <a:srgbClr val="0000CC"/>
                </a:solidFill>
              </a:rPr>
              <a:t>nào</a:t>
            </a:r>
            <a:r>
              <a:rPr lang="en-US" sz="3200" dirty="0">
                <a:solidFill>
                  <a:srgbClr val="0000CC"/>
                </a:solidFill>
              </a:rPr>
              <a:t>?</a:t>
            </a:r>
          </a:p>
          <a:p>
            <a:pPr marL="1143000" lvl="2" indent="-228600">
              <a:lnSpc>
                <a:spcPct val="120000"/>
              </a:lnSpc>
              <a:spcBef>
                <a:spcPct val="20000"/>
              </a:spcBef>
              <a:spcAft>
                <a:spcPct val="20000"/>
              </a:spcAft>
              <a:buClr>
                <a:schemeClr val="folHlink"/>
              </a:buClr>
              <a:buSzPct val="50000"/>
              <a:buFont typeface="Wingdings" pitchFamily="2" charset="2"/>
              <a:buNone/>
            </a:pPr>
            <a:r>
              <a:rPr lang="en-US" sz="3200" i="1" dirty="0" err="1">
                <a:solidFill>
                  <a:srgbClr val="0000CC"/>
                </a:solidFill>
              </a:rPr>
              <a:t>Rất</a:t>
            </a:r>
            <a:r>
              <a:rPr lang="en-US" sz="3200" i="1" dirty="0">
                <a:solidFill>
                  <a:srgbClr val="0000CC"/>
                </a:solidFill>
              </a:rPr>
              <a:t> </a:t>
            </a:r>
            <a:r>
              <a:rPr lang="en-US" sz="3200" i="1" dirty="0" err="1">
                <a:solidFill>
                  <a:srgbClr val="0000CC"/>
                </a:solidFill>
              </a:rPr>
              <a:t>xấu</a:t>
            </a:r>
            <a:r>
              <a:rPr lang="en-US" sz="3200" i="1" dirty="0">
                <a:solidFill>
                  <a:srgbClr val="0000CC"/>
                </a:solidFill>
              </a:rPr>
              <a:t>                                           </a:t>
            </a:r>
            <a:r>
              <a:rPr lang="en-US" sz="3200" i="1" dirty="0" err="1">
                <a:solidFill>
                  <a:srgbClr val="0000CC"/>
                </a:solidFill>
              </a:rPr>
              <a:t>Rất</a:t>
            </a:r>
            <a:r>
              <a:rPr lang="en-US" sz="3200" i="1" dirty="0">
                <a:solidFill>
                  <a:srgbClr val="0000CC"/>
                </a:solidFill>
              </a:rPr>
              <a:t> </a:t>
            </a:r>
            <a:r>
              <a:rPr lang="en-US" sz="3200" i="1" dirty="0" err="1">
                <a:solidFill>
                  <a:srgbClr val="0000CC"/>
                </a:solidFill>
              </a:rPr>
              <a:t>đẹp</a:t>
            </a:r>
            <a:endParaRPr lang="en-US" sz="3200" i="1" dirty="0">
              <a:solidFill>
                <a:srgbClr val="0000CC"/>
              </a:solidFill>
            </a:endParaRPr>
          </a:p>
          <a:p>
            <a:pPr marL="1143000" lvl="2" indent="-228600">
              <a:lnSpc>
                <a:spcPct val="120000"/>
              </a:lnSpc>
              <a:spcBef>
                <a:spcPct val="20000"/>
              </a:spcBef>
              <a:spcAft>
                <a:spcPct val="20000"/>
              </a:spcAft>
              <a:buClr>
                <a:schemeClr val="folHlink"/>
              </a:buClr>
              <a:buSzPct val="50000"/>
              <a:buFont typeface="Wingdings" pitchFamily="2" charset="2"/>
              <a:buNone/>
            </a:pPr>
            <a:r>
              <a:rPr lang="en-US" sz="3200" dirty="0">
                <a:solidFill>
                  <a:srgbClr val="0000CC"/>
                </a:solidFill>
              </a:rPr>
              <a:t>      1        2        3       4      5      6       7</a:t>
            </a:r>
          </a:p>
          <a:p>
            <a:pPr marL="1143000" lvl="2" indent="-228600">
              <a:lnSpc>
                <a:spcPct val="120000"/>
              </a:lnSpc>
              <a:spcBef>
                <a:spcPct val="20000"/>
              </a:spcBef>
              <a:spcAft>
                <a:spcPct val="20000"/>
              </a:spcAft>
              <a:buClr>
                <a:schemeClr val="folHlink"/>
              </a:buClr>
              <a:buSzPct val="50000"/>
              <a:buFont typeface="Wingdings" pitchFamily="2" charset="2"/>
              <a:buNone/>
            </a:pPr>
            <a:r>
              <a:rPr lang="en-US" sz="3200" dirty="0">
                <a:solidFill>
                  <a:srgbClr val="0000CC"/>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0000"/>
                </a:solidFill>
              </a:rPr>
              <a:t>Thang</a:t>
            </a:r>
            <a:r>
              <a:rPr lang="en-US" dirty="0" smtClean="0">
                <a:solidFill>
                  <a:srgbClr val="FF0000"/>
                </a:solidFill>
              </a:rPr>
              <a:t> </a:t>
            </a:r>
            <a:r>
              <a:rPr lang="en-US" dirty="0" err="1" smtClean="0">
                <a:solidFill>
                  <a:srgbClr val="FF0000"/>
                </a:solidFill>
              </a:rPr>
              <a:t>đo</a:t>
            </a:r>
            <a:r>
              <a:rPr lang="en-US" dirty="0" smtClean="0">
                <a:solidFill>
                  <a:srgbClr val="FF0000"/>
                </a:solidFill>
              </a:rPr>
              <a:t> </a:t>
            </a:r>
            <a:r>
              <a:rPr lang="en-US" dirty="0" err="1" smtClean="0">
                <a:solidFill>
                  <a:srgbClr val="FF0000"/>
                </a:solidFill>
              </a:rPr>
              <a:t>tỷ</a:t>
            </a:r>
            <a:r>
              <a:rPr lang="en-US" dirty="0" smtClean="0">
                <a:solidFill>
                  <a:srgbClr val="FF0000"/>
                </a:solidFill>
              </a:rPr>
              <a:t> </a:t>
            </a:r>
            <a:r>
              <a:rPr lang="en-US" dirty="0" err="1" smtClean="0">
                <a:solidFill>
                  <a:srgbClr val="FF0000"/>
                </a:solidFill>
              </a:rPr>
              <a:t>lệ</a:t>
            </a:r>
            <a:r>
              <a:rPr lang="en-US" dirty="0" smtClean="0">
                <a:solidFill>
                  <a:srgbClr val="FF0000"/>
                </a:solidFill>
              </a:rPr>
              <a:t> - Ratio scale</a:t>
            </a:r>
            <a:endParaRPr lang="en-US" dirty="0">
              <a:solidFill>
                <a:srgbClr val="FF0000"/>
              </a:solidFill>
            </a:endParaRPr>
          </a:p>
        </p:txBody>
      </p:sp>
      <p:sp>
        <p:nvSpPr>
          <p:cNvPr id="3" name="Content Placeholder 2"/>
          <p:cNvSpPr>
            <a:spLocks noGrp="1"/>
          </p:cNvSpPr>
          <p:nvPr>
            <p:ph sz="quarter" idx="1"/>
          </p:nvPr>
        </p:nvSpPr>
        <p:spPr>
          <a:xfrm>
            <a:off x="457200" y="1447800"/>
            <a:ext cx="8229600" cy="4572000"/>
          </a:xfrm>
        </p:spPr>
        <p:txBody>
          <a:bodyPr>
            <a:noAutofit/>
          </a:bodyPr>
          <a:lstStyle/>
          <a:p>
            <a:pPr algn="just"/>
            <a:r>
              <a:rPr lang="en-US" sz="2400" dirty="0" err="1" smtClean="0">
                <a:latin typeface="Tahoma" pitchFamily="34" charset="0"/>
                <a:ea typeface="Tahoma" pitchFamily="34" charset="0"/>
                <a:cs typeface="Tahoma" pitchFamily="34" charset="0"/>
              </a:rPr>
              <a:t>Có</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tất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cả</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các</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đặc</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tính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khoảng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cách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và</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thứ</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tự</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của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thang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đo</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khoảng</a:t>
            </a:r>
            <a:endParaRPr lang="en-US" sz="2400" dirty="0" smtClean="0">
              <a:latin typeface="Tahoma" pitchFamily="34" charset="0"/>
              <a:ea typeface="Tahoma" pitchFamily="34" charset="0"/>
              <a:cs typeface="Tahoma" pitchFamily="34" charset="0"/>
            </a:endParaRPr>
          </a:p>
          <a:p>
            <a:pPr algn="just"/>
            <a:r>
              <a:rPr lang="en-US" sz="2400" dirty="0" err="1" smtClean="0">
                <a:latin typeface="Tahoma" pitchFamily="34" charset="0"/>
                <a:ea typeface="Tahoma" pitchFamily="34" charset="0"/>
                <a:cs typeface="Tahoma" pitchFamily="34" charset="0"/>
              </a:rPr>
              <a:t>Điểm</a:t>
            </a:r>
            <a:r>
              <a:rPr lang="en-US" sz="2400" dirty="0" smtClean="0">
                <a:latin typeface="Tahoma" pitchFamily="34" charset="0"/>
                <a:ea typeface="Tahoma" pitchFamily="34" charset="0"/>
                <a:cs typeface="Tahoma" pitchFamily="34" charset="0"/>
              </a:rPr>
              <a:t> 0 </a:t>
            </a:r>
            <a:r>
              <a:rPr lang="en-US" sz="2400" dirty="0" err="1" smtClean="0">
                <a:latin typeface="Tahoma" pitchFamily="34" charset="0"/>
                <a:ea typeface="Tahoma" pitchFamily="34" charset="0"/>
                <a:cs typeface="Tahoma" pitchFamily="34" charset="0"/>
              </a:rPr>
              <a:t>trong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thang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đo</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tỷ</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lệ</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là</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một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trị</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số</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thật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nên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có</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thể</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thực</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hiện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được</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phép</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toán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chia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để</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tính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tỷ</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lệ</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nhằm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mục</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đích</a:t>
            </a:r>
            <a:r>
              <a:rPr lang="en-US" sz="2400" dirty="0" smtClean="0">
                <a:latin typeface="Tahoma" pitchFamily="34" charset="0"/>
                <a:ea typeface="Tahoma" pitchFamily="34" charset="0"/>
                <a:cs typeface="Tahoma" pitchFamily="34" charset="0"/>
              </a:rPr>
              <a:t> so </a:t>
            </a:r>
            <a:r>
              <a:rPr lang="en-US" sz="2400" dirty="0" err="1" smtClean="0">
                <a:latin typeface="Tahoma" pitchFamily="34" charset="0"/>
                <a:ea typeface="Tahoma" pitchFamily="34" charset="0"/>
                <a:cs typeface="Tahoma" pitchFamily="34" charset="0"/>
              </a:rPr>
              <a:t>sánh</a:t>
            </a:r>
            <a:endParaRPr lang="en-US" sz="2400" dirty="0" smtClean="0">
              <a:latin typeface="Tahoma" pitchFamily="34" charset="0"/>
              <a:ea typeface="Tahoma" pitchFamily="34" charset="0"/>
              <a:cs typeface="Tahoma" pitchFamily="34" charset="0"/>
            </a:endParaRPr>
          </a:p>
          <a:p>
            <a:pPr marL="64008" indent="0" algn="just">
              <a:buNone/>
            </a:pPr>
            <a:r>
              <a:rPr lang="en-US" sz="2400" dirty="0" smtClean="0">
                <a:latin typeface="Tahoma" pitchFamily="34" charset="0"/>
                <a:ea typeface="Tahoma" pitchFamily="34" charset="0"/>
                <a:cs typeface="Tahoma" pitchFamily="34" charset="0"/>
              </a:rPr>
              <a:t>VD : “</a:t>
            </a:r>
            <a:r>
              <a:rPr lang="en-US" sz="2400" dirty="0" err="1" smtClean="0">
                <a:latin typeface="Tahoma" pitchFamily="34" charset="0"/>
                <a:ea typeface="Tahoma" pitchFamily="34" charset="0"/>
                <a:cs typeface="Tahoma" pitchFamily="34" charset="0"/>
              </a:rPr>
              <a:t>Bạn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bao</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nhiêu</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tuổi</a:t>
            </a:r>
            <a:r>
              <a:rPr lang="en-US" sz="2400" dirty="0" smtClean="0">
                <a:latin typeface="Tahoma" pitchFamily="34" charset="0"/>
                <a:ea typeface="Tahoma" pitchFamily="34" charset="0"/>
                <a:cs typeface="Tahoma" pitchFamily="34" charset="0"/>
              </a:rPr>
              <a:t>”</a:t>
            </a:r>
          </a:p>
          <a:p>
            <a:pPr algn="just">
              <a:buFont typeface="Wingdings" pitchFamily="2" charset="2"/>
              <a:buChar char="à"/>
            </a:pPr>
            <a:r>
              <a:rPr lang="en-US" sz="2400" dirty="0" err="1" smtClean="0">
                <a:latin typeface="Tahoma" pitchFamily="34" charset="0"/>
                <a:ea typeface="Tahoma" pitchFamily="34" charset="0"/>
                <a:cs typeface="Tahoma" pitchFamily="34" charset="0"/>
                <a:sym typeface="Wingdings" pitchFamily="2" charset="2"/>
              </a:rPr>
              <a:t>Các</a:t>
            </a:r>
            <a:r>
              <a:rPr lang="en-US" sz="2400" dirty="0" smtClean="0">
                <a:latin typeface="Tahoma" pitchFamily="34" charset="0"/>
                <a:ea typeface="Tahoma" pitchFamily="34" charset="0"/>
                <a:cs typeface="Tahoma" pitchFamily="34" charset="0"/>
                <a:sym typeface="Wingdings" pitchFamily="2" charset="2"/>
              </a:rPr>
              <a:t> con </a:t>
            </a:r>
            <a:r>
              <a:rPr lang="en-US" sz="2400" dirty="0" err="1" smtClean="0">
                <a:latin typeface="Tahoma" pitchFamily="34" charset="0"/>
                <a:ea typeface="Tahoma" pitchFamily="34" charset="0"/>
                <a:cs typeface="Tahoma" pitchFamily="34" charset="0"/>
                <a:sym typeface="Wingdings" pitchFamily="2" charset="2"/>
              </a:rPr>
              <a:t>số</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thu</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được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có</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đặc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tính</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là</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tính</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tỷ</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lệ</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được</a:t>
            </a:r>
            <a:endParaRPr lang="en-US" sz="2400" dirty="0" smtClean="0">
              <a:latin typeface="Tahoma" pitchFamily="34" charset="0"/>
              <a:ea typeface="Tahoma" pitchFamily="34" charset="0"/>
              <a:cs typeface="Tahoma" pitchFamily="34" charset="0"/>
              <a:sym typeface="Wingdings" pitchFamily="2" charset="2"/>
            </a:endParaRPr>
          </a:p>
        </p:txBody>
      </p:sp>
    </p:spTree>
    <p:extLst>
      <p:ext uri="{BB962C8B-B14F-4D97-AF65-F5344CB8AC3E}">
        <p14:creationId xmlns:p14="http://schemas.microsoft.com/office/powerpoint/2010/main" val="180723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0000"/>
                </a:solidFill>
              </a:rPr>
              <a:t>Thang</a:t>
            </a:r>
            <a:r>
              <a:rPr lang="en-US" dirty="0" smtClean="0">
                <a:solidFill>
                  <a:srgbClr val="FF0000"/>
                </a:solidFill>
              </a:rPr>
              <a:t> </a:t>
            </a:r>
            <a:r>
              <a:rPr lang="en-US" dirty="0" err="1" smtClean="0">
                <a:solidFill>
                  <a:srgbClr val="FF0000"/>
                </a:solidFill>
              </a:rPr>
              <a:t>đo</a:t>
            </a:r>
            <a:r>
              <a:rPr lang="en-US" dirty="0" smtClean="0">
                <a:solidFill>
                  <a:srgbClr val="FF0000"/>
                </a:solidFill>
              </a:rPr>
              <a:t> </a:t>
            </a:r>
            <a:r>
              <a:rPr lang="en-US" dirty="0" err="1" smtClean="0">
                <a:solidFill>
                  <a:srgbClr val="FF0000"/>
                </a:solidFill>
              </a:rPr>
              <a:t>tỷ</a:t>
            </a:r>
            <a:r>
              <a:rPr lang="en-US" dirty="0" smtClean="0">
                <a:solidFill>
                  <a:srgbClr val="FF0000"/>
                </a:solidFill>
              </a:rPr>
              <a:t> </a:t>
            </a:r>
            <a:r>
              <a:rPr lang="en-US" dirty="0" err="1" smtClean="0">
                <a:solidFill>
                  <a:srgbClr val="FF0000"/>
                </a:solidFill>
              </a:rPr>
              <a:t>lệ</a:t>
            </a:r>
            <a:r>
              <a:rPr lang="en-US" dirty="0" smtClean="0">
                <a:solidFill>
                  <a:srgbClr val="FF0000"/>
                </a:solidFill>
              </a:rPr>
              <a:t> - Ratio scale</a:t>
            </a:r>
            <a:endParaRPr lang="en-US" dirty="0">
              <a:solidFill>
                <a:srgbClr val="FF0000"/>
              </a:solidFill>
            </a:endParaRPr>
          </a:p>
        </p:txBody>
      </p:sp>
      <p:sp>
        <p:nvSpPr>
          <p:cNvPr id="3" name="Content Placeholder 2"/>
          <p:cNvSpPr>
            <a:spLocks noGrp="1"/>
          </p:cNvSpPr>
          <p:nvPr>
            <p:ph sz="quarter" idx="1"/>
          </p:nvPr>
        </p:nvSpPr>
        <p:spPr>
          <a:xfrm>
            <a:off x="428596" y="1571612"/>
            <a:ext cx="8229600" cy="4572000"/>
          </a:xfrm>
        </p:spPr>
        <p:txBody>
          <a:bodyPr>
            <a:noAutofit/>
          </a:bodyPr>
          <a:lstStyle/>
          <a:p>
            <a:pPr algn="just">
              <a:lnSpc>
                <a:spcPct val="150000"/>
              </a:lnSpc>
            </a:pPr>
            <a:r>
              <a:rPr lang="en-US" sz="2400" dirty="0" err="1" smtClean="0">
                <a:latin typeface="Tahoma" pitchFamily="34" charset="0"/>
                <a:ea typeface="Tahoma" pitchFamily="34" charset="0"/>
                <a:cs typeface="Tahoma" pitchFamily="34" charset="0"/>
                <a:sym typeface="Wingdings" pitchFamily="2" charset="2"/>
              </a:rPr>
              <a:t>Các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biến</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thu</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thập</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bằng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thang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đo</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khoảng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và</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tỷ</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lệ</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có</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thể</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đo</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lường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xu</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hướng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trung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tâm</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bằng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bảng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tần</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số</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biểu</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đồ</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tần</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số</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trung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bình</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số</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học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Các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phương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án</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đo</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bằng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độ</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lệch</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chuẩn</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phương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sai</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ít</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được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sử</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dụng</a:t>
            </a:r>
            <a:endParaRPr lang="en-US" sz="2400" dirty="0" smtClean="0">
              <a:latin typeface="Tahoma" pitchFamily="34" charset="0"/>
              <a:ea typeface="Tahoma" pitchFamily="34" charset="0"/>
              <a:cs typeface="Tahoma" pitchFamily="34" charset="0"/>
              <a:sym typeface="Wingdings" pitchFamily="2" charset="2"/>
            </a:endParaRPr>
          </a:p>
          <a:p>
            <a:pPr algn="just">
              <a:lnSpc>
                <a:spcPct val="150000"/>
              </a:lnSpc>
            </a:pPr>
            <a:r>
              <a:rPr lang="en-US" sz="2400" dirty="0" err="1" smtClean="0">
                <a:latin typeface="Tahoma" pitchFamily="34" charset="0"/>
                <a:ea typeface="Tahoma" pitchFamily="34" charset="0"/>
                <a:cs typeface="Tahoma" pitchFamily="34" charset="0"/>
                <a:sym typeface="Wingdings" pitchFamily="2" charset="2"/>
              </a:rPr>
              <a:t>Chương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trình</a:t>
            </a:r>
            <a:r>
              <a:rPr lang="en-US" sz="2400" dirty="0" smtClean="0">
                <a:latin typeface="Tahoma" pitchFamily="34" charset="0"/>
                <a:ea typeface="Tahoma" pitchFamily="34" charset="0"/>
                <a:cs typeface="Tahoma" pitchFamily="34" charset="0"/>
                <a:sym typeface="Wingdings" pitchFamily="2" charset="2"/>
              </a:rPr>
              <a:t> SPSS </a:t>
            </a:r>
            <a:r>
              <a:rPr lang="en-US" sz="2400" dirty="0" err="1" smtClean="0">
                <a:latin typeface="Tahoma" pitchFamily="34" charset="0"/>
                <a:ea typeface="Tahoma" pitchFamily="34" charset="0"/>
                <a:cs typeface="Tahoma" pitchFamily="34" charset="0"/>
                <a:sym typeface="Wingdings" pitchFamily="2" charset="2"/>
              </a:rPr>
              <a:t>gộp</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chung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hai</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loạng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thang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đo</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này</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thành</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một</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gọi</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là</a:t>
            </a:r>
            <a:r>
              <a:rPr lang="en-US" sz="2400" dirty="0" smtClean="0">
                <a:latin typeface="Tahoma" pitchFamily="34" charset="0"/>
                <a:ea typeface="Tahoma" pitchFamily="34" charset="0"/>
                <a:cs typeface="Tahoma" pitchFamily="34" charset="0"/>
                <a:sym typeface="Wingdings" pitchFamily="2" charset="2"/>
              </a:rPr>
              <a:t> Scale Measures(</a:t>
            </a:r>
            <a:r>
              <a:rPr lang="en-US" sz="2400" dirty="0" err="1" smtClean="0">
                <a:latin typeface="Tahoma" pitchFamily="34" charset="0"/>
                <a:ea typeface="Tahoma" pitchFamily="34" charset="0"/>
                <a:cs typeface="Tahoma" pitchFamily="34" charset="0"/>
                <a:sym typeface="Wingdings" pitchFamily="2" charset="2"/>
              </a:rPr>
              <a:t>thang</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đo</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mức</a:t>
            </a:r>
            <a:r>
              <a:rPr lang="en-US" sz="2400" dirty="0" smtClean="0">
                <a:latin typeface="Tahoma" pitchFamily="34" charset="0"/>
                <a:ea typeface="Tahoma" pitchFamily="34" charset="0"/>
                <a:cs typeface="Tahoma" pitchFamily="34" charset="0"/>
                <a:sym typeface="Wingdings" pitchFamily="2" charset="2"/>
              </a:rPr>
              <a:t> </a:t>
            </a:r>
            <a:r>
              <a:rPr lang="en-US" sz="2400" dirty="0" err="1" smtClean="0">
                <a:latin typeface="Tahoma" pitchFamily="34" charset="0"/>
                <a:ea typeface="Tahoma" pitchFamily="34" charset="0"/>
                <a:cs typeface="Tahoma" pitchFamily="34" charset="0"/>
                <a:sym typeface="Wingdings" pitchFamily="2" charset="2"/>
              </a:rPr>
              <a:t>độ</a:t>
            </a:r>
            <a:r>
              <a:rPr lang="en-US" sz="2400" dirty="0" smtClean="0">
                <a:latin typeface="Tahoma" pitchFamily="34" charset="0"/>
                <a:ea typeface="Tahoma" pitchFamily="34" charset="0"/>
                <a:cs typeface="Tahoma" pitchFamily="34" charset="0"/>
                <a:sym typeface="Wingdings" pitchFamily="2" charset="2"/>
              </a:rPr>
              <a:t>)</a:t>
            </a:r>
            <a:endParaRPr lang="en-U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07231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sp>
        <p:nvSpPr>
          <p:cNvPr id="4" name="Title 1"/>
          <p:cNvSpPr txBox="1">
            <a:spLocks/>
          </p:cNvSpPr>
          <p:nvPr/>
        </p:nvSpPr>
        <p:spPr>
          <a:xfrm>
            <a:off x="571440" y="2357430"/>
            <a:ext cx="857256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rgbClr val="660066"/>
                </a:solidFill>
                <a:effectLst/>
                <a:uLnTx/>
                <a:uFillTx/>
                <a:latin typeface="Tahoma" pitchFamily="34" charset="0"/>
                <a:ea typeface="Tahoma" pitchFamily="34" charset="0"/>
                <a:cs typeface="Tahoma" pitchFamily="34" charset="0"/>
              </a:rPr>
              <a:t>KHAI BÁO BIẾN VÀ NHẬP LIỆU</a:t>
            </a:r>
            <a:endParaRPr kumimoji="0" lang="en-US" sz="4000" b="0" i="0" u="none" strike="noStrike" kern="1200" cap="none" spc="0" normalizeH="0" baseline="0" noProof="0" dirty="0">
              <a:ln>
                <a:noFill/>
              </a:ln>
              <a:solidFill>
                <a:srgbClr val="660066"/>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660066"/>
                </a:solidFill>
              </a:rPr>
              <a:t>PHƯƠNG PHÁP GIẢNG DẠY</a:t>
            </a:r>
          </a:p>
        </p:txBody>
      </p:sp>
      <p:sp>
        <p:nvSpPr>
          <p:cNvPr id="5123" name="Rectangle 3"/>
          <p:cNvSpPr>
            <a:spLocks noGrp="1" noChangeArrowheads="1"/>
          </p:cNvSpPr>
          <p:nvPr>
            <p:ph type="body" idx="1"/>
          </p:nvPr>
        </p:nvSpPr>
        <p:spPr/>
        <p:txBody>
          <a:bodyPr/>
          <a:lstStyle/>
          <a:p>
            <a:pPr eaLnBrk="1" hangingPunct="1">
              <a:lnSpc>
                <a:spcPct val="150000"/>
              </a:lnSpc>
            </a:pPr>
            <a:r>
              <a:rPr lang="en-US" dirty="0" err="1" smtClean="0">
                <a:solidFill>
                  <a:srgbClr val="0000CC"/>
                </a:solidFill>
              </a:rPr>
              <a:t>Thuyết</a:t>
            </a:r>
            <a:r>
              <a:rPr lang="en-US" dirty="0" smtClean="0">
                <a:solidFill>
                  <a:srgbClr val="0000CC"/>
                </a:solidFill>
              </a:rPr>
              <a:t> </a:t>
            </a:r>
            <a:r>
              <a:rPr lang="en-US" dirty="0" err="1" smtClean="0">
                <a:solidFill>
                  <a:srgbClr val="0000CC"/>
                </a:solidFill>
              </a:rPr>
              <a:t>giảng</a:t>
            </a:r>
            <a:r>
              <a:rPr lang="en-US" dirty="0" smtClean="0">
                <a:solidFill>
                  <a:srgbClr val="0000CC"/>
                </a:solidFill>
              </a:rPr>
              <a:t> </a:t>
            </a:r>
            <a:r>
              <a:rPr lang="en-US" dirty="0" err="1" smtClean="0">
                <a:solidFill>
                  <a:srgbClr val="0000CC"/>
                </a:solidFill>
              </a:rPr>
              <a:t>lý</a:t>
            </a:r>
            <a:r>
              <a:rPr lang="en-US" dirty="0" smtClean="0">
                <a:solidFill>
                  <a:srgbClr val="0000CC"/>
                </a:solidFill>
              </a:rPr>
              <a:t> </a:t>
            </a:r>
            <a:r>
              <a:rPr lang="en-US" dirty="0" err="1" smtClean="0">
                <a:solidFill>
                  <a:srgbClr val="0000CC"/>
                </a:solidFill>
              </a:rPr>
              <a:t>thuyết</a:t>
            </a:r>
            <a:endParaRPr lang="en-US" dirty="0" smtClean="0">
              <a:solidFill>
                <a:srgbClr val="0000CC"/>
              </a:solidFill>
            </a:endParaRPr>
          </a:p>
          <a:p>
            <a:pPr eaLnBrk="1" hangingPunct="1">
              <a:lnSpc>
                <a:spcPct val="150000"/>
              </a:lnSpc>
            </a:pPr>
            <a:r>
              <a:rPr lang="en-US" dirty="0" err="1" smtClean="0">
                <a:solidFill>
                  <a:srgbClr val="0000CC"/>
                </a:solidFill>
              </a:rPr>
              <a:t>Trao</a:t>
            </a:r>
            <a:r>
              <a:rPr lang="en-US" dirty="0" smtClean="0">
                <a:solidFill>
                  <a:srgbClr val="0000CC"/>
                </a:solidFill>
              </a:rPr>
              <a:t> </a:t>
            </a:r>
            <a:r>
              <a:rPr lang="en-US" dirty="0" err="1" smtClean="0">
                <a:solidFill>
                  <a:srgbClr val="0000CC"/>
                </a:solidFill>
              </a:rPr>
              <a:t>đổi</a:t>
            </a:r>
            <a:r>
              <a:rPr lang="en-US" dirty="0" smtClean="0">
                <a:solidFill>
                  <a:srgbClr val="0000CC"/>
                </a:solidFill>
              </a:rPr>
              <a:t>, </a:t>
            </a:r>
            <a:r>
              <a:rPr lang="en-US" dirty="0" err="1" smtClean="0">
                <a:solidFill>
                  <a:srgbClr val="0000CC"/>
                </a:solidFill>
              </a:rPr>
              <a:t>bài</a:t>
            </a:r>
            <a:r>
              <a:rPr lang="en-US" dirty="0" smtClean="0">
                <a:solidFill>
                  <a:srgbClr val="0000CC"/>
                </a:solidFill>
              </a:rPr>
              <a:t> </a:t>
            </a:r>
            <a:r>
              <a:rPr lang="en-US" dirty="0" err="1" smtClean="0">
                <a:solidFill>
                  <a:srgbClr val="0000CC"/>
                </a:solidFill>
              </a:rPr>
              <a:t>tập</a:t>
            </a:r>
            <a:r>
              <a:rPr lang="en-US" dirty="0" smtClean="0">
                <a:solidFill>
                  <a:srgbClr val="0000CC"/>
                </a:solidFill>
              </a:rPr>
              <a:t> </a:t>
            </a:r>
            <a:r>
              <a:rPr lang="en-US" dirty="0" err="1" smtClean="0">
                <a:solidFill>
                  <a:srgbClr val="0000CC"/>
                </a:solidFill>
              </a:rPr>
              <a:t>thực</a:t>
            </a:r>
            <a:r>
              <a:rPr lang="en-US" dirty="0" smtClean="0">
                <a:solidFill>
                  <a:srgbClr val="0000CC"/>
                </a:solidFill>
              </a:rPr>
              <a:t> </a:t>
            </a:r>
            <a:r>
              <a:rPr lang="en-US" dirty="0" err="1" smtClean="0">
                <a:solidFill>
                  <a:srgbClr val="0000CC"/>
                </a:solidFill>
              </a:rPr>
              <a:t>hành</a:t>
            </a:r>
            <a:endParaRPr lang="en-US" dirty="0" smtClean="0">
              <a:solidFill>
                <a:srgbClr val="0000CC"/>
              </a:solidFill>
            </a:endParaRPr>
          </a:p>
          <a:p>
            <a:pPr eaLnBrk="1" hangingPunct="1">
              <a:lnSpc>
                <a:spcPct val="150000"/>
              </a:lnSpc>
            </a:pPr>
            <a:r>
              <a:rPr lang="en-US" dirty="0" err="1" smtClean="0">
                <a:solidFill>
                  <a:srgbClr val="0000CC"/>
                </a:solidFill>
              </a:rPr>
              <a:t>Bài</a:t>
            </a:r>
            <a:r>
              <a:rPr lang="en-US" dirty="0" smtClean="0">
                <a:solidFill>
                  <a:srgbClr val="0000CC"/>
                </a:solidFill>
              </a:rPr>
              <a:t> </a:t>
            </a:r>
            <a:r>
              <a:rPr lang="en-US" dirty="0" err="1" smtClean="0">
                <a:solidFill>
                  <a:srgbClr val="0000CC"/>
                </a:solidFill>
              </a:rPr>
              <a:t>thuyết</a:t>
            </a:r>
            <a:r>
              <a:rPr lang="en-US" dirty="0" smtClean="0">
                <a:solidFill>
                  <a:srgbClr val="0000CC"/>
                </a:solidFill>
              </a:rPr>
              <a:t> </a:t>
            </a:r>
            <a:r>
              <a:rPr lang="en-US" dirty="0" err="1" smtClean="0">
                <a:solidFill>
                  <a:srgbClr val="0000CC"/>
                </a:solidFill>
              </a:rPr>
              <a:t>trình</a:t>
            </a:r>
            <a:r>
              <a:rPr lang="en-US" dirty="0" smtClean="0">
                <a:solidFill>
                  <a:srgbClr val="0000CC"/>
                </a:solidFill>
              </a:rPr>
              <a:t> </a:t>
            </a:r>
            <a:r>
              <a:rPr lang="en-US" dirty="0" err="1" smtClean="0">
                <a:solidFill>
                  <a:srgbClr val="0000CC"/>
                </a:solidFill>
              </a:rPr>
              <a:t>nhóm</a:t>
            </a:r>
            <a:r>
              <a:rPr lang="en-US" dirty="0" smtClean="0">
                <a:solidFill>
                  <a:srgbClr val="0000CC"/>
                </a:solidFill>
              </a:rPr>
              <a:t>: Theo </a:t>
            </a:r>
            <a:r>
              <a:rPr lang="en-US" dirty="0" err="1" smtClean="0">
                <a:solidFill>
                  <a:srgbClr val="0000CC"/>
                </a:solidFill>
              </a:rPr>
              <a:t>đề</a:t>
            </a:r>
            <a:r>
              <a:rPr lang="en-US" dirty="0" smtClean="0">
                <a:solidFill>
                  <a:srgbClr val="0000CC"/>
                </a:solidFill>
              </a:rPr>
              <a:t> </a:t>
            </a:r>
            <a:r>
              <a:rPr lang="en-US" dirty="0" err="1" smtClean="0">
                <a:solidFill>
                  <a:srgbClr val="0000CC"/>
                </a:solidFill>
              </a:rPr>
              <a:t>tài</a:t>
            </a:r>
            <a:r>
              <a:rPr lang="en-US" dirty="0" smtClean="0">
                <a:solidFill>
                  <a:srgbClr val="0000CC"/>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572560" cy="928670"/>
          </a:xfrm>
        </p:spPr>
        <p:txBody>
          <a:bodyPr>
            <a:normAutofit/>
          </a:bodyPr>
          <a:lstStyle/>
          <a:p>
            <a:pPr algn="ctr"/>
            <a:r>
              <a:rPr lang="en-US" b="1" dirty="0" err="1" smtClean="0">
                <a:solidFill>
                  <a:srgbClr val="660066"/>
                </a:solidFill>
                <a:latin typeface="Tahoma" pitchFamily="34" charset="0"/>
                <a:ea typeface="Tahoma" pitchFamily="34" charset="0"/>
                <a:cs typeface="Tahoma" pitchFamily="34" charset="0"/>
              </a:rPr>
              <a:t>Khởi</a:t>
            </a:r>
            <a:r>
              <a:rPr lang="en-US" b="1" dirty="0" smtClean="0">
                <a:solidFill>
                  <a:srgbClr val="660066"/>
                </a:solidFill>
                <a:latin typeface="Tahoma" pitchFamily="34" charset="0"/>
                <a:ea typeface="Tahoma" pitchFamily="34" charset="0"/>
                <a:cs typeface="Tahoma" pitchFamily="34" charset="0"/>
              </a:rPr>
              <a:t> </a:t>
            </a:r>
            <a:r>
              <a:rPr lang="en-US" b="1" dirty="0" err="1" smtClean="0">
                <a:solidFill>
                  <a:srgbClr val="660066"/>
                </a:solidFill>
                <a:latin typeface="Tahoma" pitchFamily="34" charset="0"/>
                <a:ea typeface="Tahoma" pitchFamily="34" charset="0"/>
                <a:cs typeface="Tahoma" pitchFamily="34" charset="0"/>
              </a:rPr>
              <a:t>động</a:t>
            </a:r>
            <a:r>
              <a:rPr lang="en-US" b="1" dirty="0" smtClean="0">
                <a:solidFill>
                  <a:srgbClr val="660066"/>
                </a:solidFill>
                <a:latin typeface="Tahoma" pitchFamily="34" charset="0"/>
                <a:ea typeface="Tahoma" pitchFamily="34" charset="0"/>
                <a:cs typeface="Tahoma" pitchFamily="34" charset="0"/>
              </a:rPr>
              <a:t> SPSS</a:t>
            </a:r>
            <a:endParaRPr lang="en-US" b="1" dirty="0">
              <a:solidFill>
                <a:srgbClr val="660066"/>
              </a:solidFill>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a:xfrm>
            <a:off x="0" y="857232"/>
            <a:ext cx="6429388" cy="4814902"/>
          </a:xfrm>
        </p:spPr>
        <p:txBody>
          <a:bodyPr>
            <a:noAutofit/>
          </a:bodyPr>
          <a:lstStyle/>
          <a:p>
            <a:pPr>
              <a:spcBef>
                <a:spcPts val="0"/>
              </a:spcBef>
              <a:buFontTx/>
              <a:buChar char="-"/>
            </a:pPr>
            <a:r>
              <a:rPr lang="en-US" sz="2400" dirty="0" err="1" smtClean="0">
                <a:solidFill>
                  <a:srgbClr val="002060"/>
                </a:solidFill>
                <a:latin typeface="Times New Roman" pitchFamily="18" charset="0"/>
                <a:cs typeface="Times New Roman" pitchFamily="18" charset="0"/>
              </a:rPr>
              <a:t>Nhấn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biểu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tượng</a:t>
            </a:r>
            <a:r>
              <a:rPr lang="en-US" sz="2400" dirty="0" smtClean="0">
                <a:solidFill>
                  <a:srgbClr val="002060"/>
                </a:solidFill>
                <a:latin typeface="Times New Roman" pitchFamily="18" charset="0"/>
                <a:cs typeface="Times New Roman" pitchFamily="18" charset="0"/>
              </a:rPr>
              <a:t>  SPSS for Window </a:t>
            </a:r>
            <a:r>
              <a:rPr lang="en-US" sz="2400" dirty="0" err="1" smtClean="0">
                <a:solidFill>
                  <a:srgbClr val="002060"/>
                </a:solidFill>
                <a:latin typeface="Times New Roman" pitchFamily="18" charset="0"/>
                <a:cs typeface="Times New Roman" pitchFamily="18" charset="0"/>
              </a:rPr>
              <a:t>trên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màn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hình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destop</a:t>
            </a:r>
            <a:endParaRPr lang="en-US" sz="2400" dirty="0" smtClean="0">
              <a:solidFill>
                <a:srgbClr val="002060"/>
              </a:solidFill>
              <a:latin typeface="Times New Roman" pitchFamily="18" charset="0"/>
              <a:cs typeface="Times New Roman" pitchFamily="18" charset="0"/>
            </a:endParaRPr>
          </a:p>
          <a:p>
            <a:pPr>
              <a:spcBef>
                <a:spcPts val="0"/>
              </a:spcBef>
              <a:buFontTx/>
              <a:buChar char="-"/>
            </a:pPr>
            <a:r>
              <a:rPr lang="en-US" sz="2400" dirty="0" err="1" smtClean="0">
                <a:solidFill>
                  <a:srgbClr val="002060"/>
                </a:solidFill>
                <a:latin typeface="Times New Roman" pitchFamily="18" charset="0"/>
                <a:cs typeface="Times New Roman" pitchFamily="18" charset="0"/>
              </a:rPr>
              <a:t>Hoặc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vào</a:t>
            </a:r>
            <a:r>
              <a:rPr lang="en-US" sz="2400" dirty="0" smtClean="0">
                <a:solidFill>
                  <a:srgbClr val="002060"/>
                </a:solidFill>
                <a:latin typeface="Times New Roman" pitchFamily="18" charset="0"/>
                <a:cs typeface="Times New Roman" pitchFamily="18" charset="0"/>
              </a:rPr>
              <a:t> Start -&gt; All Programs -&gt;SPSS for Window -&gt; SPSS 16.0</a:t>
            </a:r>
          </a:p>
          <a:p>
            <a:pPr>
              <a:spcBef>
                <a:spcPts val="0"/>
              </a:spcBef>
              <a:buFontTx/>
              <a:buChar char="-"/>
            </a:pPr>
            <a:r>
              <a:rPr lang="vi-VN" sz="2400" dirty="0" smtClean="0">
                <a:solidFill>
                  <a:srgbClr val="002060"/>
                </a:solidFill>
                <a:latin typeface="Times New Roman" pitchFamily="18" charset="0"/>
                <a:cs typeface="Times New Roman" pitchFamily="18" charset="0"/>
              </a:rPr>
              <a:t>Xuất hiện hộp thoại</a:t>
            </a:r>
          </a:p>
          <a:p>
            <a:pPr>
              <a:spcBef>
                <a:spcPts val="0"/>
              </a:spcBef>
              <a:buFont typeface="Courier New" pitchFamily="49" charset="0"/>
              <a:buChar char="o"/>
            </a:pPr>
            <a:r>
              <a:rPr lang="vi-VN" sz="2400" dirty="0" smtClean="0">
                <a:solidFill>
                  <a:srgbClr val="002060"/>
                </a:solidFill>
                <a:latin typeface="Times New Roman" pitchFamily="18" charset="0"/>
                <a:cs typeface="Times New Roman" pitchFamily="18" charset="0"/>
              </a:rPr>
              <a:t>Run the tutorial : Chạy chương trình trợ giúp</a:t>
            </a:r>
          </a:p>
          <a:p>
            <a:pPr>
              <a:spcBef>
                <a:spcPts val="0"/>
              </a:spcBef>
              <a:buFont typeface="Courier New" pitchFamily="49" charset="0"/>
              <a:buChar char="o"/>
            </a:pPr>
            <a:r>
              <a:rPr lang="vi-VN" sz="2400" dirty="0" smtClean="0">
                <a:solidFill>
                  <a:srgbClr val="002060"/>
                </a:solidFill>
                <a:latin typeface="Times New Roman" pitchFamily="18" charset="0"/>
                <a:cs typeface="Times New Roman" pitchFamily="18" charset="0"/>
              </a:rPr>
              <a:t>Type in data : Nhập dữ liệu mới</a:t>
            </a:r>
          </a:p>
          <a:p>
            <a:pPr>
              <a:spcBef>
                <a:spcPts val="0"/>
              </a:spcBef>
              <a:buFont typeface="Courier New" pitchFamily="49" charset="0"/>
              <a:buChar char="o"/>
            </a:pPr>
            <a:r>
              <a:rPr lang="vi-VN" sz="2400" dirty="0" smtClean="0">
                <a:solidFill>
                  <a:srgbClr val="002060"/>
                </a:solidFill>
                <a:latin typeface="Times New Roman" pitchFamily="18" charset="0"/>
                <a:cs typeface="Times New Roman" pitchFamily="18" charset="0"/>
              </a:rPr>
              <a:t>Create new query using Database Winzard: Lập một truy vấn dữ liệu sử dụng </a:t>
            </a:r>
            <a:r>
              <a:rPr lang="vi-VN" sz="2400" dirty="0">
                <a:solidFill>
                  <a:srgbClr val="002060"/>
                </a:solidFill>
                <a:latin typeface="Times New Roman" pitchFamily="18" charset="0"/>
                <a:cs typeface="Times New Roman" pitchFamily="18" charset="0"/>
              </a:rPr>
              <a:t>Database </a:t>
            </a:r>
            <a:r>
              <a:rPr lang="vi-VN" sz="2400" dirty="0" smtClean="0">
                <a:solidFill>
                  <a:srgbClr val="002060"/>
                </a:solidFill>
                <a:latin typeface="Times New Roman" pitchFamily="18" charset="0"/>
                <a:cs typeface="Times New Roman" pitchFamily="18" charset="0"/>
              </a:rPr>
              <a:t>Winzard </a:t>
            </a:r>
          </a:p>
          <a:p>
            <a:pPr>
              <a:spcBef>
                <a:spcPts val="0"/>
              </a:spcBef>
              <a:buFont typeface="Courier New" pitchFamily="49" charset="0"/>
              <a:buChar char="o"/>
            </a:pPr>
            <a:r>
              <a:rPr lang="vi-VN" sz="2400" dirty="0" smtClean="0">
                <a:solidFill>
                  <a:srgbClr val="002060"/>
                </a:solidFill>
                <a:latin typeface="Times New Roman" pitchFamily="18" charset="0"/>
                <a:cs typeface="Times New Roman" pitchFamily="18" charset="0"/>
              </a:rPr>
              <a:t>Open an exsting data source : Mở file dữ liệu đã có sẵn</a:t>
            </a:r>
          </a:p>
          <a:p>
            <a:pPr marL="64008" indent="0">
              <a:spcBef>
                <a:spcPts val="0"/>
              </a:spcBef>
              <a:buNone/>
            </a:pPr>
            <a:r>
              <a:rPr lang="vi-VN" sz="2400" dirty="0" smtClean="0">
                <a:solidFill>
                  <a:srgbClr val="002060"/>
                </a:solidFill>
                <a:latin typeface="Times New Roman" pitchFamily="18" charset="0"/>
                <a:cs typeface="Times New Roman" pitchFamily="18" charset="0"/>
              </a:rPr>
              <a:t>(Chú ý : Hộp thoại này chỉ xuất hiện một lần khi bạn khởi động SPSS)</a:t>
            </a:r>
            <a:endParaRPr lang="en-US" sz="2400" dirty="0">
              <a:solidFill>
                <a:srgbClr val="00206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50" y="928670"/>
            <a:ext cx="27860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946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dirty="0" smtClean="0">
                <a:solidFill>
                  <a:srgbClr val="0000CC"/>
                </a:solidFill>
              </a:rPr>
              <a:t>Các định dạng dữ liệu khác mà SPSS có thể đọc</a:t>
            </a:r>
            <a:endParaRPr lang="en-US" dirty="0">
              <a:solidFill>
                <a:srgbClr val="0000CC"/>
              </a:solidFill>
            </a:endParaRPr>
          </a:p>
        </p:txBody>
      </p:sp>
      <p:sp>
        <p:nvSpPr>
          <p:cNvPr id="3" name="Content Placeholder 2"/>
          <p:cNvSpPr>
            <a:spLocks noGrp="1"/>
          </p:cNvSpPr>
          <p:nvPr>
            <p:ph sz="quarter" idx="1"/>
          </p:nvPr>
        </p:nvSpPr>
        <p:spPr>
          <a:xfrm>
            <a:off x="928662" y="1500174"/>
            <a:ext cx="7772400" cy="4572000"/>
          </a:xfrm>
        </p:spPr>
        <p:txBody>
          <a:bodyPr/>
          <a:lstStyle/>
          <a:p>
            <a:r>
              <a:rPr lang="en-US" dirty="0" err="1" smtClean="0"/>
              <a:t>Bảng</a:t>
            </a:r>
            <a:r>
              <a:rPr lang="en-US" dirty="0" smtClean="0"/>
              <a:t> </a:t>
            </a:r>
            <a:r>
              <a:rPr lang="en-US" dirty="0" err="1" smtClean="0"/>
              <a:t>tính</a:t>
            </a:r>
            <a:r>
              <a:rPr lang="en-US" dirty="0" smtClean="0"/>
              <a:t> – Excel (*.xls, *.xlsx), Lotus (*.w*);</a:t>
            </a:r>
          </a:p>
          <a:p>
            <a:r>
              <a:rPr lang="en-US" dirty="0" smtClean="0"/>
              <a:t>Database – dbase (*.dbf);</a:t>
            </a:r>
          </a:p>
          <a:p>
            <a:r>
              <a:rPr lang="en-US" dirty="0" smtClean="0"/>
              <a:t>ASCII text (*.txt, *.dat);</a:t>
            </a:r>
          </a:p>
          <a:p>
            <a:r>
              <a:rPr lang="en-US" dirty="0" smtClean="0"/>
              <a:t>Complex database – Oracle, Access;</a:t>
            </a:r>
          </a:p>
          <a:p>
            <a:r>
              <a:rPr lang="en-US" dirty="0" err="1" smtClean="0"/>
              <a:t>Các</a:t>
            </a:r>
            <a:r>
              <a:rPr lang="en-US" dirty="0" smtClean="0"/>
              <a:t> </a:t>
            </a:r>
            <a:r>
              <a:rPr lang="en-US" dirty="0" err="1" smtClean="0"/>
              <a:t>tập</a:t>
            </a:r>
            <a:r>
              <a:rPr lang="en-US" dirty="0" smtClean="0"/>
              <a:t> tin </a:t>
            </a:r>
            <a:r>
              <a:rPr lang="en-US" dirty="0" err="1" smtClean="0"/>
              <a:t>từ</a:t>
            </a:r>
            <a:r>
              <a:rPr lang="en-US" dirty="0" smtClean="0"/>
              <a:t> </a:t>
            </a:r>
            <a:r>
              <a:rPr lang="en-US" dirty="0" err="1" smtClean="0"/>
              <a:t>các</a:t>
            </a:r>
            <a:r>
              <a:rPr lang="en-US" dirty="0" smtClean="0"/>
              <a:t> </a:t>
            </a:r>
            <a:r>
              <a:rPr lang="en-US" dirty="0" err="1" smtClean="0"/>
              <a:t>phần</a:t>
            </a:r>
            <a:r>
              <a:rPr lang="en-US" dirty="0" smtClean="0"/>
              <a:t> </a:t>
            </a:r>
            <a:r>
              <a:rPr lang="en-US" dirty="0" err="1" smtClean="0"/>
              <a:t>mềm</a:t>
            </a:r>
            <a:r>
              <a:rPr lang="en-US" dirty="0" smtClean="0"/>
              <a:t> </a:t>
            </a:r>
            <a:r>
              <a:rPr lang="en-US" dirty="0" err="1" smtClean="0"/>
              <a:t>thống</a:t>
            </a:r>
            <a:r>
              <a:rPr lang="en-US" dirty="0" smtClean="0"/>
              <a:t> </a:t>
            </a:r>
            <a:r>
              <a:rPr lang="en-US" dirty="0" err="1" smtClean="0"/>
              <a:t>kê</a:t>
            </a:r>
            <a:r>
              <a:rPr lang="en-US" dirty="0" smtClean="0"/>
              <a:t> </a:t>
            </a:r>
            <a:r>
              <a:rPr lang="en-US" dirty="0" err="1" smtClean="0"/>
              <a:t>khác</a:t>
            </a:r>
            <a:r>
              <a:rPr lang="en-US" dirty="0" smtClean="0"/>
              <a:t> (</a:t>
            </a:r>
            <a:r>
              <a:rPr lang="en-US" dirty="0" err="1" smtClean="0"/>
              <a:t>Stata</a:t>
            </a:r>
            <a:r>
              <a:rPr lang="en-US" dirty="0" smtClean="0"/>
              <a:t>, SAS).</a:t>
            </a:r>
            <a:br>
              <a:rPr lang="en-US" dirty="0" smtClean="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Mở</a:t>
            </a:r>
            <a:r>
              <a:rPr lang="en-US" dirty="0" smtClean="0">
                <a:solidFill>
                  <a:srgbClr val="0000CC"/>
                </a:solidFill>
              </a:rPr>
              <a:t> </a:t>
            </a:r>
            <a:r>
              <a:rPr lang="en-US" dirty="0" err="1" smtClean="0">
                <a:solidFill>
                  <a:srgbClr val="0000CC"/>
                </a:solidFill>
              </a:rPr>
              <a:t>một</a:t>
            </a:r>
            <a:r>
              <a:rPr lang="en-US" dirty="0" smtClean="0">
                <a:solidFill>
                  <a:srgbClr val="0000CC"/>
                </a:solidFill>
              </a:rPr>
              <a:t> file </a:t>
            </a:r>
            <a:r>
              <a:rPr lang="en-US" dirty="0" err="1" smtClean="0">
                <a:solidFill>
                  <a:srgbClr val="0000CC"/>
                </a:solidFill>
              </a:rPr>
              <a:t>từ</a:t>
            </a:r>
            <a:r>
              <a:rPr lang="en-US" dirty="0" smtClean="0">
                <a:solidFill>
                  <a:srgbClr val="0000CC"/>
                </a:solidFill>
              </a:rPr>
              <a:t> excel</a:t>
            </a:r>
            <a:endParaRPr lang="en-US" dirty="0">
              <a:solidFill>
                <a:srgbClr val="0000CC"/>
              </a:solidFill>
            </a:endParaRPr>
          </a:p>
        </p:txBody>
      </p:sp>
      <p:sp>
        <p:nvSpPr>
          <p:cNvPr id="3" name="Content Placeholder 2"/>
          <p:cNvSpPr>
            <a:spLocks noGrp="1"/>
          </p:cNvSpPr>
          <p:nvPr>
            <p:ph sz="quarter" idx="1"/>
          </p:nvPr>
        </p:nvSpPr>
        <p:spPr/>
        <p:txBody>
          <a:bodyPr>
            <a:normAutofit/>
          </a:bodyPr>
          <a:lstStyle/>
          <a:p>
            <a:r>
              <a:rPr lang="vi-VN" dirty="0" smtClean="0">
                <a:latin typeface="+mj-lt"/>
              </a:rPr>
              <a:t>Vào Menu </a:t>
            </a:r>
            <a:r>
              <a:rPr lang="vi-VN" b="1" dirty="0" smtClean="0">
                <a:latin typeface="+mj-lt"/>
              </a:rPr>
              <a:t>File, Open, Data. Sau đó, vào mục Files of type để chọn loại tập tin cần truy</a:t>
            </a:r>
            <a:r>
              <a:rPr lang="en-US" b="1" dirty="0" smtClean="0">
                <a:latin typeface="+mj-lt"/>
              </a:rPr>
              <a:t> </a:t>
            </a:r>
            <a:r>
              <a:rPr lang="vi-VN" dirty="0" smtClean="0">
                <a:latin typeface="+mj-lt"/>
              </a:rPr>
              <a:t>xuất dữ liệu. Ở đây, chúng ta quan tâm đến tập tin của </a:t>
            </a:r>
            <a:r>
              <a:rPr lang="vi-VN" b="1" dirty="0" smtClean="0">
                <a:latin typeface="+mj-lt"/>
              </a:rPr>
              <a:t>EXCEL.</a:t>
            </a:r>
            <a:endParaRPr lang="en-US" b="1" dirty="0" smtClean="0">
              <a:latin typeface="+mj-lt"/>
            </a:endParaRPr>
          </a:p>
          <a:p>
            <a:r>
              <a:rPr lang="en-US" b="1" dirty="0" err="1" smtClean="0">
                <a:latin typeface="+mj-lt"/>
              </a:rPr>
              <a:t>Ví</a:t>
            </a:r>
            <a:r>
              <a:rPr lang="en-US" b="1" dirty="0" smtClean="0">
                <a:latin typeface="+mj-lt"/>
              </a:rPr>
              <a:t> </a:t>
            </a:r>
            <a:r>
              <a:rPr lang="en-US" b="1" dirty="0" err="1" smtClean="0">
                <a:latin typeface="+mj-lt"/>
              </a:rPr>
              <a:t>dụ</a:t>
            </a:r>
            <a:r>
              <a:rPr lang="en-US" b="1" dirty="0" smtClean="0">
                <a:latin typeface="+mj-lt"/>
              </a:rPr>
              <a:t>:</a:t>
            </a:r>
          </a:p>
          <a:p>
            <a:r>
              <a:rPr lang="vi-VN" dirty="0" smtClean="0">
                <a:latin typeface="+mj-lt"/>
              </a:rPr>
              <a:t>Có 1 tập tin EXCEL chứa dữ liệu về </a:t>
            </a:r>
            <a:r>
              <a:rPr lang="en-US" dirty="0" err="1" smtClean="0">
                <a:latin typeface="+mj-lt"/>
              </a:rPr>
              <a:t>dân</a:t>
            </a:r>
            <a:r>
              <a:rPr lang="en-US" dirty="0" smtClean="0">
                <a:latin typeface="+mj-lt"/>
              </a:rPr>
              <a:t> </a:t>
            </a:r>
            <a:r>
              <a:rPr lang="en-US" dirty="0" err="1" smtClean="0">
                <a:latin typeface="+mj-lt"/>
              </a:rPr>
              <a:t>cư</a:t>
            </a:r>
            <a:r>
              <a:rPr lang="en-US" dirty="0" smtClean="0">
                <a:latin typeface="+mj-lt"/>
              </a:rPr>
              <a:t> </a:t>
            </a:r>
            <a:r>
              <a:rPr lang="en-US" dirty="0" err="1" smtClean="0">
                <a:latin typeface="+mj-lt"/>
              </a:rPr>
              <a:t>và</a:t>
            </a:r>
            <a:r>
              <a:rPr lang="en-US" dirty="0" smtClean="0">
                <a:latin typeface="+mj-lt"/>
              </a:rPr>
              <a:t> </a:t>
            </a:r>
            <a:r>
              <a:rPr lang="en-US" dirty="0" err="1" smtClean="0">
                <a:latin typeface="+mj-lt"/>
              </a:rPr>
              <a:t>lao</a:t>
            </a:r>
            <a:r>
              <a:rPr lang="en-US" dirty="0" smtClean="0">
                <a:latin typeface="+mj-lt"/>
              </a:rPr>
              <a:t> </a:t>
            </a:r>
            <a:r>
              <a:rPr lang="en-US" dirty="0" err="1" smtClean="0">
                <a:latin typeface="+mj-lt"/>
              </a:rPr>
              <a:t>động</a:t>
            </a:r>
            <a:r>
              <a:rPr lang="en-US" dirty="0" smtClean="0">
                <a:latin typeface="+mj-lt"/>
              </a:rPr>
              <a:t>. </a:t>
            </a:r>
            <a:r>
              <a:rPr lang="vi-VN" dirty="0" smtClean="0">
                <a:latin typeface="+mj-lt"/>
              </a:rPr>
              <a:t>Nội dung của tập tin này</a:t>
            </a:r>
            <a:r>
              <a:rPr lang="en-US" dirty="0" smtClean="0">
                <a:latin typeface="+mj-lt"/>
              </a:rPr>
              <a:t> </a:t>
            </a:r>
            <a:r>
              <a:rPr lang="vi-VN" dirty="0" smtClean="0">
                <a:latin typeface="+mj-lt"/>
              </a:rPr>
              <a:t>bắt đầu từ </a:t>
            </a:r>
            <a:r>
              <a:rPr lang="vi-VN" b="1" dirty="0" smtClean="0">
                <a:latin typeface="+mj-lt"/>
              </a:rPr>
              <a:t>A1 đến C15. Bây giờ chuyển nội dung của tập tin này sang SPSS.</a:t>
            </a:r>
            <a:endParaRPr lang="en-US" b="1"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Autofit/>
          </a:bodyPr>
          <a:lstStyle/>
          <a:p>
            <a:r>
              <a:rPr lang="en-US" b="1" dirty="0" smtClean="0">
                <a:solidFill>
                  <a:srgbClr val="0000CC"/>
                </a:solidFill>
              </a:rPr>
              <a:t>File excel </a:t>
            </a:r>
            <a:endParaRPr lang="en-US" b="1" dirty="0">
              <a:solidFill>
                <a:srgbClr val="0000CC"/>
              </a:solidFill>
            </a:endParaRPr>
          </a:p>
        </p:txBody>
      </p:sp>
      <p:sp>
        <p:nvSpPr>
          <p:cNvPr id="3" name="Content Placeholder 2"/>
          <p:cNvSpPr>
            <a:spLocks noGrp="1"/>
          </p:cNvSpPr>
          <p:nvPr>
            <p:ph sz="quarter" idx="1"/>
          </p:nvPr>
        </p:nvSpPr>
        <p:spPr/>
        <p:txBody>
          <a:bodyPr/>
          <a:lstStyle/>
          <a:p>
            <a:endParaRPr lang="en-US"/>
          </a:p>
        </p:txBody>
      </p:sp>
      <p:pic>
        <p:nvPicPr>
          <p:cNvPr id="1025" name="Picture 1"/>
          <p:cNvPicPr>
            <a:picLocks noChangeAspect="1" noChangeArrowheads="1"/>
          </p:cNvPicPr>
          <p:nvPr/>
        </p:nvPicPr>
        <p:blipFill>
          <a:blip r:embed="rId2"/>
          <a:srcRect/>
          <a:stretch>
            <a:fillRect/>
          </a:stretch>
        </p:blipFill>
        <p:spPr bwMode="auto">
          <a:xfrm>
            <a:off x="214282" y="1214422"/>
            <a:ext cx="10715700"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39718"/>
          </a:xfrm>
        </p:spPr>
        <p:txBody>
          <a:bodyPr>
            <a:noAutofit/>
          </a:bodyPr>
          <a:lstStyle/>
          <a:p>
            <a:r>
              <a:rPr lang="en-US" sz="4400" dirty="0" err="1" smtClean="0">
                <a:solidFill>
                  <a:srgbClr val="0000CC"/>
                </a:solidFill>
              </a:rPr>
              <a:t>Giao</a:t>
            </a:r>
            <a:r>
              <a:rPr lang="en-US" sz="4400" dirty="0" smtClean="0">
                <a:solidFill>
                  <a:srgbClr val="0000CC"/>
                </a:solidFill>
              </a:rPr>
              <a:t> </a:t>
            </a:r>
            <a:r>
              <a:rPr lang="en-US" sz="4400" dirty="0" err="1" smtClean="0">
                <a:solidFill>
                  <a:srgbClr val="0000CC"/>
                </a:solidFill>
              </a:rPr>
              <a:t>diện</a:t>
            </a:r>
            <a:r>
              <a:rPr lang="en-US" sz="4400" dirty="0" smtClean="0">
                <a:solidFill>
                  <a:srgbClr val="0000CC"/>
                </a:solidFill>
              </a:rPr>
              <a:t> </a:t>
            </a:r>
            <a:r>
              <a:rPr lang="en-US" sz="4400" dirty="0" err="1" smtClean="0">
                <a:solidFill>
                  <a:srgbClr val="0000CC"/>
                </a:solidFill>
              </a:rPr>
              <a:t>khai</a:t>
            </a:r>
            <a:r>
              <a:rPr lang="en-US" sz="4400" dirty="0" smtClean="0">
                <a:solidFill>
                  <a:srgbClr val="0000CC"/>
                </a:solidFill>
              </a:rPr>
              <a:t> </a:t>
            </a:r>
            <a:r>
              <a:rPr lang="en-US" sz="4400" dirty="0" err="1" smtClean="0">
                <a:solidFill>
                  <a:srgbClr val="0000CC"/>
                </a:solidFill>
              </a:rPr>
              <a:t>báo</a:t>
            </a:r>
            <a:r>
              <a:rPr lang="en-US" sz="4400" dirty="0" smtClean="0">
                <a:solidFill>
                  <a:srgbClr val="0000CC"/>
                </a:solidFill>
              </a:rPr>
              <a:t> </a:t>
            </a:r>
            <a:r>
              <a:rPr lang="en-US" sz="4400" dirty="0" err="1" smtClean="0">
                <a:solidFill>
                  <a:srgbClr val="0000CC"/>
                </a:solidFill>
              </a:rPr>
              <a:t>biến</a:t>
            </a:r>
            <a:endParaRPr lang="en-US" sz="4400" dirty="0">
              <a:solidFill>
                <a:srgbClr val="0000CC"/>
              </a:solidFill>
            </a:endParaRPr>
          </a:p>
        </p:txBody>
      </p:sp>
      <p:pic>
        <p:nvPicPr>
          <p:cNvPr id="6" name="Snagit_PPT8A7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554"/>
            <a:ext cx="9144000" cy="6267470"/>
          </a:xfrm>
          <a:prstGeom prst="rect">
            <a:avLst/>
          </a:prstGeom>
        </p:spPr>
      </p:pic>
    </p:spTree>
    <p:extLst>
      <p:ext uri="{BB962C8B-B14F-4D97-AF65-F5344CB8AC3E}">
        <p14:creationId xmlns:p14="http://schemas.microsoft.com/office/powerpoint/2010/main" val="641900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71D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1537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C2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4768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fontScale="90000"/>
          </a:bodyPr>
          <a:lstStyle/>
          <a:p>
            <a:r>
              <a:rPr lang="vi-VN" dirty="0" smtClean="0">
                <a:solidFill>
                  <a:srgbClr val="0000CC"/>
                </a:solidFill>
                <a:cs typeface="Times New Roman" pitchFamily="18" charset="0"/>
              </a:rPr>
              <a:t>Khai báo tên biến:</a:t>
            </a:r>
            <a:endParaRPr lang="en-US" dirty="0">
              <a:solidFill>
                <a:srgbClr val="0000CC"/>
              </a:solidFill>
              <a:cs typeface="Times New Roman" pitchFamily="18" charset="0"/>
            </a:endParaRPr>
          </a:p>
        </p:txBody>
      </p:sp>
      <p:sp>
        <p:nvSpPr>
          <p:cNvPr id="3" name="Content Placeholder 2"/>
          <p:cNvSpPr>
            <a:spLocks noGrp="1"/>
          </p:cNvSpPr>
          <p:nvPr>
            <p:ph sz="quarter" idx="1"/>
          </p:nvPr>
        </p:nvSpPr>
        <p:spPr>
          <a:xfrm>
            <a:off x="214282" y="1214422"/>
            <a:ext cx="8458200" cy="5029200"/>
          </a:xfrm>
        </p:spPr>
        <p:txBody>
          <a:bodyPr>
            <a:normAutofit/>
          </a:bodyPr>
          <a:lstStyle/>
          <a:p>
            <a:r>
              <a:rPr lang="vi-VN" dirty="0" smtClean="0">
                <a:solidFill>
                  <a:srgbClr val="002060"/>
                </a:solidFill>
                <a:latin typeface="+mj-lt"/>
                <a:cs typeface="Times New Roman" pitchFamily="18" charset="0"/>
              </a:rPr>
              <a:t>Tên biến sẽ hiển thị trên màn hình data của SPSS và bị hạn chế </a:t>
            </a:r>
            <a:r>
              <a:rPr lang="en-US" dirty="0" err="1" smtClean="0">
                <a:solidFill>
                  <a:srgbClr val="002060"/>
                </a:solidFill>
                <a:latin typeface="+mj-lt"/>
                <a:cs typeface="Times New Roman" pitchFamily="18" charset="0"/>
              </a:rPr>
              <a:t>về</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số</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ký</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tự</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hiển</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thị</a:t>
            </a:r>
            <a:r>
              <a:rPr lang="en-US" dirty="0" smtClean="0">
                <a:solidFill>
                  <a:srgbClr val="002060"/>
                </a:solidFill>
                <a:latin typeface="+mj-lt"/>
                <a:cs typeface="Times New Roman" pitchFamily="18" charset="0"/>
              </a:rPr>
              <a:t>, do </a:t>
            </a:r>
            <a:r>
              <a:rPr lang="en-US" dirty="0" err="1" smtClean="0">
                <a:solidFill>
                  <a:srgbClr val="002060"/>
                </a:solidFill>
                <a:latin typeface="+mj-lt"/>
                <a:cs typeface="Times New Roman" pitchFamily="18" charset="0"/>
              </a:rPr>
              <a:t>đó</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cần</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thiết</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phải</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khai</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báo</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ngắn</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gọn</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và</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dễ</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gợi</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nhớ</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Thông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thường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nên</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đặt</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theo</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thứ</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tự</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câu</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hỏi</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trong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bảng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như</a:t>
            </a:r>
            <a:r>
              <a:rPr lang="en-US" dirty="0" smtClean="0">
                <a:solidFill>
                  <a:srgbClr val="002060"/>
                </a:solidFill>
                <a:latin typeface="+mj-lt"/>
                <a:cs typeface="Times New Roman" pitchFamily="18" charset="0"/>
              </a:rPr>
              <a:t> q1,q2,… </a:t>
            </a:r>
            <a:r>
              <a:rPr lang="en-US" dirty="0" err="1" smtClean="0">
                <a:solidFill>
                  <a:srgbClr val="002060"/>
                </a:solidFill>
                <a:latin typeface="+mj-lt"/>
                <a:cs typeface="Times New Roman" pitchFamily="18" charset="0"/>
              </a:rPr>
              <a:t>hoặc</a:t>
            </a:r>
            <a:r>
              <a:rPr lang="en-US" dirty="0" smtClean="0">
                <a:solidFill>
                  <a:srgbClr val="002060"/>
                </a:solidFill>
                <a:latin typeface="+mj-lt"/>
                <a:cs typeface="Times New Roman" pitchFamily="18" charset="0"/>
              </a:rPr>
              <a:t> c1,c2,…</a:t>
            </a:r>
          </a:p>
          <a:p>
            <a:r>
              <a:rPr lang="en-US" dirty="0" err="1" smtClean="0">
                <a:solidFill>
                  <a:srgbClr val="002060"/>
                </a:solidFill>
                <a:latin typeface="+mj-lt"/>
                <a:cs typeface="Times New Roman" pitchFamily="18" charset="0"/>
              </a:rPr>
              <a:t>Bắt</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đầu</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bằng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một</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chữ</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cái</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và</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không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bắt</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đầu</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bằng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dấu</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chấm</a:t>
            </a:r>
            <a:r>
              <a:rPr lang="en-US" dirty="0" smtClean="0">
                <a:solidFill>
                  <a:srgbClr val="002060"/>
                </a:solidFill>
                <a:latin typeface="+mj-lt"/>
                <a:cs typeface="Times New Roman" pitchFamily="18" charset="0"/>
              </a:rPr>
              <a:t>(.)</a:t>
            </a:r>
          </a:p>
          <a:p>
            <a:r>
              <a:rPr lang="en-US" dirty="0" err="1" smtClean="0">
                <a:solidFill>
                  <a:srgbClr val="002060"/>
                </a:solidFill>
                <a:latin typeface="+mj-lt"/>
                <a:cs typeface="Times New Roman" pitchFamily="18" charset="0"/>
              </a:rPr>
              <a:t>Không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được</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chứa</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khoảng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trắng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và</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các</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ký</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tự</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đặc</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biệt</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như</a:t>
            </a:r>
            <a:r>
              <a:rPr lang="en-US" dirty="0" smtClean="0">
                <a:solidFill>
                  <a:srgbClr val="002060"/>
                </a:solidFill>
                <a:latin typeface="+mj-lt"/>
                <a:cs typeface="Times New Roman" pitchFamily="18" charset="0"/>
              </a:rPr>
              <a:t> (!),(?),(*)</a:t>
            </a:r>
          </a:p>
          <a:p>
            <a:r>
              <a:rPr lang="en-US" dirty="0" err="1" smtClean="0">
                <a:solidFill>
                  <a:srgbClr val="002060"/>
                </a:solidFill>
                <a:latin typeface="+mj-lt"/>
                <a:cs typeface="Times New Roman" pitchFamily="18" charset="0"/>
              </a:rPr>
              <a:t>Các</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từ</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khóa</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sau</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đây</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không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được</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dùng</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làm</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tên</a:t>
            </a:r>
            <a:r>
              <a:rPr lang="en-US" dirty="0" smtClean="0">
                <a:solidFill>
                  <a:srgbClr val="002060"/>
                </a:solidFill>
                <a:latin typeface="+mj-lt"/>
                <a:cs typeface="Times New Roman" pitchFamily="18" charset="0"/>
              </a:rPr>
              <a:t> </a:t>
            </a:r>
            <a:r>
              <a:rPr lang="en-US" dirty="0" err="1" smtClean="0">
                <a:solidFill>
                  <a:srgbClr val="002060"/>
                </a:solidFill>
                <a:latin typeface="+mj-lt"/>
                <a:cs typeface="Times New Roman" pitchFamily="18" charset="0"/>
              </a:rPr>
              <a:t>biến</a:t>
            </a:r>
            <a:r>
              <a:rPr lang="en-US" dirty="0" smtClean="0">
                <a:solidFill>
                  <a:srgbClr val="002060"/>
                </a:solidFill>
                <a:latin typeface="+mj-lt"/>
                <a:cs typeface="Times New Roman" pitchFamily="18" charset="0"/>
              </a:rPr>
              <a:t> : ALL,NE,EQ,TO,LE,LT,BY,OR,GT,AND,NOT,GET,WITH</a:t>
            </a:r>
            <a:endParaRPr lang="en-US" dirty="0">
              <a:solidFill>
                <a:srgbClr val="002060"/>
              </a:solidFill>
              <a:latin typeface="+mj-lt"/>
              <a:cs typeface="Times New Roman" pitchFamily="18" charset="0"/>
            </a:endParaRPr>
          </a:p>
        </p:txBody>
      </p:sp>
    </p:spTree>
    <p:extLst>
      <p:ext uri="{BB962C8B-B14F-4D97-AF65-F5344CB8AC3E}">
        <p14:creationId xmlns:p14="http://schemas.microsoft.com/office/powerpoint/2010/main" val="2387749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rmAutofit fontScale="90000"/>
          </a:bodyPr>
          <a:lstStyle/>
          <a:p>
            <a:r>
              <a:rPr lang="en-US" dirty="0" err="1" smtClean="0">
                <a:solidFill>
                  <a:srgbClr val="002060"/>
                </a:solidFill>
              </a:rPr>
              <a:t>Nhập</a:t>
            </a:r>
            <a:r>
              <a:rPr lang="en-US" dirty="0" smtClean="0">
                <a:solidFill>
                  <a:srgbClr val="002060"/>
                </a:solidFill>
              </a:rPr>
              <a:t> </a:t>
            </a:r>
            <a:r>
              <a:rPr lang="en-US" dirty="0" err="1" smtClean="0">
                <a:solidFill>
                  <a:srgbClr val="002060"/>
                </a:solidFill>
              </a:rPr>
              <a:t>giá</a:t>
            </a:r>
            <a:r>
              <a:rPr lang="en-US" dirty="0" smtClean="0">
                <a:solidFill>
                  <a:srgbClr val="002060"/>
                </a:solidFill>
              </a:rPr>
              <a:t> </a:t>
            </a:r>
            <a:r>
              <a:rPr lang="en-US" dirty="0" err="1" smtClean="0">
                <a:solidFill>
                  <a:srgbClr val="002060"/>
                </a:solidFill>
              </a:rPr>
              <a:t>trị</a:t>
            </a:r>
            <a:r>
              <a:rPr lang="en-US" dirty="0" smtClean="0">
                <a:solidFill>
                  <a:srgbClr val="002060"/>
                </a:solidFill>
              </a:rPr>
              <a:t> (</a:t>
            </a:r>
            <a:r>
              <a:rPr lang="en-US" dirty="0" err="1" smtClean="0">
                <a:solidFill>
                  <a:srgbClr val="002060"/>
                </a:solidFill>
              </a:rPr>
              <a:t>Cột</a:t>
            </a:r>
            <a:r>
              <a:rPr lang="en-US" dirty="0" smtClean="0">
                <a:solidFill>
                  <a:srgbClr val="002060"/>
                </a:solidFill>
              </a:rPr>
              <a:t> Value)</a:t>
            </a:r>
            <a:endParaRPr lang="en-US" dirty="0">
              <a:solidFill>
                <a:srgbClr val="002060"/>
              </a:solidFill>
            </a:endParaRPr>
          </a:p>
        </p:txBody>
      </p:sp>
      <p:sp>
        <p:nvSpPr>
          <p:cNvPr id="3" name="Content Placeholder 2"/>
          <p:cNvSpPr>
            <a:spLocks noGrp="1"/>
          </p:cNvSpPr>
          <p:nvPr>
            <p:ph sz="quarter" idx="1"/>
          </p:nvPr>
        </p:nvSpPr>
        <p:spPr>
          <a:xfrm>
            <a:off x="785786" y="1000108"/>
            <a:ext cx="7772400" cy="4572000"/>
          </a:xfrm>
        </p:spPr>
        <p:txBody>
          <a:bodyPr/>
          <a:lstStyle/>
          <a:p>
            <a:r>
              <a:rPr lang="en-US" dirty="0" err="1" smtClean="0">
                <a:latin typeface="Times New Roman" pitchFamily="18" charset="0"/>
                <a:cs typeface="Times New Roman" pitchFamily="18" charset="0"/>
              </a:rPr>
              <a:t>Nhấp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nút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ô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Value Labels </a:t>
            </a:r>
            <a:r>
              <a:rPr lang="en-US" dirty="0" err="1" smtClean="0">
                <a:latin typeface="Times New Roman" pitchFamily="18" charset="0"/>
                <a:cs typeface="Times New Roman" pitchFamily="18" charset="0"/>
              </a:rPr>
              <a:t>sẽ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 </a:t>
            </a:r>
            <a:endParaRPr lang="en-US"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71744"/>
            <a:ext cx="5181600" cy="392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rot="10800000">
            <a:off x="3357554" y="3071810"/>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2571744"/>
            <a:ext cx="3200400" cy="4093428"/>
          </a:xfrm>
          <a:prstGeom prst="rect">
            <a:avLst/>
          </a:prstGeom>
          <a:noFill/>
        </p:spPr>
        <p:txBody>
          <a:bodyPr wrap="square" rtlCol="0">
            <a:spAutoFit/>
          </a:bodyPr>
          <a:lstStyle/>
          <a:p>
            <a:pPr algn="just"/>
            <a:r>
              <a:rPr lang="en-US" sz="2000" dirty="0" smtClean="0">
                <a:solidFill>
                  <a:srgbClr val="002060"/>
                </a:solidFill>
              </a:rPr>
              <a:t>Value: </a:t>
            </a:r>
            <a:r>
              <a:rPr lang="en-US" sz="2000" dirty="0" err="1" smtClean="0">
                <a:solidFill>
                  <a:srgbClr val="002060"/>
                </a:solidFill>
              </a:rPr>
              <a:t>Nhập</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trị</a:t>
            </a:r>
            <a:r>
              <a:rPr lang="en-US" sz="2000" dirty="0" smtClean="0">
                <a:solidFill>
                  <a:srgbClr val="002060"/>
                </a:solidFill>
              </a:rPr>
              <a:t> </a:t>
            </a:r>
            <a:r>
              <a:rPr lang="en-US" sz="2000" dirty="0" err="1" smtClean="0">
                <a:solidFill>
                  <a:srgbClr val="002060"/>
                </a:solidFill>
              </a:rPr>
              <a:t>mã</a:t>
            </a:r>
            <a:r>
              <a:rPr lang="en-US" sz="2000" dirty="0" smtClean="0">
                <a:solidFill>
                  <a:srgbClr val="002060"/>
                </a:solidFill>
              </a:rPr>
              <a:t> </a:t>
            </a:r>
            <a:r>
              <a:rPr lang="en-US" sz="2000" dirty="0" err="1" smtClean="0">
                <a:solidFill>
                  <a:srgbClr val="002060"/>
                </a:solidFill>
              </a:rPr>
              <a:t>hóa</a:t>
            </a:r>
            <a:r>
              <a:rPr lang="en-US" sz="2000" dirty="0" smtClean="0">
                <a:solidFill>
                  <a:srgbClr val="002060"/>
                </a:solidFill>
              </a:rPr>
              <a:t> </a:t>
            </a:r>
          </a:p>
          <a:p>
            <a:pPr algn="just"/>
            <a:r>
              <a:rPr lang="en-US" sz="2000" dirty="0" smtClean="0">
                <a:solidFill>
                  <a:srgbClr val="002060"/>
                </a:solidFill>
              </a:rPr>
              <a:t>Label : </a:t>
            </a:r>
            <a:r>
              <a:rPr lang="en-US" sz="2000" dirty="0" err="1" smtClean="0">
                <a:solidFill>
                  <a:srgbClr val="002060"/>
                </a:solidFill>
              </a:rPr>
              <a:t>Nhãn</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thích</a:t>
            </a:r>
            <a:r>
              <a:rPr lang="en-US" sz="2000" dirty="0" smtClean="0">
                <a:solidFill>
                  <a:srgbClr val="002060"/>
                </a:solidFill>
              </a:rPr>
              <a:t> ý </a:t>
            </a:r>
            <a:r>
              <a:rPr lang="en-US" sz="2000" dirty="0" err="1" smtClean="0">
                <a:solidFill>
                  <a:srgbClr val="002060"/>
                </a:solidFill>
              </a:rPr>
              <a:t>nghĩa</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mã</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đã</a:t>
            </a:r>
            <a:r>
              <a:rPr lang="en-US" sz="2000" dirty="0" smtClean="0">
                <a:solidFill>
                  <a:srgbClr val="002060"/>
                </a:solidFill>
              </a:rPr>
              <a:t> </a:t>
            </a:r>
            <a:r>
              <a:rPr lang="en-US" sz="2000" dirty="0" err="1" smtClean="0">
                <a:solidFill>
                  <a:srgbClr val="002060"/>
                </a:solidFill>
              </a:rPr>
              <a:t>nhập</a:t>
            </a:r>
            <a:endParaRPr lang="en-US" sz="2000" dirty="0" smtClean="0">
              <a:solidFill>
                <a:srgbClr val="002060"/>
              </a:solidFill>
            </a:endParaRPr>
          </a:p>
          <a:p>
            <a:pPr marL="285750" indent="-285750" algn="just">
              <a:buFontTx/>
              <a:buChar char="-"/>
            </a:pPr>
            <a:r>
              <a:rPr lang="en-US" sz="2000" dirty="0" err="1" smtClean="0">
                <a:solidFill>
                  <a:srgbClr val="002060"/>
                </a:solidFill>
              </a:rPr>
              <a:t>Sau</a:t>
            </a:r>
            <a:r>
              <a:rPr lang="en-US" sz="2000" dirty="0" smtClean="0">
                <a:solidFill>
                  <a:srgbClr val="002060"/>
                </a:solidFill>
              </a:rPr>
              <a:t> </a:t>
            </a:r>
            <a:r>
              <a:rPr lang="en-US" sz="2000" dirty="0" err="1" smtClean="0">
                <a:solidFill>
                  <a:srgbClr val="002060"/>
                </a:solidFill>
              </a:rPr>
              <a:t>khi</a:t>
            </a:r>
            <a:r>
              <a:rPr lang="en-US" sz="2000" dirty="0" smtClean="0">
                <a:solidFill>
                  <a:srgbClr val="002060"/>
                </a:solidFill>
              </a:rPr>
              <a:t> </a:t>
            </a:r>
            <a:r>
              <a:rPr lang="en-US" sz="2000" dirty="0" err="1" smtClean="0">
                <a:solidFill>
                  <a:srgbClr val="002060"/>
                </a:solidFill>
              </a:rPr>
              <a:t>nhập</a:t>
            </a:r>
            <a:r>
              <a:rPr lang="en-US" sz="2000" dirty="0" smtClean="0">
                <a:solidFill>
                  <a:srgbClr val="002060"/>
                </a:solidFill>
              </a:rPr>
              <a:t> </a:t>
            </a:r>
            <a:r>
              <a:rPr lang="en-US" sz="2000" dirty="0" err="1" smtClean="0">
                <a:solidFill>
                  <a:srgbClr val="002060"/>
                </a:solidFill>
              </a:rPr>
              <a:t>dữ</a:t>
            </a:r>
            <a:r>
              <a:rPr lang="en-US" sz="2000" dirty="0" smtClean="0">
                <a:solidFill>
                  <a:srgbClr val="002060"/>
                </a:solidFill>
              </a:rPr>
              <a:t> </a:t>
            </a:r>
            <a:r>
              <a:rPr lang="en-US" sz="2000" dirty="0" err="1" smtClean="0">
                <a:solidFill>
                  <a:srgbClr val="002060"/>
                </a:solidFill>
              </a:rPr>
              <a:t>liệu</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2 ô </a:t>
            </a:r>
            <a:r>
              <a:rPr lang="en-US" sz="2000" dirty="0" err="1" smtClean="0">
                <a:solidFill>
                  <a:srgbClr val="002060"/>
                </a:solidFill>
              </a:rPr>
              <a:t>trên</a:t>
            </a:r>
            <a:r>
              <a:rPr lang="en-US" sz="2000" dirty="0" smtClean="0">
                <a:solidFill>
                  <a:srgbClr val="002060"/>
                </a:solidFill>
              </a:rPr>
              <a:t>, </a:t>
            </a:r>
            <a:r>
              <a:rPr lang="en-US" sz="2000" dirty="0" err="1" smtClean="0">
                <a:solidFill>
                  <a:srgbClr val="002060"/>
                </a:solidFill>
              </a:rPr>
              <a:t>nhấn</a:t>
            </a:r>
            <a:r>
              <a:rPr lang="en-US" sz="2000" dirty="0" smtClean="0">
                <a:solidFill>
                  <a:srgbClr val="002060"/>
                </a:solidFill>
              </a:rPr>
              <a:t> Add </a:t>
            </a:r>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lưu</a:t>
            </a:r>
            <a:endParaRPr lang="en-US" sz="2000" dirty="0" smtClean="0">
              <a:solidFill>
                <a:srgbClr val="002060"/>
              </a:solidFill>
            </a:endParaRPr>
          </a:p>
          <a:p>
            <a:pPr marL="285750" indent="-285750" algn="just">
              <a:buFontTx/>
              <a:buChar char="-"/>
            </a:pPr>
            <a:r>
              <a:rPr lang="en-US" sz="2000" dirty="0" err="1" smtClean="0">
                <a:solidFill>
                  <a:srgbClr val="002060"/>
                </a:solidFill>
              </a:rPr>
              <a:t>Nếu</a:t>
            </a:r>
            <a:r>
              <a:rPr lang="en-US" sz="2000" dirty="0" smtClean="0">
                <a:solidFill>
                  <a:srgbClr val="002060"/>
                </a:solidFill>
              </a:rPr>
              <a:t> </a:t>
            </a:r>
            <a:r>
              <a:rPr lang="en-US" sz="2000" dirty="0" err="1" smtClean="0">
                <a:solidFill>
                  <a:srgbClr val="002060"/>
                </a:solidFill>
              </a:rPr>
              <a:t>muốn</a:t>
            </a:r>
            <a:r>
              <a:rPr lang="en-US" sz="2000" dirty="0" smtClean="0">
                <a:solidFill>
                  <a:srgbClr val="002060"/>
                </a:solidFill>
              </a:rPr>
              <a:t> </a:t>
            </a:r>
            <a:r>
              <a:rPr lang="en-US" sz="2000" dirty="0" err="1" smtClean="0">
                <a:solidFill>
                  <a:srgbClr val="002060"/>
                </a:solidFill>
              </a:rPr>
              <a:t>sửa</a:t>
            </a:r>
            <a:r>
              <a:rPr lang="en-US" sz="2000" dirty="0" smtClean="0">
                <a:solidFill>
                  <a:srgbClr val="002060"/>
                </a:solidFill>
              </a:rPr>
              <a:t> </a:t>
            </a:r>
            <a:r>
              <a:rPr lang="en-US" sz="2000" dirty="0" err="1" smtClean="0">
                <a:solidFill>
                  <a:srgbClr val="002060"/>
                </a:solidFill>
              </a:rPr>
              <a:t>mã</a:t>
            </a:r>
            <a:r>
              <a:rPr lang="en-US" sz="2000" dirty="0" smtClean="0">
                <a:solidFill>
                  <a:srgbClr val="002060"/>
                </a:solidFill>
              </a:rPr>
              <a:t> </a:t>
            </a:r>
            <a:r>
              <a:rPr lang="en-US" sz="2000" dirty="0" err="1" smtClean="0">
                <a:solidFill>
                  <a:srgbClr val="002060"/>
                </a:solidFill>
              </a:rPr>
              <a:t>đã</a:t>
            </a:r>
            <a:r>
              <a:rPr lang="en-US" sz="2000" dirty="0" smtClean="0">
                <a:solidFill>
                  <a:srgbClr val="002060"/>
                </a:solidFill>
              </a:rPr>
              <a:t> </a:t>
            </a:r>
            <a:r>
              <a:rPr lang="en-US" sz="2000" dirty="0" err="1" smtClean="0">
                <a:solidFill>
                  <a:srgbClr val="002060"/>
                </a:solidFill>
              </a:rPr>
              <a:t>nhập</a:t>
            </a:r>
            <a:r>
              <a:rPr lang="en-US" sz="2000" dirty="0" smtClean="0">
                <a:solidFill>
                  <a:srgbClr val="002060"/>
                </a:solidFill>
              </a:rPr>
              <a:t>, </a:t>
            </a:r>
            <a:r>
              <a:rPr lang="en-US" sz="2000" dirty="0" err="1" smtClean="0">
                <a:solidFill>
                  <a:srgbClr val="002060"/>
                </a:solidFill>
              </a:rPr>
              <a:t>ấn</a:t>
            </a:r>
            <a:r>
              <a:rPr lang="en-US" sz="2000" dirty="0" smtClean="0">
                <a:solidFill>
                  <a:srgbClr val="002060"/>
                </a:solidFill>
              </a:rPr>
              <a:t> Change, </a:t>
            </a:r>
            <a:r>
              <a:rPr lang="en-US" sz="2000" dirty="0" err="1" smtClean="0">
                <a:solidFill>
                  <a:srgbClr val="002060"/>
                </a:solidFill>
              </a:rPr>
              <a:t>hoặc</a:t>
            </a:r>
            <a:r>
              <a:rPr lang="en-US" sz="2000" dirty="0" smtClean="0">
                <a:solidFill>
                  <a:srgbClr val="002060"/>
                </a:solidFill>
              </a:rPr>
              <a:t> </a:t>
            </a:r>
            <a:r>
              <a:rPr lang="en-US" sz="2000" dirty="0" err="1" smtClean="0">
                <a:solidFill>
                  <a:srgbClr val="002060"/>
                </a:solidFill>
              </a:rPr>
              <a:t>muốn</a:t>
            </a:r>
            <a:r>
              <a:rPr lang="en-US" sz="2000" dirty="0" smtClean="0">
                <a:solidFill>
                  <a:srgbClr val="002060"/>
                </a:solidFill>
              </a:rPr>
              <a:t> </a:t>
            </a:r>
            <a:r>
              <a:rPr lang="en-US" sz="2000" dirty="0" err="1" smtClean="0">
                <a:solidFill>
                  <a:srgbClr val="002060"/>
                </a:solidFill>
              </a:rPr>
              <a:t>xóa</a:t>
            </a:r>
            <a:r>
              <a:rPr lang="en-US" sz="2000" dirty="0" smtClean="0">
                <a:solidFill>
                  <a:srgbClr val="002060"/>
                </a:solidFill>
              </a:rPr>
              <a:t> </a:t>
            </a:r>
            <a:r>
              <a:rPr lang="en-US" sz="2000" dirty="0" err="1" smtClean="0">
                <a:solidFill>
                  <a:srgbClr val="002060"/>
                </a:solidFill>
              </a:rPr>
              <a:t>ấn</a:t>
            </a:r>
            <a:r>
              <a:rPr lang="en-US" sz="2000" dirty="0" smtClean="0">
                <a:solidFill>
                  <a:srgbClr val="002060"/>
                </a:solidFill>
              </a:rPr>
              <a:t> Remove</a:t>
            </a:r>
          </a:p>
          <a:p>
            <a:pPr marL="285750" indent="-285750" algn="just">
              <a:buFontTx/>
              <a:buChar char="-"/>
            </a:pPr>
            <a:r>
              <a:rPr lang="en-US" sz="2000" dirty="0" err="1" smtClean="0">
                <a:solidFill>
                  <a:srgbClr val="002060"/>
                </a:solidFill>
              </a:rPr>
              <a:t>Sau</a:t>
            </a:r>
            <a:r>
              <a:rPr lang="en-US" sz="2000" dirty="0" smtClean="0">
                <a:solidFill>
                  <a:srgbClr val="002060"/>
                </a:solidFill>
              </a:rPr>
              <a:t> </a:t>
            </a:r>
            <a:r>
              <a:rPr lang="en-US" sz="2000" dirty="0" err="1" smtClean="0">
                <a:solidFill>
                  <a:srgbClr val="002060"/>
                </a:solidFill>
              </a:rPr>
              <a:t>khi</a:t>
            </a:r>
            <a:r>
              <a:rPr lang="en-US" sz="2000" dirty="0" smtClean="0">
                <a:solidFill>
                  <a:srgbClr val="002060"/>
                </a:solidFill>
              </a:rPr>
              <a:t> </a:t>
            </a:r>
            <a:r>
              <a:rPr lang="en-US" sz="2000" dirty="0" err="1" smtClean="0">
                <a:solidFill>
                  <a:srgbClr val="002060"/>
                </a:solidFill>
              </a:rPr>
              <a:t>nhập</a:t>
            </a:r>
            <a:r>
              <a:rPr lang="en-US" sz="2000" dirty="0" smtClean="0">
                <a:solidFill>
                  <a:srgbClr val="002060"/>
                </a:solidFill>
              </a:rPr>
              <a:t> </a:t>
            </a:r>
            <a:r>
              <a:rPr lang="en-US" sz="2000" dirty="0" err="1" smtClean="0">
                <a:solidFill>
                  <a:srgbClr val="002060"/>
                </a:solidFill>
              </a:rPr>
              <a:t>xong</a:t>
            </a:r>
            <a:r>
              <a:rPr lang="en-US" sz="2000" dirty="0" smtClean="0">
                <a:solidFill>
                  <a:srgbClr val="002060"/>
                </a:solidFill>
              </a:rPr>
              <a:t> </a:t>
            </a:r>
            <a:r>
              <a:rPr lang="en-US" sz="2000" dirty="0" err="1" smtClean="0">
                <a:solidFill>
                  <a:srgbClr val="002060"/>
                </a:solidFill>
              </a:rPr>
              <a:t>hết</a:t>
            </a:r>
            <a:r>
              <a:rPr lang="en-US" sz="2000" dirty="0" smtClean="0">
                <a:solidFill>
                  <a:srgbClr val="002060"/>
                </a:solidFill>
              </a:rPr>
              <a:t> </a:t>
            </a:r>
            <a:r>
              <a:rPr lang="en-US" sz="2000" dirty="0" err="1" smtClean="0">
                <a:solidFill>
                  <a:srgbClr val="002060"/>
                </a:solidFill>
              </a:rPr>
              <a:t>nhấn</a:t>
            </a:r>
            <a:r>
              <a:rPr lang="en-US" sz="2000" dirty="0" smtClean="0">
                <a:solidFill>
                  <a:srgbClr val="002060"/>
                </a:solidFill>
              </a:rPr>
              <a:t> OK</a:t>
            </a:r>
            <a:endParaRPr lang="en-US" sz="2000" dirty="0">
              <a:solidFill>
                <a:srgbClr val="002060"/>
              </a:solidFill>
            </a:endParaRPr>
          </a:p>
        </p:txBody>
      </p:sp>
      <p:cxnSp>
        <p:nvCxnSpPr>
          <p:cNvPr id="15" name="Straight Arrow Connector 14"/>
          <p:cNvCxnSpPr/>
          <p:nvPr/>
        </p:nvCxnSpPr>
        <p:spPr>
          <a:xfrm rot="10800000">
            <a:off x="3357554" y="3786190"/>
            <a:ext cx="71438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86116" y="4500570"/>
            <a:ext cx="990600" cy="132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3352800" y="5072074"/>
            <a:ext cx="1219200" cy="109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357554" y="5429264"/>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3428992" y="6215081"/>
            <a:ext cx="2214578" cy="142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250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Nhập</a:t>
            </a:r>
            <a:r>
              <a:rPr lang="en-US" dirty="0" smtClean="0">
                <a:solidFill>
                  <a:srgbClr val="0000CC"/>
                </a:solidFill>
              </a:rPr>
              <a:t> </a:t>
            </a:r>
            <a:r>
              <a:rPr lang="en-US" dirty="0" err="1" smtClean="0">
                <a:solidFill>
                  <a:srgbClr val="0000CC"/>
                </a:solidFill>
              </a:rPr>
              <a:t>giá</a:t>
            </a:r>
            <a:r>
              <a:rPr lang="en-US" dirty="0" smtClean="0">
                <a:solidFill>
                  <a:srgbClr val="0000CC"/>
                </a:solidFill>
              </a:rPr>
              <a:t> </a:t>
            </a:r>
            <a:r>
              <a:rPr lang="en-US" dirty="0" err="1" smtClean="0">
                <a:solidFill>
                  <a:srgbClr val="0000CC"/>
                </a:solidFill>
              </a:rPr>
              <a:t>trị</a:t>
            </a:r>
            <a:r>
              <a:rPr lang="en-US" dirty="0" smtClean="0">
                <a:solidFill>
                  <a:srgbClr val="0000CC"/>
                </a:solidFill>
              </a:rPr>
              <a:t> </a:t>
            </a:r>
            <a:r>
              <a:rPr lang="en-US" dirty="0" err="1" smtClean="0">
                <a:solidFill>
                  <a:srgbClr val="0000CC"/>
                </a:solidFill>
              </a:rPr>
              <a:t>khuyết</a:t>
            </a:r>
            <a:endParaRPr lang="en-US" dirty="0">
              <a:solidFill>
                <a:srgbClr val="0000CC"/>
              </a:solidFill>
            </a:endParaRPr>
          </a:p>
        </p:txBody>
      </p:sp>
      <p:sp>
        <p:nvSpPr>
          <p:cNvPr id="5" name="Content Placeholder 4"/>
          <p:cNvSpPr>
            <a:spLocks noGrp="1"/>
          </p:cNvSpPr>
          <p:nvPr>
            <p:ph sz="quarter" idx="1"/>
          </p:nvPr>
        </p:nvSpPr>
        <p:spPr/>
        <p:txBody>
          <a:bodyPr/>
          <a:lstStyle/>
          <a:p>
            <a:pPr algn="just"/>
            <a:r>
              <a:rPr lang="en-US" sz="2200" dirty="0" err="1" smtClean="0">
                <a:solidFill>
                  <a:srgbClr val="0000CC"/>
                </a:solidFill>
              </a:rPr>
              <a:t>Giá</a:t>
            </a:r>
            <a:r>
              <a:rPr lang="en-US" sz="2200" dirty="0" smtClean="0">
                <a:solidFill>
                  <a:srgbClr val="0000CC"/>
                </a:solidFill>
              </a:rPr>
              <a:t> </a:t>
            </a:r>
            <a:r>
              <a:rPr lang="en-US" sz="2200" dirty="0" err="1" smtClean="0">
                <a:solidFill>
                  <a:srgbClr val="0000CC"/>
                </a:solidFill>
              </a:rPr>
              <a:t>trị</a:t>
            </a:r>
            <a:r>
              <a:rPr lang="en-US" sz="2200" dirty="0" smtClean="0">
                <a:solidFill>
                  <a:srgbClr val="0000CC"/>
                </a:solidFill>
              </a:rPr>
              <a:t> </a:t>
            </a:r>
            <a:r>
              <a:rPr lang="en-US" sz="2200" dirty="0" err="1" smtClean="0">
                <a:solidFill>
                  <a:srgbClr val="0000CC"/>
                </a:solidFill>
              </a:rPr>
              <a:t>khuyết</a:t>
            </a:r>
            <a:r>
              <a:rPr lang="en-US" sz="2200" dirty="0" smtClean="0">
                <a:solidFill>
                  <a:srgbClr val="0000CC"/>
                </a:solidFill>
              </a:rPr>
              <a:t> </a:t>
            </a:r>
            <a:r>
              <a:rPr lang="en-US" sz="2200" dirty="0" err="1" smtClean="0">
                <a:solidFill>
                  <a:srgbClr val="0000CC"/>
                </a:solidFill>
              </a:rPr>
              <a:t>là</a:t>
            </a:r>
            <a:r>
              <a:rPr lang="en-US" sz="2200" dirty="0" smtClean="0">
                <a:solidFill>
                  <a:srgbClr val="0000CC"/>
                </a:solidFill>
              </a:rPr>
              <a:t> </a:t>
            </a:r>
            <a:r>
              <a:rPr lang="en-US" sz="2200" dirty="0" err="1" smtClean="0">
                <a:solidFill>
                  <a:srgbClr val="0000CC"/>
                </a:solidFill>
              </a:rPr>
              <a:t>những</a:t>
            </a:r>
            <a:r>
              <a:rPr lang="en-US" sz="2200" dirty="0" smtClean="0">
                <a:solidFill>
                  <a:srgbClr val="0000CC"/>
                </a:solidFill>
              </a:rPr>
              <a:t> </a:t>
            </a:r>
            <a:r>
              <a:rPr lang="en-US" sz="2200" dirty="0" err="1" smtClean="0">
                <a:solidFill>
                  <a:srgbClr val="0000CC"/>
                </a:solidFill>
              </a:rPr>
              <a:t>giá</a:t>
            </a:r>
            <a:r>
              <a:rPr lang="en-US" sz="2200" dirty="0" smtClean="0">
                <a:solidFill>
                  <a:srgbClr val="0000CC"/>
                </a:solidFill>
              </a:rPr>
              <a:t> </a:t>
            </a:r>
            <a:r>
              <a:rPr lang="en-US" sz="2200" dirty="0" err="1" smtClean="0">
                <a:solidFill>
                  <a:srgbClr val="0000CC"/>
                </a:solidFill>
              </a:rPr>
              <a:t>trị</a:t>
            </a:r>
            <a:r>
              <a:rPr lang="en-US" sz="2200" dirty="0" smtClean="0">
                <a:solidFill>
                  <a:srgbClr val="0000CC"/>
                </a:solidFill>
              </a:rPr>
              <a:t> </a:t>
            </a:r>
            <a:r>
              <a:rPr lang="en-US" sz="2200" dirty="0" err="1" smtClean="0">
                <a:solidFill>
                  <a:srgbClr val="0000CC"/>
                </a:solidFill>
              </a:rPr>
              <a:t>trong</a:t>
            </a:r>
            <a:r>
              <a:rPr lang="en-US" sz="2200" dirty="0" smtClean="0">
                <a:solidFill>
                  <a:srgbClr val="0000CC"/>
                </a:solidFill>
              </a:rPr>
              <a:t> </a:t>
            </a:r>
            <a:r>
              <a:rPr lang="en-US" sz="2200" dirty="0" err="1" smtClean="0">
                <a:solidFill>
                  <a:srgbClr val="0000CC"/>
                </a:solidFill>
              </a:rPr>
              <a:t>quá</a:t>
            </a:r>
            <a:r>
              <a:rPr lang="en-US" sz="2200" dirty="0" smtClean="0">
                <a:solidFill>
                  <a:srgbClr val="0000CC"/>
                </a:solidFill>
              </a:rPr>
              <a:t> </a:t>
            </a:r>
            <a:r>
              <a:rPr lang="en-US" sz="2200" dirty="0" err="1" smtClean="0">
                <a:solidFill>
                  <a:srgbClr val="0000CC"/>
                </a:solidFill>
              </a:rPr>
              <a:t>trình</a:t>
            </a:r>
            <a:r>
              <a:rPr lang="en-US" sz="2200" dirty="0" smtClean="0">
                <a:solidFill>
                  <a:srgbClr val="0000CC"/>
                </a:solidFill>
              </a:rPr>
              <a:t> </a:t>
            </a:r>
            <a:r>
              <a:rPr lang="en-US" sz="2200" dirty="0" err="1" smtClean="0">
                <a:solidFill>
                  <a:srgbClr val="0000CC"/>
                </a:solidFill>
              </a:rPr>
              <a:t>phỏng</a:t>
            </a:r>
            <a:r>
              <a:rPr lang="en-US" sz="2200" dirty="0" smtClean="0">
                <a:solidFill>
                  <a:srgbClr val="0000CC"/>
                </a:solidFill>
              </a:rPr>
              <a:t> </a:t>
            </a:r>
            <a:r>
              <a:rPr lang="en-US" sz="2200" dirty="0" err="1" smtClean="0">
                <a:solidFill>
                  <a:srgbClr val="0000CC"/>
                </a:solidFill>
              </a:rPr>
              <a:t>vấn</a:t>
            </a:r>
            <a:r>
              <a:rPr lang="en-US" sz="2200" dirty="0" smtClean="0">
                <a:solidFill>
                  <a:srgbClr val="0000CC"/>
                </a:solidFill>
              </a:rPr>
              <a:t> </a:t>
            </a:r>
            <a:r>
              <a:rPr lang="en-US" sz="2200" dirty="0" err="1" smtClean="0">
                <a:solidFill>
                  <a:srgbClr val="0000CC"/>
                </a:solidFill>
              </a:rPr>
              <a:t>vì</a:t>
            </a:r>
            <a:r>
              <a:rPr lang="en-US" sz="2200" dirty="0" smtClean="0">
                <a:solidFill>
                  <a:srgbClr val="0000CC"/>
                </a:solidFill>
              </a:rPr>
              <a:t> </a:t>
            </a:r>
            <a:r>
              <a:rPr lang="en-US" sz="2200" dirty="0" err="1" smtClean="0">
                <a:solidFill>
                  <a:srgbClr val="0000CC"/>
                </a:solidFill>
              </a:rPr>
              <a:t>một</a:t>
            </a:r>
            <a:r>
              <a:rPr lang="en-US" sz="2200" dirty="0" smtClean="0">
                <a:solidFill>
                  <a:srgbClr val="0000CC"/>
                </a:solidFill>
              </a:rPr>
              <a:t> </a:t>
            </a:r>
            <a:r>
              <a:rPr lang="en-US" sz="2200" dirty="0" err="1" smtClean="0">
                <a:solidFill>
                  <a:srgbClr val="0000CC"/>
                </a:solidFill>
              </a:rPr>
              <a:t>lí</a:t>
            </a:r>
            <a:r>
              <a:rPr lang="en-US" sz="2200" dirty="0" smtClean="0">
                <a:solidFill>
                  <a:srgbClr val="0000CC"/>
                </a:solidFill>
              </a:rPr>
              <a:t> do </a:t>
            </a:r>
            <a:r>
              <a:rPr lang="en-US" sz="2200" dirty="0" err="1" smtClean="0">
                <a:solidFill>
                  <a:srgbClr val="0000CC"/>
                </a:solidFill>
              </a:rPr>
              <a:t>nào</a:t>
            </a:r>
            <a:r>
              <a:rPr lang="en-US" sz="2200" dirty="0" smtClean="0">
                <a:solidFill>
                  <a:srgbClr val="0000CC"/>
                </a:solidFill>
              </a:rPr>
              <a:t> </a:t>
            </a:r>
            <a:r>
              <a:rPr lang="en-US" sz="2200" dirty="0" err="1" smtClean="0">
                <a:solidFill>
                  <a:srgbClr val="0000CC"/>
                </a:solidFill>
              </a:rPr>
              <a:t>đó</a:t>
            </a:r>
            <a:r>
              <a:rPr lang="en-US" sz="2200" dirty="0" smtClean="0">
                <a:solidFill>
                  <a:srgbClr val="0000CC"/>
                </a:solidFill>
              </a:rPr>
              <a:t> </a:t>
            </a:r>
            <a:r>
              <a:rPr lang="en-US" sz="2200" dirty="0" err="1" smtClean="0">
                <a:solidFill>
                  <a:srgbClr val="0000CC"/>
                </a:solidFill>
              </a:rPr>
              <a:t>người</a:t>
            </a:r>
            <a:r>
              <a:rPr lang="en-US" sz="2200" dirty="0" smtClean="0">
                <a:solidFill>
                  <a:srgbClr val="0000CC"/>
                </a:solidFill>
              </a:rPr>
              <a:t> </a:t>
            </a:r>
            <a:r>
              <a:rPr lang="en-US" sz="2200" dirty="0" err="1" smtClean="0">
                <a:solidFill>
                  <a:srgbClr val="0000CC"/>
                </a:solidFill>
              </a:rPr>
              <a:t>phỏng</a:t>
            </a:r>
            <a:r>
              <a:rPr lang="en-US" sz="2200" dirty="0" smtClean="0">
                <a:solidFill>
                  <a:srgbClr val="0000CC"/>
                </a:solidFill>
              </a:rPr>
              <a:t> </a:t>
            </a:r>
            <a:r>
              <a:rPr lang="en-US" sz="2200" dirty="0" err="1" smtClean="0">
                <a:solidFill>
                  <a:srgbClr val="0000CC"/>
                </a:solidFill>
              </a:rPr>
              <a:t>vấn</a:t>
            </a:r>
            <a:r>
              <a:rPr lang="en-US" sz="2200" dirty="0" smtClean="0">
                <a:solidFill>
                  <a:srgbClr val="0000CC"/>
                </a:solidFill>
              </a:rPr>
              <a:t> </a:t>
            </a:r>
            <a:r>
              <a:rPr lang="en-US" sz="2200" dirty="0" err="1" smtClean="0">
                <a:solidFill>
                  <a:srgbClr val="0000CC"/>
                </a:solidFill>
              </a:rPr>
              <a:t>không</a:t>
            </a:r>
            <a:r>
              <a:rPr lang="en-US" sz="2200" dirty="0" smtClean="0">
                <a:solidFill>
                  <a:srgbClr val="0000CC"/>
                </a:solidFill>
              </a:rPr>
              <a:t> </a:t>
            </a:r>
            <a:r>
              <a:rPr lang="en-US" sz="2200" dirty="0" err="1" smtClean="0">
                <a:solidFill>
                  <a:srgbClr val="0000CC"/>
                </a:solidFill>
              </a:rPr>
              <a:t>trả</a:t>
            </a:r>
            <a:r>
              <a:rPr lang="en-US" sz="2200" dirty="0" smtClean="0">
                <a:solidFill>
                  <a:srgbClr val="0000CC"/>
                </a:solidFill>
              </a:rPr>
              <a:t> </a:t>
            </a:r>
            <a:r>
              <a:rPr lang="en-US" sz="2200" dirty="0" err="1" smtClean="0">
                <a:solidFill>
                  <a:srgbClr val="0000CC"/>
                </a:solidFill>
              </a:rPr>
              <a:t>lời</a:t>
            </a:r>
            <a:r>
              <a:rPr lang="en-US" sz="2200" dirty="0" smtClean="0">
                <a:solidFill>
                  <a:srgbClr val="0000CC"/>
                </a:solidFill>
              </a:rPr>
              <a:t> </a:t>
            </a:r>
            <a:r>
              <a:rPr lang="en-US" sz="2200" dirty="0" err="1" smtClean="0">
                <a:solidFill>
                  <a:srgbClr val="0000CC"/>
                </a:solidFill>
              </a:rPr>
              <a:t>hoặc</a:t>
            </a:r>
            <a:r>
              <a:rPr lang="en-US" sz="2200" dirty="0" smtClean="0">
                <a:solidFill>
                  <a:srgbClr val="0000CC"/>
                </a:solidFill>
              </a:rPr>
              <a:t> </a:t>
            </a:r>
            <a:r>
              <a:rPr lang="en-US" sz="2200" dirty="0" err="1" smtClean="0">
                <a:solidFill>
                  <a:srgbClr val="0000CC"/>
                </a:solidFill>
              </a:rPr>
              <a:t>trả</a:t>
            </a:r>
            <a:r>
              <a:rPr lang="en-US" sz="2200" dirty="0" smtClean="0">
                <a:solidFill>
                  <a:srgbClr val="0000CC"/>
                </a:solidFill>
              </a:rPr>
              <a:t> </a:t>
            </a:r>
            <a:r>
              <a:rPr lang="en-US" sz="2200" dirty="0" err="1" smtClean="0">
                <a:solidFill>
                  <a:srgbClr val="0000CC"/>
                </a:solidFill>
              </a:rPr>
              <a:t>lời</a:t>
            </a:r>
            <a:r>
              <a:rPr lang="en-US" sz="2200" dirty="0" smtClean="0">
                <a:solidFill>
                  <a:srgbClr val="0000CC"/>
                </a:solidFill>
              </a:rPr>
              <a:t> </a:t>
            </a:r>
            <a:r>
              <a:rPr lang="en-US" sz="2200" dirty="0" err="1" smtClean="0">
                <a:solidFill>
                  <a:srgbClr val="0000CC"/>
                </a:solidFill>
              </a:rPr>
              <a:t>nhiều</a:t>
            </a:r>
            <a:r>
              <a:rPr lang="en-US" sz="2200" dirty="0" smtClean="0">
                <a:solidFill>
                  <a:srgbClr val="0000CC"/>
                </a:solidFill>
              </a:rPr>
              <a:t> </a:t>
            </a:r>
            <a:r>
              <a:rPr lang="en-US" sz="2200" dirty="0" err="1" smtClean="0">
                <a:solidFill>
                  <a:srgbClr val="0000CC"/>
                </a:solidFill>
              </a:rPr>
              <a:t>đáp</a:t>
            </a:r>
            <a:r>
              <a:rPr lang="en-US" sz="2200" dirty="0" smtClean="0">
                <a:solidFill>
                  <a:srgbClr val="0000CC"/>
                </a:solidFill>
              </a:rPr>
              <a:t> </a:t>
            </a:r>
            <a:r>
              <a:rPr lang="en-US" sz="2200" dirty="0" err="1" smtClean="0">
                <a:solidFill>
                  <a:srgbClr val="0000CC"/>
                </a:solidFill>
              </a:rPr>
              <a:t>án</a:t>
            </a:r>
            <a:r>
              <a:rPr lang="en-US" sz="2200" dirty="0" smtClean="0">
                <a:solidFill>
                  <a:srgbClr val="0000CC"/>
                </a:solidFill>
              </a:rPr>
              <a:t>…</a:t>
            </a:r>
            <a:r>
              <a:rPr lang="en-US" sz="2200" dirty="0" err="1" smtClean="0">
                <a:solidFill>
                  <a:srgbClr val="0000CC"/>
                </a:solidFill>
              </a:rPr>
              <a:t>Để</a:t>
            </a:r>
            <a:r>
              <a:rPr lang="en-US" sz="2200" dirty="0" smtClean="0">
                <a:solidFill>
                  <a:srgbClr val="0000CC"/>
                </a:solidFill>
              </a:rPr>
              <a:t> </a:t>
            </a:r>
            <a:r>
              <a:rPr lang="en-US" sz="2200" dirty="0" err="1" smtClean="0">
                <a:solidFill>
                  <a:srgbClr val="0000CC"/>
                </a:solidFill>
              </a:rPr>
              <a:t>đảm</a:t>
            </a:r>
            <a:r>
              <a:rPr lang="en-US" sz="2200" dirty="0" smtClean="0">
                <a:solidFill>
                  <a:srgbClr val="0000CC"/>
                </a:solidFill>
              </a:rPr>
              <a:t> </a:t>
            </a:r>
            <a:r>
              <a:rPr lang="en-US" sz="2200" dirty="0" err="1" smtClean="0">
                <a:solidFill>
                  <a:srgbClr val="0000CC"/>
                </a:solidFill>
              </a:rPr>
              <a:t>bảo</a:t>
            </a:r>
            <a:r>
              <a:rPr lang="en-US" sz="2200" dirty="0" smtClean="0">
                <a:solidFill>
                  <a:srgbClr val="0000CC"/>
                </a:solidFill>
              </a:rPr>
              <a:t> </a:t>
            </a:r>
            <a:r>
              <a:rPr lang="en-US" sz="2200" dirty="0" err="1" smtClean="0">
                <a:solidFill>
                  <a:srgbClr val="0000CC"/>
                </a:solidFill>
              </a:rPr>
              <a:t>thông</a:t>
            </a:r>
            <a:r>
              <a:rPr lang="en-US" sz="2200" dirty="0" smtClean="0">
                <a:solidFill>
                  <a:srgbClr val="0000CC"/>
                </a:solidFill>
              </a:rPr>
              <a:t> tin </a:t>
            </a:r>
            <a:r>
              <a:rPr lang="en-US" sz="2200" dirty="0" err="1" smtClean="0">
                <a:solidFill>
                  <a:srgbClr val="0000CC"/>
                </a:solidFill>
              </a:rPr>
              <a:t>cần</a:t>
            </a:r>
            <a:r>
              <a:rPr lang="en-US" sz="2200" dirty="0" smtClean="0">
                <a:solidFill>
                  <a:srgbClr val="0000CC"/>
                </a:solidFill>
              </a:rPr>
              <a:t> </a:t>
            </a:r>
            <a:r>
              <a:rPr lang="en-US" sz="2200" dirty="0" err="1" smtClean="0">
                <a:solidFill>
                  <a:srgbClr val="0000CC"/>
                </a:solidFill>
              </a:rPr>
              <a:t>định</a:t>
            </a:r>
            <a:r>
              <a:rPr lang="en-US" sz="2200" dirty="0" smtClean="0">
                <a:solidFill>
                  <a:srgbClr val="0000CC"/>
                </a:solidFill>
              </a:rPr>
              <a:t> </a:t>
            </a:r>
            <a:r>
              <a:rPr lang="en-US" sz="2200" dirty="0" err="1" smtClean="0">
                <a:solidFill>
                  <a:srgbClr val="0000CC"/>
                </a:solidFill>
              </a:rPr>
              <a:t>nghĩa</a:t>
            </a:r>
            <a:r>
              <a:rPr lang="en-US" sz="2200" dirty="0" smtClean="0">
                <a:solidFill>
                  <a:srgbClr val="0000CC"/>
                </a:solidFill>
              </a:rPr>
              <a:t> </a:t>
            </a:r>
            <a:r>
              <a:rPr lang="en-US" sz="2200" dirty="0" err="1" smtClean="0">
                <a:solidFill>
                  <a:srgbClr val="0000CC"/>
                </a:solidFill>
              </a:rPr>
              <a:t>các</a:t>
            </a:r>
            <a:r>
              <a:rPr lang="en-US" sz="2200" dirty="0" smtClean="0">
                <a:solidFill>
                  <a:srgbClr val="0000CC"/>
                </a:solidFill>
              </a:rPr>
              <a:t> </a:t>
            </a:r>
            <a:r>
              <a:rPr lang="en-US" sz="2200" dirty="0" err="1" smtClean="0">
                <a:solidFill>
                  <a:srgbClr val="0000CC"/>
                </a:solidFill>
              </a:rPr>
              <a:t>giá</a:t>
            </a:r>
            <a:r>
              <a:rPr lang="en-US" sz="2200" dirty="0" smtClean="0">
                <a:solidFill>
                  <a:srgbClr val="0000CC"/>
                </a:solidFill>
              </a:rPr>
              <a:t> </a:t>
            </a:r>
            <a:r>
              <a:rPr lang="en-US" sz="2200" dirty="0" err="1" smtClean="0">
                <a:solidFill>
                  <a:srgbClr val="0000CC"/>
                </a:solidFill>
              </a:rPr>
              <a:t>trị</a:t>
            </a:r>
            <a:r>
              <a:rPr lang="en-US" sz="2200" dirty="0" smtClean="0">
                <a:solidFill>
                  <a:srgbClr val="0000CC"/>
                </a:solidFill>
              </a:rPr>
              <a:t> </a:t>
            </a:r>
            <a:r>
              <a:rPr lang="en-US" sz="2200" dirty="0" err="1" smtClean="0">
                <a:solidFill>
                  <a:srgbClr val="0000CC"/>
                </a:solidFill>
              </a:rPr>
              <a:t>này</a:t>
            </a:r>
            <a:endParaRPr lang="en-US" sz="2200" dirty="0" smtClean="0">
              <a:solidFill>
                <a:srgbClr val="0000CC"/>
              </a:solidFill>
            </a:endParaRPr>
          </a:p>
          <a:p>
            <a:pPr algn="just"/>
            <a:r>
              <a:rPr lang="en-US" sz="2200" dirty="0" err="1" smtClean="0">
                <a:solidFill>
                  <a:srgbClr val="0000CC"/>
                </a:solidFill>
              </a:rPr>
              <a:t>Nhấp</a:t>
            </a:r>
            <a:r>
              <a:rPr lang="en-US" sz="2200" dirty="0" smtClean="0">
                <a:solidFill>
                  <a:srgbClr val="0000CC"/>
                </a:solidFill>
              </a:rPr>
              <a:t> </a:t>
            </a:r>
            <a:r>
              <a:rPr lang="en-US" sz="2200" dirty="0" err="1">
                <a:solidFill>
                  <a:srgbClr val="0000CC"/>
                </a:solidFill>
              </a:rPr>
              <a:t>chuột</a:t>
            </a:r>
            <a:r>
              <a:rPr lang="en-US" sz="2200" dirty="0">
                <a:solidFill>
                  <a:srgbClr val="0000CC"/>
                </a:solidFill>
              </a:rPr>
              <a:t> </a:t>
            </a:r>
            <a:r>
              <a:rPr lang="en-US" sz="2200" dirty="0" err="1">
                <a:solidFill>
                  <a:srgbClr val="0000CC"/>
                </a:solidFill>
              </a:rPr>
              <a:t>vào</a:t>
            </a:r>
            <a:r>
              <a:rPr lang="en-US" sz="2200" dirty="0">
                <a:solidFill>
                  <a:srgbClr val="0000CC"/>
                </a:solidFill>
              </a:rPr>
              <a:t> </a:t>
            </a:r>
            <a:r>
              <a:rPr lang="en-US" sz="2200" dirty="0" err="1">
                <a:solidFill>
                  <a:srgbClr val="0000CC"/>
                </a:solidFill>
              </a:rPr>
              <a:t>nút</a:t>
            </a:r>
            <a:r>
              <a:rPr lang="en-US" sz="2200" dirty="0">
                <a:solidFill>
                  <a:srgbClr val="0000CC"/>
                </a:solidFill>
              </a:rPr>
              <a:t> … </a:t>
            </a:r>
            <a:r>
              <a:rPr lang="en-US" sz="2200" dirty="0" err="1">
                <a:solidFill>
                  <a:srgbClr val="0000CC"/>
                </a:solidFill>
              </a:rPr>
              <a:t>nằm</a:t>
            </a:r>
            <a:r>
              <a:rPr lang="en-US" sz="2200" dirty="0">
                <a:solidFill>
                  <a:srgbClr val="0000CC"/>
                </a:solidFill>
              </a:rPr>
              <a:t> ở </a:t>
            </a:r>
            <a:r>
              <a:rPr lang="en-US" sz="2200" dirty="0" err="1">
                <a:solidFill>
                  <a:srgbClr val="0000CC"/>
                </a:solidFill>
              </a:rPr>
              <a:t>phía</a:t>
            </a:r>
            <a:r>
              <a:rPr lang="en-US" sz="2200" dirty="0">
                <a:solidFill>
                  <a:srgbClr val="0000CC"/>
                </a:solidFill>
              </a:rPr>
              <a:t> </a:t>
            </a:r>
            <a:r>
              <a:rPr lang="en-US" sz="2200" dirty="0" err="1">
                <a:solidFill>
                  <a:srgbClr val="0000CC"/>
                </a:solidFill>
              </a:rPr>
              <a:t>phải</a:t>
            </a:r>
            <a:r>
              <a:rPr lang="en-US" sz="2200" dirty="0">
                <a:solidFill>
                  <a:srgbClr val="0000CC"/>
                </a:solidFill>
              </a:rPr>
              <a:t> </a:t>
            </a:r>
            <a:r>
              <a:rPr lang="en-US" sz="2200" dirty="0" err="1">
                <a:solidFill>
                  <a:srgbClr val="0000CC"/>
                </a:solidFill>
              </a:rPr>
              <a:t>của</a:t>
            </a:r>
            <a:r>
              <a:rPr lang="en-US" sz="2200" dirty="0">
                <a:solidFill>
                  <a:srgbClr val="0000CC"/>
                </a:solidFill>
              </a:rPr>
              <a:t> </a:t>
            </a:r>
            <a:r>
              <a:rPr lang="en-US" sz="2200" dirty="0" err="1" smtClean="0">
                <a:solidFill>
                  <a:srgbClr val="0000CC"/>
                </a:solidFill>
              </a:rPr>
              <a:t>cột</a:t>
            </a:r>
            <a:r>
              <a:rPr lang="en-US" sz="2200" dirty="0" smtClean="0">
                <a:solidFill>
                  <a:srgbClr val="0000CC"/>
                </a:solidFill>
              </a:rPr>
              <a:t> Missing </a:t>
            </a:r>
            <a:r>
              <a:rPr lang="en-US" sz="2200" dirty="0" err="1" smtClean="0">
                <a:solidFill>
                  <a:srgbClr val="0000CC"/>
                </a:solidFill>
              </a:rPr>
              <a:t>tại</a:t>
            </a:r>
            <a:r>
              <a:rPr lang="en-US" sz="2200" dirty="0" smtClean="0">
                <a:solidFill>
                  <a:srgbClr val="0000CC"/>
                </a:solidFill>
              </a:rPr>
              <a:t> </a:t>
            </a:r>
            <a:r>
              <a:rPr lang="en-US" sz="2200" dirty="0" err="1">
                <a:solidFill>
                  <a:srgbClr val="0000CC"/>
                </a:solidFill>
              </a:rPr>
              <a:t>dòng</a:t>
            </a:r>
            <a:r>
              <a:rPr lang="en-US" sz="2200" dirty="0">
                <a:solidFill>
                  <a:srgbClr val="0000CC"/>
                </a:solidFill>
              </a:rPr>
              <a:t> </a:t>
            </a:r>
            <a:r>
              <a:rPr lang="en-US" sz="2200" dirty="0" err="1">
                <a:solidFill>
                  <a:srgbClr val="0000CC"/>
                </a:solidFill>
              </a:rPr>
              <a:t>của</a:t>
            </a:r>
            <a:r>
              <a:rPr lang="en-US" sz="2200" dirty="0">
                <a:solidFill>
                  <a:srgbClr val="0000CC"/>
                </a:solidFill>
              </a:rPr>
              <a:t> </a:t>
            </a:r>
            <a:r>
              <a:rPr lang="en-US" sz="2200" dirty="0" err="1">
                <a:solidFill>
                  <a:srgbClr val="0000CC"/>
                </a:solidFill>
              </a:rPr>
              <a:t>biến</a:t>
            </a:r>
            <a:r>
              <a:rPr lang="en-US" sz="2200" dirty="0">
                <a:solidFill>
                  <a:srgbClr val="0000CC"/>
                </a:solidFill>
              </a:rPr>
              <a:t> </a:t>
            </a:r>
            <a:r>
              <a:rPr lang="en-US" sz="2200" dirty="0" err="1">
                <a:solidFill>
                  <a:srgbClr val="0000CC"/>
                </a:solidFill>
              </a:rPr>
              <a:t>đang</a:t>
            </a:r>
            <a:r>
              <a:rPr lang="en-US" sz="2200" dirty="0">
                <a:solidFill>
                  <a:srgbClr val="0000CC"/>
                </a:solidFill>
              </a:rPr>
              <a:t> </a:t>
            </a:r>
            <a:r>
              <a:rPr lang="en-US" sz="2200" dirty="0" err="1">
                <a:solidFill>
                  <a:srgbClr val="0000CC"/>
                </a:solidFill>
              </a:rPr>
              <a:t>khai</a:t>
            </a:r>
            <a:r>
              <a:rPr lang="en-US" sz="2200" dirty="0">
                <a:solidFill>
                  <a:srgbClr val="0000CC"/>
                </a:solidFill>
              </a:rPr>
              <a:t> </a:t>
            </a:r>
            <a:r>
              <a:rPr lang="en-US" sz="2200" dirty="0" err="1">
                <a:solidFill>
                  <a:srgbClr val="0000CC"/>
                </a:solidFill>
              </a:rPr>
              <a:t>báo</a:t>
            </a:r>
            <a:r>
              <a:rPr lang="en-US" sz="2200" dirty="0">
                <a:solidFill>
                  <a:srgbClr val="0000CC"/>
                </a:solidFill>
              </a:rPr>
              <a:t>, </a:t>
            </a:r>
            <a:r>
              <a:rPr lang="en-US" sz="2200" dirty="0" err="1">
                <a:solidFill>
                  <a:srgbClr val="0000CC"/>
                </a:solidFill>
              </a:rPr>
              <a:t>hộp</a:t>
            </a:r>
            <a:r>
              <a:rPr lang="en-US" sz="2200" dirty="0">
                <a:solidFill>
                  <a:srgbClr val="0000CC"/>
                </a:solidFill>
              </a:rPr>
              <a:t> </a:t>
            </a:r>
            <a:r>
              <a:rPr lang="en-US" sz="2200" dirty="0" err="1">
                <a:solidFill>
                  <a:srgbClr val="0000CC"/>
                </a:solidFill>
              </a:rPr>
              <a:t>thoại</a:t>
            </a:r>
            <a:r>
              <a:rPr lang="en-US" sz="2200" dirty="0">
                <a:solidFill>
                  <a:srgbClr val="0000CC"/>
                </a:solidFill>
              </a:rPr>
              <a:t> </a:t>
            </a:r>
            <a:r>
              <a:rPr lang="en-US" sz="2200" dirty="0" err="1">
                <a:solidFill>
                  <a:srgbClr val="0000CC"/>
                </a:solidFill>
              </a:rPr>
              <a:t>khai</a:t>
            </a:r>
            <a:r>
              <a:rPr lang="en-US" sz="2200" dirty="0">
                <a:solidFill>
                  <a:srgbClr val="0000CC"/>
                </a:solidFill>
              </a:rPr>
              <a:t> </a:t>
            </a:r>
            <a:r>
              <a:rPr lang="en-US" sz="2200" dirty="0" err="1">
                <a:solidFill>
                  <a:srgbClr val="0000CC"/>
                </a:solidFill>
              </a:rPr>
              <a:t>báo</a:t>
            </a:r>
            <a:r>
              <a:rPr lang="en-US" sz="2200" dirty="0">
                <a:solidFill>
                  <a:srgbClr val="0000CC"/>
                </a:solidFill>
              </a:rPr>
              <a:t> </a:t>
            </a:r>
            <a:r>
              <a:rPr lang="en-US" sz="2200" b="1" dirty="0" smtClean="0">
                <a:solidFill>
                  <a:srgbClr val="0000CC"/>
                </a:solidFill>
              </a:rPr>
              <a:t>Missing Values </a:t>
            </a:r>
            <a:r>
              <a:rPr lang="en-US" sz="2200" dirty="0" err="1" smtClean="0">
                <a:solidFill>
                  <a:srgbClr val="0000CC"/>
                </a:solidFill>
              </a:rPr>
              <a:t>sẽ</a:t>
            </a:r>
            <a:r>
              <a:rPr lang="en-US" sz="2200" dirty="0" smtClean="0">
                <a:solidFill>
                  <a:srgbClr val="0000CC"/>
                </a:solidFill>
              </a:rPr>
              <a:t> </a:t>
            </a:r>
            <a:r>
              <a:rPr lang="en-US" sz="2200" dirty="0" err="1">
                <a:solidFill>
                  <a:srgbClr val="0000CC"/>
                </a:solidFill>
              </a:rPr>
              <a:t>xuất</a:t>
            </a:r>
            <a:r>
              <a:rPr lang="en-US" sz="2200" dirty="0">
                <a:solidFill>
                  <a:srgbClr val="0000CC"/>
                </a:solidFill>
              </a:rPr>
              <a:t> </a:t>
            </a:r>
            <a:r>
              <a:rPr lang="en-US" sz="2200" dirty="0" err="1">
                <a:solidFill>
                  <a:srgbClr val="0000CC"/>
                </a:solidFill>
              </a:rPr>
              <a:t>hiện</a:t>
            </a:r>
            <a:r>
              <a:rPr lang="en-US" sz="2200" dirty="0">
                <a:solidFill>
                  <a:srgbClr val="0000CC"/>
                </a:solidFill>
              </a:rPr>
              <a:t> : </a:t>
            </a:r>
            <a:endParaRPr lang="en-US" sz="2200" b="1" dirty="0">
              <a:solidFill>
                <a:srgbClr val="0000CC"/>
              </a:solidFill>
            </a:endParaRPr>
          </a:p>
          <a:p>
            <a:endParaRPr lang="en-US" dirty="0">
              <a:solidFill>
                <a:srgbClr val="0000CC"/>
              </a:solidFill>
            </a:endParaRPr>
          </a:p>
        </p:txBody>
      </p:sp>
      <p:pic>
        <p:nvPicPr>
          <p:cNvPr id="8" name="Snagit_PPT9FD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114800"/>
            <a:ext cx="3476625" cy="2590800"/>
          </a:xfrm>
          <a:prstGeom prst="rect">
            <a:avLst/>
          </a:prstGeom>
        </p:spPr>
      </p:pic>
      <p:cxnSp>
        <p:nvCxnSpPr>
          <p:cNvPr id="10" name="Straight Arrow Connector 9"/>
          <p:cNvCxnSpPr/>
          <p:nvPr/>
        </p:nvCxnSpPr>
        <p:spPr>
          <a:xfrm flipH="1">
            <a:off x="3733800" y="5029200"/>
            <a:ext cx="1600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4540151"/>
            <a:ext cx="3733800" cy="2308324"/>
          </a:xfrm>
          <a:prstGeom prst="rect">
            <a:avLst/>
          </a:prstGeom>
          <a:noFill/>
        </p:spPr>
        <p:txBody>
          <a:bodyPr wrap="square" rtlCol="0">
            <a:spAutoFit/>
          </a:bodyPr>
          <a:lstStyle/>
          <a:p>
            <a:pPr marL="285750" indent="-285750">
              <a:buFontTx/>
              <a:buChar char="-"/>
            </a:pPr>
            <a:r>
              <a:rPr lang="en-US" smtClean="0"/>
              <a:t>Dữ liệu thu thập được không có giá trị khuyết</a:t>
            </a:r>
          </a:p>
          <a:p>
            <a:pPr marL="285750" indent="-285750">
              <a:buFontTx/>
              <a:buChar char="-"/>
            </a:pPr>
            <a:r>
              <a:rPr lang="en-US" smtClean="0"/>
              <a:t>Khai báo con số đại diện cho giá trị khuyết (có thể có 1 hoặc 3 con số đại diện ghi từ trái sang phải )</a:t>
            </a:r>
          </a:p>
          <a:p>
            <a:pPr marL="285750" indent="-285750">
              <a:buFontTx/>
              <a:buChar char="-"/>
            </a:pPr>
            <a:endParaRPr lang="en-US" smtClean="0"/>
          </a:p>
          <a:p>
            <a:endParaRPr lang="en-US"/>
          </a:p>
        </p:txBody>
      </p:sp>
      <p:cxnSp>
        <p:nvCxnSpPr>
          <p:cNvPr id="13" name="Straight Arrow Connector 12"/>
          <p:cNvCxnSpPr/>
          <p:nvPr/>
        </p:nvCxnSpPr>
        <p:spPr>
          <a:xfrm flipH="1">
            <a:off x="3848100" y="4672146"/>
            <a:ext cx="1371600" cy="161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59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660066"/>
                </a:solidFill>
              </a:rPr>
              <a:t>NHIỆM VỤ VỚI SINH VIÊN</a:t>
            </a:r>
          </a:p>
        </p:txBody>
      </p:sp>
      <p:sp>
        <p:nvSpPr>
          <p:cNvPr id="6147" name="Rectangle 3"/>
          <p:cNvSpPr>
            <a:spLocks noGrp="1" noChangeArrowheads="1"/>
          </p:cNvSpPr>
          <p:nvPr>
            <p:ph type="body" idx="1"/>
          </p:nvPr>
        </p:nvSpPr>
        <p:spPr>
          <a:xfrm>
            <a:off x="571472" y="1557338"/>
            <a:ext cx="8572528" cy="4525962"/>
          </a:xfrm>
        </p:spPr>
        <p:txBody>
          <a:bodyPr>
            <a:normAutofit/>
          </a:bodyPr>
          <a:lstStyle/>
          <a:p>
            <a:pPr eaLnBrk="1" hangingPunct="1">
              <a:lnSpc>
                <a:spcPct val="120000"/>
              </a:lnSpc>
            </a:pPr>
            <a:r>
              <a:rPr lang="en-US" sz="2800" dirty="0" err="1" smtClean="0">
                <a:solidFill>
                  <a:srgbClr val="0000CC"/>
                </a:solidFill>
              </a:rPr>
              <a:t>Tham</a:t>
            </a:r>
            <a:r>
              <a:rPr lang="en-US" sz="2800" dirty="0" smtClean="0">
                <a:solidFill>
                  <a:srgbClr val="0000CC"/>
                </a:solidFill>
              </a:rPr>
              <a:t> </a:t>
            </a:r>
            <a:r>
              <a:rPr lang="en-US" sz="2800" dirty="0" err="1" smtClean="0">
                <a:solidFill>
                  <a:srgbClr val="0000CC"/>
                </a:solidFill>
              </a:rPr>
              <a:t>dự</a:t>
            </a:r>
            <a:r>
              <a:rPr lang="en-US" sz="2800" dirty="0" smtClean="0">
                <a:solidFill>
                  <a:srgbClr val="0000CC"/>
                </a:solidFill>
              </a:rPr>
              <a:t> </a:t>
            </a:r>
            <a:r>
              <a:rPr lang="en-US" sz="2800" dirty="0" err="1" smtClean="0">
                <a:solidFill>
                  <a:srgbClr val="0000CC"/>
                </a:solidFill>
              </a:rPr>
              <a:t>lớp</a:t>
            </a:r>
            <a:r>
              <a:rPr lang="en-US" sz="2800" dirty="0" smtClean="0">
                <a:solidFill>
                  <a:srgbClr val="0000CC"/>
                </a:solidFill>
              </a:rPr>
              <a:t> </a:t>
            </a:r>
            <a:r>
              <a:rPr lang="en-US" sz="2800" dirty="0" err="1" smtClean="0">
                <a:solidFill>
                  <a:srgbClr val="0000CC"/>
                </a:solidFill>
              </a:rPr>
              <a:t>đầy</a:t>
            </a:r>
            <a:r>
              <a:rPr lang="en-US" sz="2800" dirty="0" smtClean="0">
                <a:solidFill>
                  <a:srgbClr val="0000CC"/>
                </a:solidFill>
              </a:rPr>
              <a:t> </a:t>
            </a:r>
            <a:r>
              <a:rPr lang="en-US" sz="2800" dirty="0" err="1" smtClean="0">
                <a:solidFill>
                  <a:srgbClr val="0000CC"/>
                </a:solidFill>
              </a:rPr>
              <a:t>đủ</a:t>
            </a:r>
            <a:r>
              <a:rPr lang="en-US" sz="2800" dirty="0" smtClean="0">
                <a:solidFill>
                  <a:srgbClr val="0000CC"/>
                </a:solidFill>
              </a:rPr>
              <a:t>, </a:t>
            </a:r>
            <a:r>
              <a:rPr lang="en-US" sz="2800" dirty="0" err="1" smtClean="0">
                <a:solidFill>
                  <a:srgbClr val="0000CC"/>
                </a:solidFill>
              </a:rPr>
              <a:t>vắng</a:t>
            </a:r>
            <a:r>
              <a:rPr lang="en-US" sz="2800" dirty="0" smtClean="0">
                <a:solidFill>
                  <a:srgbClr val="0000CC"/>
                </a:solidFill>
              </a:rPr>
              <a:t> </a:t>
            </a:r>
            <a:r>
              <a:rPr lang="en-US" sz="2800" dirty="0" err="1" smtClean="0">
                <a:solidFill>
                  <a:srgbClr val="0000CC"/>
                </a:solidFill>
              </a:rPr>
              <a:t>mặt</a:t>
            </a:r>
            <a:r>
              <a:rPr lang="en-US" sz="2800" dirty="0" smtClean="0">
                <a:solidFill>
                  <a:srgbClr val="0000CC"/>
                </a:solidFill>
              </a:rPr>
              <a:t> </a:t>
            </a:r>
            <a:r>
              <a:rPr lang="en-US" sz="2800" dirty="0" err="1" smtClean="0">
                <a:solidFill>
                  <a:srgbClr val="0000CC"/>
                </a:solidFill>
              </a:rPr>
              <a:t>bị</a:t>
            </a:r>
            <a:r>
              <a:rPr lang="en-US" sz="2800" dirty="0" smtClean="0">
                <a:solidFill>
                  <a:srgbClr val="0000CC"/>
                </a:solidFill>
              </a:rPr>
              <a:t> </a:t>
            </a:r>
            <a:r>
              <a:rPr lang="en-US" sz="2800" dirty="0" err="1" smtClean="0">
                <a:solidFill>
                  <a:srgbClr val="0000CC"/>
                </a:solidFill>
              </a:rPr>
              <a:t>trừ</a:t>
            </a:r>
            <a:r>
              <a:rPr lang="en-US" sz="2800" dirty="0" smtClean="0">
                <a:solidFill>
                  <a:srgbClr val="0000CC"/>
                </a:solidFill>
              </a:rPr>
              <a:t> </a:t>
            </a:r>
            <a:r>
              <a:rPr lang="en-US" sz="2800" dirty="0" err="1" smtClean="0">
                <a:solidFill>
                  <a:srgbClr val="0000CC"/>
                </a:solidFill>
              </a:rPr>
              <a:t>điểm</a:t>
            </a:r>
            <a:r>
              <a:rPr lang="en-US" sz="2800" dirty="0" smtClean="0">
                <a:solidFill>
                  <a:srgbClr val="0000CC"/>
                </a:solidFill>
              </a:rPr>
              <a:t> </a:t>
            </a:r>
            <a:r>
              <a:rPr lang="en-US" sz="2800" dirty="0" err="1" smtClean="0">
                <a:solidFill>
                  <a:srgbClr val="0000CC"/>
                </a:solidFill>
              </a:rPr>
              <a:t>quá</a:t>
            </a:r>
            <a:r>
              <a:rPr lang="en-US" sz="2800" dirty="0" smtClean="0">
                <a:solidFill>
                  <a:srgbClr val="0000CC"/>
                </a:solidFill>
              </a:rPr>
              <a:t> </a:t>
            </a:r>
            <a:r>
              <a:rPr lang="en-US" sz="2800" dirty="0" err="1" smtClean="0">
                <a:solidFill>
                  <a:srgbClr val="0000CC"/>
                </a:solidFill>
              </a:rPr>
              <a:t>trình</a:t>
            </a:r>
            <a:r>
              <a:rPr lang="en-US" sz="2800" dirty="0" smtClean="0">
                <a:solidFill>
                  <a:srgbClr val="0000CC"/>
                </a:solidFill>
              </a:rPr>
              <a:t>, </a:t>
            </a:r>
            <a:r>
              <a:rPr lang="en-US" sz="2800" dirty="0" err="1" smtClean="0">
                <a:solidFill>
                  <a:srgbClr val="0000CC"/>
                </a:solidFill>
              </a:rPr>
              <a:t>trễ</a:t>
            </a:r>
            <a:r>
              <a:rPr lang="en-US" sz="2800" dirty="0" smtClean="0">
                <a:solidFill>
                  <a:srgbClr val="0000CC"/>
                </a:solidFill>
              </a:rPr>
              <a:t> 15 </a:t>
            </a:r>
            <a:r>
              <a:rPr lang="en-US" sz="2800" dirty="0" err="1" smtClean="0">
                <a:solidFill>
                  <a:srgbClr val="0000CC"/>
                </a:solidFill>
              </a:rPr>
              <a:t>phút</a:t>
            </a:r>
            <a:r>
              <a:rPr lang="en-US" sz="2800" dirty="0" smtClean="0">
                <a:solidFill>
                  <a:srgbClr val="0000CC"/>
                </a:solidFill>
              </a:rPr>
              <a:t> </a:t>
            </a:r>
            <a:r>
              <a:rPr lang="en-US" sz="2800" dirty="0" err="1" smtClean="0">
                <a:solidFill>
                  <a:srgbClr val="0000CC"/>
                </a:solidFill>
              </a:rPr>
              <a:t>coi</a:t>
            </a:r>
            <a:r>
              <a:rPr lang="en-US" sz="2800" dirty="0" smtClean="0">
                <a:solidFill>
                  <a:srgbClr val="0000CC"/>
                </a:solidFill>
              </a:rPr>
              <a:t> </a:t>
            </a:r>
            <a:r>
              <a:rPr lang="en-US" sz="2800" dirty="0" err="1" smtClean="0">
                <a:solidFill>
                  <a:srgbClr val="0000CC"/>
                </a:solidFill>
              </a:rPr>
              <a:t>như</a:t>
            </a:r>
            <a:r>
              <a:rPr lang="en-US" sz="2800" dirty="0" smtClean="0">
                <a:solidFill>
                  <a:srgbClr val="0000CC"/>
                </a:solidFill>
              </a:rPr>
              <a:t> </a:t>
            </a:r>
            <a:r>
              <a:rPr lang="en-US" sz="2800" dirty="0" err="1" smtClean="0">
                <a:solidFill>
                  <a:srgbClr val="0000CC"/>
                </a:solidFill>
              </a:rPr>
              <a:t>vắng</a:t>
            </a:r>
            <a:r>
              <a:rPr lang="en-US" sz="2800" dirty="0" smtClean="0">
                <a:solidFill>
                  <a:srgbClr val="0000CC"/>
                </a:solidFill>
              </a:rPr>
              <a:t> </a:t>
            </a:r>
            <a:r>
              <a:rPr lang="en-US" sz="2800" dirty="0" err="1" smtClean="0">
                <a:solidFill>
                  <a:srgbClr val="0000CC"/>
                </a:solidFill>
              </a:rPr>
              <a:t>mặt</a:t>
            </a:r>
            <a:r>
              <a:rPr lang="en-US" sz="2800" dirty="0" smtClean="0">
                <a:solidFill>
                  <a:srgbClr val="0000CC"/>
                </a:solidFill>
              </a:rPr>
              <a:t>.</a:t>
            </a:r>
          </a:p>
          <a:p>
            <a:pPr eaLnBrk="1" hangingPunct="1">
              <a:lnSpc>
                <a:spcPct val="120000"/>
              </a:lnSpc>
            </a:pPr>
            <a:r>
              <a:rPr lang="en-US" sz="2800" dirty="0" err="1" smtClean="0">
                <a:solidFill>
                  <a:srgbClr val="0000CC"/>
                </a:solidFill>
              </a:rPr>
              <a:t>Đọc</a:t>
            </a:r>
            <a:r>
              <a:rPr lang="en-US" sz="2800" dirty="0" smtClean="0">
                <a:solidFill>
                  <a:srgbClr val="0000CC"/>
                </a:solidFill>
              </a:rPr>
              <a:t> </a:t>
            </a:r>
            <a:r>
              <a:rPr lang="en-US" sz="2800" dirty="0" err="1" smtClean="0">
                <a:solidFill>
                  <a:srgbClr val="0000CC"/>
                </a:solidFill>
              </a:rPr>
              <a:t>giáo</a:t>
            </a:r>
            <a:r>
              <a:rPr lang="en-US" sz="2800" dirty="0" smtClean="0">
                <a:solidFill>
                  <a:srgbClr val="0000CC"/>
                </a:solidFill>
              </a:rPr>
              <a:t> </a:t>
            </a:r>
            <a:r>
              <a:rPr lang="en-US" sz="2800" dirty="0" err="1" smtClean="0">
                <a:solidFill>
                  <a:srgbClr val="0000CC"/>
                </a:solidFill>
              </a:rPr>
              <a:t>trình</a:t>
            </a:r>
            <a:r>
              <a:rPr lang="en-US" sz="2800" dirty="0" smtClean="0">
                <a:solidFill>
                  <a:srgbClr val="0000CC"/>
                </a:solidFill>
              </a:rPr>
              <a:t>, </a:t>
            </a:r>
            <a:r>
              <a:rPr lang="en-US" sz="2800" dirty="0" err="1" smtClean="0">
                <a:solidFill>
                  <a:srgbClr val="0000CC"/>
                </a:solidFill>
              </a:rPr>
              <a:t>tài</a:t>
            </a:r>
            <a:r>
              <a:rPr lang="en-US" sz="2800" dirty="0" smtClean="0">
                <a:solidFill>
                  <a:srgbClr val="0000CC"/>
                </a:solidFill>
              </a:rPr>
              <a:t> </a:t>
            </a:r>
            <a:r>
              <a:rPr lang="en-US" sz="2800" dirty="0" err="1" smtClean="0">
                <a:solidFill>
                  <a:srgbClr val="0000CC"/>
                </a:solidFill>
              </a:rPr>
              <a:t>liệu</a:t>
            </a:r>
            <a:r>
              <a:rPr lang="en-US" sz="2800" dirty="0" smtClean="0">
                <a:solidFill>
                  <a:srgbClr val="0000CC"/>
                </a:solidFill>
              </a:rPr>
              <a:t> </a:t>
            </a:r>
            <a:r>
              <a:rPr lang="en-US" sz="2800" dirty="0" err="1" smtClean="0">
                <a:solidFill>
                  <a:srgbClr val="0000CC"/>
                </a:solidFill>
              </a:rPr>
              <a:t>tham</a:t>
            </a:r>
            <a:r>
              <a:rPr lang="en-US" sz="2800" dirty="0" smtClean="0">
                <a:solidFill>
                  <a:srgbClr val="0000CC"/>
                </a:solidFill>
              </a:rPr>
              <a:t> </a:t>
            </a:r>
            <a:r>
              <a:rPr lang="en-US" sz="2800" dirty="0" err="1" smtClean="0">
                <a:solidFill>
                  <a:srgbClr val="0000CC"/>
                </a:solidFill>
              </a:rPr>
              <a:t>khảo</a:t>
            </a:r>
            <a:r>
              <a:rPr lang="en-US" sz="2800" dirty="0" smtClean="0">
                <a:solidFill>
                  <a:srgbClr val="0000CC"/>
                </a:solidFill>
              </a:rPr>
              <a:t> </a:t>
            </a:r>
            <a:r>
              <a:rPr lang="en-US" sz="2800" dirty="0" err="1" smtClean="0">
                <a:solidFill>
                  <a:srgbClr val="0000CC"/>
                </a:solidFill>
              </a:rPr>
              <a:t>trước</a:t>
            </a:r>
            <a:r>
              <a:rPr lang="en-US" sz="2800" dirty="0" smtClean="0">
                <a:solidFill>
                  <a:srgbClr val="0000CC"/>
                </a:solidFill>
              </a:rPr>
              <a:t> </a:t>
            </a:r>
            <a:r>
              <a:rPr lang="en-US" sz="2800" dirty="0" err="1" smtClean="0">
                <a:solidFill>
                  <a:srgbClr val="0000CC"/>
                </a:solidFill>
              </a:rPr>
              <a:t>khi</a:t>
            </a:r>
            <a:r>
              <a:rPr lang="en-US" sz="2800" dirty="0" smtClean="0">
                <a:solidFill>
                  <a:srgbClr val="0000CC"/>
                </a:solidFill>
              </a:rPr>
              <a:t> </a:t>
            </a:r>
            <a:r>
              <a:rPr lang="en-US" sz="2800" dirty="0" err="1" smtClean="0">
                <a:solidFill>
                  <a:srgbClr val="0000CC"/>
                </a:solidFill>
              </a:rPr>
              <a:t>đến</a:t>
            </a:r>
            <a:r>
              <a:rPr lang="en-US" sz="2800" dirty="0" smtClean="0">
                <a:solidFill>
                  <a:srgbClr val="0000CC"/>
                </a:solidFill>
              </a:rPr>
              <a:t> </a:t>
            </a:r>
            <a:r>
              <a:rPr lang="en-US" sz="2800" dirty="0" err="1" smtClean="0">
                <a:solidFill>
                  <a:srgbClr val="0000CC"/>
                </a:solidFill>
              </a:rPr>
              <a:t>lớp</a:t>
            </a:r>
            <a:endParaRPr lang="en-US" sz="2800" dirty="0" smtClean="0">
              <a:solidFill>
                <a:srgbClr val="0000CC"/>
              </a:solidFill>
            </a:endParaRPr>
          </a:p>
          <a:p>
            <a:pPr eaLnBrk="1" hangingPunct="1">
              <a:lnSpc>
                <a:spcPct val="120000"/>
              </a:lnSpc>
            </a:pPr>
            <a:r>
              <a:rPr lang="en-US" sz="2800" dirty="0" err="1" smtClean="0">
                <a:solidFill>
                  <a:srgbClr val="0000CC"/>
                </a:solidFill>
              </a:rPr>
              <a:t>Tham</a:t>
            </a:r>
            <a:r>
              <a:rPr lang="en-US" sz="2800" dirty="0" smtClean="0">
                <a:solidFill>
                  <a:srgbClr val="0000CC"/>
                </a:solidFill>
              </a:rPr>
              <a:t> </a:t>
            </a:r>
            <a:r>
              <a:rPr lang="en-US" sz="2800" dirty="0" err="1" smtClean="0">
                <a:solidFill>
                  <a:srgbClr val="0000CC"/>
                </a:solidFill>
              </a:rPr>
              <a:t>gia</a:t>
            </a:r>
            <a:r>
              <a:rPr lang="en-US" sz="2800" dirty="0" smtClean="0">
                <a:solidFill>
                  <a:srgbClr val="0000CC"/>
                </a:solidFill>
              </a:rPr>
              <a:t> </a:t>
            </a:r>
            <a:r>
              <a:rPr lang="en-US" sz="2800" dirty="0" err="1" smtClean="0">
                <a:solidFill>
                  <a:srgbClr val="0000CC"/>
                </a:solidFill>
              </a:rPr>
              <a:t>phát</a:t>
            </a:r>
            <a:r>
              <a:rPr lang="en-US" sz="2800" dirty="0" smtClean="0">
                <a:solidFill>
                  <a:srgbClr val="0000CC"/>
                </a:solidFill>
              </a:rPr>
              <a:t> </a:t>
            </a:r>
            <a:r>
              <a:rPr lang="en-US" sz="2800" dirty="0" err="1" smtClean="0">
                <a:solidFill>
                  <a:srgbClr val="0000CC"/>
                </a:solidFill>
              </a:rPr>
              <a:t>biểu</a:t>
            </a:r>
            <a:r>
              <a:rPr lang="en-US" sz="2800" dirty="0" smtClean="0">
                <a:solidFill>
                  <a:srgbClr val="0000CC"/>
                </a:solidFill>
              </a:rPr>
              <a:t>, </a:t>
            </a:r>
            <a:r>
              <a:rPr lang="en-US" sz="2800" dirty="0" err="1" smtClean="0">
                <a:solidFill>
                  <a:srgbClr val="0000CC"/>
                </a:solidFill>
              </a:rPr>
              <a:t>thảo</a:t>
            </a:r>
            <a:r>
              <a:rPr lang="en-US" sz="2800" dirty="0" smtClean="0">
                <a:solidFill>
                  <a:srgbClr val="0000CC"/>
                </a:solidFill>
              </a:rPr>
              <a:t> </a:t>
            </a:r>
            <a:r>
              <a:rPr lang="en-US" sz="2800" dirty="0" err="1" smtClean="0">
                <a:solidFill>
                  <a:srgbClr val="0000CC"/>
                </a:solidFill>
              </a:rPr>
              <a:t>luận</a:t>
            </a:r>
            <a:r>
              <a:rPr lang="en-US" sz="2800" dirty="0" smtClean="0">
                <a:solidFill>
                  <a:srgbClr val="0000CC"/>
                </a:solidFill>
              </a:rPr>
              <a:t> </a:t>
            </a:r>
            <a:r>
              <a:rPr lang="en-US" sz="2800" dirty="0" err="1" smtClean="0">
                <a:solidFill>
                  <a:srgbClr val="0000CC"/>
                </a:solidFill>
              </a:rPr>
              <a:t>nhóm</a:t>
            </a:r>
            <a:r>
              <a:rPr lang="en-US" sz="2800" dirty="0" smtClean="0">
                <a:solidFill>
                  <a:srgbClr val="0000CC"/>
                </a:solidFill>
              </a:rPr>
              <a:t> </a:t>
            </a:r>
            <a:r>
              <a:rPr lang="en-US" sz="2800" dirty="0" err="1" smtClean="0">
                <a:solidFill>
                  <a:srgbClr val="0000CC"/>
                </a:solidFill>
              </a:rPr>
              <a:t>và</a:t>
            </a:r>
            <a:r>
              <a:rPr lang="en-US" sz="2800" dirty="0" smtClean="0">
                <a:solidFill>
                  <a:srgbClr val="0000CC"/>
                </a:solidFill>
              </a:rPr>
              <a:t> </a:t>
            </a:r>
            <a:r>
              <a:rPr lang="en-US" sz="2800" dirty="0" err="1" smtClean="0">
                <a:solidFill>
                  <a:srgbClr val="0000CC"/>
                </a:solidFill>
              </a:rPr>
              <a:t>làm</a:t>
            </a:r>
            <a:r>
              <a:rPr lang="en-US" sz="2800" dirty="0" smtClean="0">
                <a:solidFill>
                  <a:srgbClr val="0000CC"/>
                </a:solidFill>
              </a:rPr>
              <a:t> </a:t>
            </a:r>
            <a:r>
              <a:rPr lang="en-US" sz="2800" dirty="0" err="1" smtClean="0">
                <a:solidFill>
                  <a:srgbClr val="0000CC"/>
                </a:solidFill>
              </a:rPr>
              <a:t>bài</a:t>
            </a:r>
            <a:r>
              <a:rPr lang="en-US" sz="2800" dirty="0" smtClean="0">
                <a:solidFill>
                  <a:srgbClr val="0000CC"/>
                </a:solidFill>
              </a:rPr>
              <a:t> </a:t>
            </a:r>
            <a:r>
              <a:rPr lang="en-US" sz="2800" dirty="0" err="1" smtClean="0">
                <a:solidFill>
                  <a:srgbClr val="0000CC"/>
                </a:solidFill>
              </a:rPr>
              <a:t>tập</a:t>
            </a:r>
            <a:r>
              <a:rPr lang="en-US" sz="2800" dirty="0" smtClean="0">
                <a:solidFill>
                  <a:srgbClr val="0000CC"/>
                </a:solidFill>
              </a:rPr>
              <a:t> </a:t>
            </a:r>
            <a:r>
              <a:rPr lang="en-US" sz="2800" dirty="0" err="1" smtClean="0">
                <a:solidFill>
                  <a:srgbClr val="0000CC"/>
                </a:solidFill>
              </a:rPr>
              <a:t>tại</a:t>
            </a:r>
            <a:r>
              <a:rPr lang="en-US" sz="2800" dirty="0" smtClean="0">
                <a:solidFill>
                  <a:srgbClr val="0000CC"/>
                </a:solidFill>
              </a:rPr>
              <a:t> </a:t>
            </a:r>
            <a:r>
              <a:rPr lang="en-US" sz="2800" dirty="0" err="1" smtClean="0">
                <a:solidFill>
                  <a:srgbClr val="0000CC"/>
                </a:solidFill>
              </a:rPr>
              <a:t>lớp</a:t>
            </a:r>
            <a:endParaRPr lang="en-US" sz="2800" dirty="0" smtClean="0">
              <a:solidFill>
                <a:srgbClr val="0000CC"/>
              </a:solidFill>
            </a:endParaRPr>
          </a:p>
          <a:p>
            <a:pPr eaLnBrk="1" hangingPunct="1">
              <a:lnSpc>
                <a:spcPct val="120000"/>
              </a:lnSpc>
            </a:pPr>
            <a:r>
              <a:rPr lang="en-US" sz="2800" dirty="0" err="1" smtClean="0">
                <a:solidFill>
                  <a:srgbClr val="0000CC"/>
                </a:solidFill>
              </a:rPr>
              <a:t>Tham</a:t>
            </a:r>
            <a:r>
              <a:rPr lang="en-US" sz="2800" dirty="0" smtClean="0">
                <a:solidFill>
                  <a:srgbClr val="0000CC"/>
                </a:solidFill>
              </a:rPr>
              <a:t> </a:t>
            </a:r>
            <a:r>
              <a:rPr lang="en-US" sz="2800" dirty="0" err="1" smtClean="0">
                <a:solidFill>
                  <a:srgbClr val="0000CC"/>
                </a:solidFill>
              </a:rPr>
              <a:t>gia</a:t>
            </a:r>
            <a:r>
              <a:rPr lang="en-US" sz="2800" dirty="0" smtClean="0">
                <a:solidFill>
                  <a:srgbClr val="0000CC"/>
                </a:solidFill>
              </a:rPr>
              <a:t> </a:t>
            </a:r>
            <a:r>
              <a:rPr lang="en-US" sz="2800" dirty="0" err="1" smtClean="0">
                <a:solidFill>
                  <a:srgbClr val="0000CC"/>
                </a:solidFill>
              </a:rPr>
              <a:t>nhóm</a:t>
            </a:r>
            <a:r>
              <a:rPr lang="en-US" sz="2800" dirty="0" smtClean="0">
                <a:solidFill>
                  <a:srgbClr val="0000CC"/>
                </a:solidFill>
              </a:rPr>
              <a:t> </a:t>
            </a:r>
            <a:r>
              <a:rPr lang="en-US" sz="2800" dirty="0" err="1" smtClean="0">
                <a:solidFill>
                  <a:srgbClr val="0000CC"/>
                </a:solidFill>
              </a:rPr>
              <a:t>làm</a:t>
            </a:r>
            <a:r>
              <a:rPr lang="en-US" sz="2800" dirty="0" smtClean="0">
                <a:solidFill>
                  <a:srgbClr val="0000CC"/>
                </a:solidFill>
              </a:rPr>
              <a:t> </a:t>
            </a:r>
            <a:r>
              <a:rPr lang="en-US" sz="2800" dirty="0" err="1" smtClean="0">
                <a:solidFill>
                  <a:srgbClr val="0000CC"/>
                </a:solidFill>
              </a:rPr>
              <a:t>việc</a:t>
            </a:r>
            <a:r>
              <a:rPr lang="en-US" sz="2800" dirty="0" smtClean="0">
                <a:solidFill>
                  <a:srgbClr val="0000CC"/>
                </a:solidFill>
              </a:rPr>
              <a:t> </a:t>
            </a:r>
            <a:r>
              <a:rPr lang="en-US" sz="2800" dirty="0" err="1" smtClean="0">
                <a:solidFill>
                  <a:srgbClr val="0000CC"/>
                </a:solidFill>
              </a:rPr>
              <a:t>ngoài</a:t>
            </a:r>
            <a:r>
              <a:rPr lang="en-US" sz="2800" dirty="0" smtClean="0">
                <a:solidFill>
                  <a:srgbClr val="0000CC"/>
                </a:solidFill>
              </a:rPr>
              <a:t> </a:t>
            </a:r>
            <a:r>
              <a:rPr lang="en-US" sz="2800" dirty="0" err="1" smtClean="0">
                <a:solidFill>
                  <a:srgbClr val="0000CC"/>
                </a:solidFill>
              </a:rPr>
              <a:t>giờ</a:t>
            </a:r>
            <a:r>
              <a:rPr lang="en-US" sz="2800" dirty="0" smtClean="0">
                <a:solidFill>
                  <a:srgbClr val="0000CC"/>
                </a:solidFill>
              </a:rPr>
              <a:t> </a:t>
            </a:r>
            <a:r>
              <a:rPr lang="en-US" sz="2800" dirty="0" err="1" smtClean="0">
                <a:solidFill>
                  <a:srgbClr val="0000CC"/>
                </a:solidFill>
              </a:rPr>
              <a:t>học</a:t>
            </a:r>
            <a:endParaRPr lang="en-US" sz="2800" dirty="0" smtClean="0">
              <a:solidFill>
                <a:srgbClr val="0000CC"/>
              </a:solidFill>
            </a:endParaRPr>
          </a:p>
          <a:p>
            <a:pPr eaLnBrk="1" hangingPunct="1">
              <a:lnSpc>
                <a:spcPct val="120000"/>
              </a:lnSpc>
              <a:buFontTx/>
              <a:buNone/>
            </a:pPr>
            <a:endParaRPr lang="en-US" sz="2800" dirty="0" smtClean="0">
              <a:solidFill>
                <a:srgbClr val="0000CC"/>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85786" y="642918"/>
            <a:ext cx="7769225" cy="830284"/>
          </a:xfrm>
        </p:spPr>
        <p:txBody>
          <a:bodyPr>
            <a:noAutofit/>
          </a:bodyPr>
          <a:lstStyle/>
          <a:p>
            <a:pPr algn="ctr"/>
            <a:r>
              <a:rPr lang="en-US" sz="4400" dirty="0" err="1" smtClean="0">
                <a:solidFill>
                  <a:srgbClr val="002060"/>
                </a:solidFill>
                <a:latin typeface="Tahoma" pitchFamily="34" charset="0"/>
                <a:ea typeface="Tahoma" pitchFamily="34" charset="0"/>
                <a:cs typeface="Tahoma" pitchFamily="34" charset="0"/>
              </a:rPr>
              <a:t>Số</a:t>
            </a:r>
            <a:r>
              <a:rPr lang="en-US" sz="4400" dirty="0" smtClean="0">
                <a:solidFill>
                  <a:srgbClr val="002060"/>
                </a:solidFill>
                <a:latin typeface="Tahoma" pitchFamily="34" charset="0"/>
                <a:ea typeface="Tahoma" pitchFamily="34" charset="0"/>
                <a:cs typeface="Tahoma" pitchFamily="34" charset="0"/>
              </a:rPr>
              <a:t> </a:t>
            </a:r>
            <a:r>
              <a:rPr lang="en-US" sz="4400" dirty="0" err="1" smtClean="0">
                <a:solidFill>
                  <a:srgbClr val="002060"/>
                </a:solidFill>
                <a:latin typeface="Tahoma" pitchFamily="34" charset="0"/>
                <a:ea typeface="Tahoma" pitchFamily="34" charset="0"/>
                <a:cs typeface="Tahoma" pitchFamily="34" charset="0"/>
              </a:rPr>
              <a:t>lượng</a:t>
            </a:r>
            <a:r>
              <a:rPr lang="en-US" sz="4400" dirty="0" smtClean="0">
                <a:solidFill>
                  <a:srgbClr val="002060"/>
                </a:solidFill>
                <a:latin typeface="Tahoma" pitchFamily="34" charset="0"/>
                <a:ea typeface="Tahoma" pitchFamily="34" charset="0"/>
                <a:cs typeface="Tahoma" pitchFamily="34" charset="0"/>
              </a:rPr>
              <a:t> </a:t>
            </a:r>
            <a:r>
              <a:rPr lang="en-US" sz="4400" dirty="0" err="1" smtClean="0">
                <a:solidFill>
                  <a:srgbClr val="002060"/>
                </a:solidFill>
                <a:latin typeface="Tahoma" pitchFamily="34" charset="0"/>
                <a:ea typeface="Tahoma" pitchFamily="34" charset="0"/>
                <a:cs typeface="Tahoma" pitchFamily="34" charset="0"/>
              </a:rPr>
              <a:t>biến</a:t>
            </a:r>
            <a:r>
              <a:rPr lang="en-US" sz="4400" dirty="0" smtClean="0">
                <a:solidFill>
                  <a:srgbClr val="002060"/>
                </a:solidFill>
                <a:latin typeface="Tahoma" pitchFamily="34" charset="0"/>
                <a:ea typeface="Tahoma" pitchFamily="34" charset="0"/>
                <a:cs typeface="Tahoma" pitchFamily="34" charset="0"/>
              </a:rPr>
              <a:t> </a:t>
            </a:r>
            <a:r>
              <a:rPr lang="en-US" sz="4400" dirty="0" err="1" smtClean="0">
                <a:solidFill>
                  <a:srgbClr val="002060"/>
                </a:solidFill>
                <a:latin typeface="Tahoma" pitchFamily="34" charset="0"/>
                <a:ea typeface="Tahoma" pitchFamily="34" charset="0"/>
                <a:cs typeface="Tahoma" pitchFamily="34" charset="0"/>
              </a:rPr>
              <a:t>từ</a:t>
            </a:r>
            <a:r>
              <a:rPr lang="en-US" sz="4400" dirty="0" smtClean="0">
                <a:solidFill>
                  <a:srgbClr val="002060"/>
                </a:solidFill>
                <a:latin typeface="Tahoma" pitchFamily="34" charset="0"/>
                <a:ea typeface="Tahoma" pitchFamily="34" charset="0"/>
                <a:cs typeface="Tahoma" pitchFamily="34" charset="0"/>
              </a:rPr>
              <a:t> </a:t>
            </a:r>
            <a:r>
              <a:rPr lang="en-US" sz="4400" dirty="0" err="1" smtClean="0">
                <a:solidFill>
                  <a:srgbClr val="002060"/>
                </a:solidFill>
                <a:latin typeface="Tahoma" pitchFamily="34" charset="0"/>
                <a:ea typeface="Tahoma" pitchFamily="34" charset="0"/>
                <a:cs typeface="Tahoma" pitchFamily="34" charset="0"/>
              </a:rPr>
              <a:t>các</a:t>
            </a:r>
            <a:r>
              <a:rPr lang="en-US" sz="4400" dirty="0" smtClean="0">
                <a:solidFill>
                  <a:srgbClr val="002060"/>
                </a:solidFill>
                <a:latin typeface="Tahoma" pitchFamily="34" charset="0"/>
                <a:ea typeface="Tahoma" pitchFamily="34" charset="0"/>
                <a:cs typeface="Tahoma" pitchFamily="34" charset="0"/>
              </a:rPr>
              <a:t> </a:t>
            </a:r>
            <a:br>
              <a:rPr lang="en-US" sz="4400" dirty="0" smtClean="0">
                <a:solidFill>
                  <a:srgbClr val="002060"/>
                </a:solidFill>
                <a:latin typeface="Tahoma" pitchFamily="34" charset="0"/>
                <a:ea typeface="Tahoma" pitchFamily="34" charset="0"/>
                <a:cs typeface="Tahoma" pitchFamily="34" charset="0"/>
              </a:rPr>
            </a:br>
            <a:r>
              <a:rPr lang="en-US" sz="4400" dirty="0" err="1" smtClean="0">
                <a:solidFill>
                  <a:srgbClr val="002060"/>
                </a:solidFill>
                <a:latin typeface="Tahoma" pitchFamily="34" charset="0"/>
                <a:ea typeface="Tahoma" pitchFamily="34" charset="0"/>
                <a:cs typeface="Tahoma" pitchFamily="34" charset="0"/>
              </a:rPr>
              <a:t>dạng</a:t>
            </a:r>
            <a:r>
              <a:rPr lang="en-US" sz="4400" dirty="0" smtClean="0">
                <a:solidFill>
                  <a:srgbClr val="002060"/>
                </a:solidFill>
                <a:latin typeface="Tahoma" pitchFamily="34" charset="0"/>
                <a:ea typeface="Tahoma" pitchFamily="34" charset="0"/>
                <a:cs typeface="Tahoma" pitchFamily="34" charset="0"/>
              </a:rPr>
              <a:t> </a:t>
            </a:r>
            <a:r>
              <a:rPr lang="en-US" sz="4400" dirty="0" err="1" smtClean="0">
                <a:solidFill>
                  <a:srgbClr val="002060"/>
                </a:solidFill>
                <a:latin typeface="Tahoma" pitchFamily="34" charset="0"/>
                <a:ea typeface="Tahoma" pitchFamily="34" charset="0"/>
                <a:cs typeface="Tahoma" pitchFamily="34" charset="0"/>
              </a:rPr>
              <a:t>câu</a:t>
            </a:r>
            <a:r>
              <a:rPr lang="en-US" sz="4400" dirty="0" smtClean="0">
                <a:solidFill>
                  <a:srgbClr val="002060"/>
                </a:solidFill>
                <a:latin typeface="Tahoma" pitchFamily="34" charset="0"/>
                <a:ea typeface="Tahoma" pitchFamily="34" charset="0"/>
                <a:cs typeface="Tahoma" pitchFamily="34" charset="0"/>
              </a:rPr>
              <a:t> </a:t>
            </a:r>
            <a:r>
              <a:rPr lang="en-US" sz="4400" dirty="0" err="1" smtClean="0">
                <a:solidFill>
                  <a:srgbClr val="002060"/>
                </a:solidFill>
                <a:latin typeface="Tahoma" pitchFamily="34" charset="0"/>
                <a:ea typeface="Tahoma" pitchFamily="34" charset="0"/>
                <a:cs typeface="Tahoma" pitchFamily="34" charset="0"/>
              </a:rPr>
              <a:t>hỏi</a:t>
            </a:r>
            <a:endParaRPr lang="en-US" sz="4400" dirty="0" smtClean="0">
              <a:solidFill>
                <a:srgbClr val="FFFF00"/>
              </a:solidFill>
              <a:latin typeface="Tahoma" pitchFamily="34" charset="0"/>
              <a:ea typeface="Tahoma" pitchFamily="34" charset="0"/>
              <a:cs typeface="Tahoma" pitchFamily="34" charset="0"/>
            </a:endParaRPr>
          </a:p>
        </p:txBody>
      </p:sp>
      <p:sp>
        <p:nvSpPr>
          <p:cNvPr id="34819" name="Text Box 3"/>
          <p:cNvSpPr txBox="1">
            <a:spLocks noChangeArrowheads="1"/>
          </p:cNvSpPr>
          <p:nvPr/>
        </p:nvSpPr>
        <p:spPr bwMode="auto">
          <a:xfrm>
            <a:off x="611188" y="1285860"/>
            <a:ext cx="8532812" cy="2998257"/>
          </a:xfrm>
          <a:prstGeom prst="rect">
            <a:avLst/>
          </a:prstGeom>
          <a:noFill/>
          <a:ln w="12700">
            <a:noFill/>
            <a:miter lim="800000"/>
            <a:headEnd/>
            <a:tailEnd/>
          </a:ln>
        </p:spPr>
        <p:txBody>
          <a:bodyPr wrap="square">
            <a:spAutoFit/>
          </a:bodyPr>
          <a:lstStyle/>
          <a:p>
            <a:pPr marL="342900" indent="-342900">
              <a:spcBef>
                <a:spcPts val="500"/>
              </a:spcBef>
            </a:pPr>
            <a:endParaRPr lang="en-US" sz="2800" i="1" dirty="0">
              <a:solidFill>
                <a:srgbClr val="002060"/>
              </a:solidFill>
              <a:latin typeface="VNI-Helve-Condense" pitchFamily="2" charset="0"/>
            </a:endParaRPr>
          </a:p>
          <a:p>
            <a:pPr marL="342900" indent="-342900">
              <a:spcBef>
                <a:spcPts val="500"/>
              </a:spcBef>
            </a:pPr>
            <a:r>
              <a:rPr lang="en-US" sz="2800" dirty="0">
                <a:solidFill>
                  <a:srgbClr val="002060"/>
                </a:solidFill>
                <a:latin typeface="VNI-Helve-Condense" pitchFamily="2" charset="0"/>
              </a:rPr>
              <a:t>	- </a:t>
            </a:r>
            <a:r>
              <a:rPr lang="en-US" sz="2800" dirty="0" err="1">
                <a:solidFill>
                  <a:srgbClr val="002060"/>
                </a:solidFill>
                <a:latin typeface="VNI-Helve-Condense" pitchFamily="2" charset="0"/>
              </a:rPr>
              <a:t>Caâu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hoûi</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moät</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traû</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lôøi</a:t>
            </a:r>
            <a:r>
              <a:rPr lang="en-US" sz="2800" dirty="0">
                <a:solidFill>
                  <a:srgbClr val="002060"/>
                </a:solidFill>
                <a:latin typeface="VNI-Helve-Condense" pitchFamily="2" charset="0"/>
              </a:rPr>
              <a:t> (SA</a:t>
            </a:r>
            <a:r>
              <a:rPr lang="en-US" sz="2800" dirty="0" smtClean="0">
                <a:solidFill>
                  <a:srgbClr val="002060"/>
                </a:solidFill>
                <a:latin typeface="VNI-Helve-Condense" pitchFamily="2" charset="0"/>
              </a:rPr>
              <a:t>): </a:t>
            </a:r>
            <a:endParaRPr lang="en-US" sz="2800" dirty="0">
              <a:solidFill>
                <a:srgbClr val="002060"/>
              </a:solidFill>
              <a:latin typeface="VNI-Helve-Condense" pitchFamily="2" charset="0"/>
            </a:endParaRPr>
          </a:p>
          <a:p>
            <a:pPr marL="342900" indent="-342900">
              <a:spcBef>
                <a:spcPts val="500"/>
              </a:spcBef>
            </a:pPr>
            <a:r>
              <a:rPr lang="en-US" sz="2800" dirty="0">
                <a:solidFill>
                  <a:srgbClr val="002060"/>
                </a:solidFill>
                <a:latin typeface="VNI-Helve-Condense" pitchFamily="2" charset="0"/>
              </a:rPr>
              <a:t>	- </a:t>
            </a:r>
            <a:r>
              <a:rPr lang="en-US" sz="2800" dirty="0" err="1">
                <a:solidFill>
                  <a:srgbClr val="002060"/>
                </a:solidFill>
                <a:latin typeface="VNI-Helve-Condense" pitchFamily="2" charset="0"/>
              </a:rPr>
              <a:t>Caâu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hoûi</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nhieàu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traû</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lôøi</a:t>
            </a:r>
            <a:r>
              <a:rPr lang="en-US" sz="2800" dirty="0">
                <a:solidFill>
                  <a:srgbClr val="002060"/>
                </a:solidFill>
                <a:latin typeface="VNI-Helve-Condense" pitchFamily="2" charset="0"/>
              </a:rPr>
              <a:t> (MA): dichotomy </a:t>
            </a:r>
            <a:r>
              <a:rPr lang="en-US" sz="2800" dirty="0" err="1">
                <a:solidFill>
                  <a:srgbClr val="002060"/>
                </a:solidFill>
                <a:latin typeface="VNI-Helve-Condense" pitchFamily="2" charset="0"/>
              </a:rPr>
              <a:t>vaø</a:t>
            </a:r>
            <a:r>
              <a:rPr lang="en-US" sz="2800" dirty="0">
                <a:solidFill>
                  <a:srgbClr val="002060"/>
                </a:solidFill>
                <a:latin typeface="VNI-Helve-Condense" pitchFamily="2" charset="0"/>
              </a:rPr>
              <a:t> category</a:t>
            </a:r>
          </a:p>
          <a:p>
            <a:pPr marL="342900" indent="-342900">
              <a:spcBef>
                <a:spcPts val="500"/>
              </a:spcBef>
            </a:pPr>
            <a:r>
              <a:rPr lang="en-US" sz="2800" dirty="0">
                <a:solidFill>
                  <a:srgbClr val="002060"/>
                </a:solidFill>
                <a:latin typeface="VNI-Helve-Condense" pitchFamily="2" charset="0"/>
              </a:rPr>
              <a:t>	- </a:t>
            </a:r>
            <a:r>
              <a:rPr lang="en-US" sz="2800" dirty="0" err="1">
                <a:solidFill>
                  <a:srgbClr val="002060"/>
                </a:solidFill>
                <a:latin typeface="VNI-Helve-Condense" pitchFamily="2" charset="0"/>
              </a:rPr>
              <a:t>Caâu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hoûi</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giôùi</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haïn</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soá</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caâu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traû</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lôøi</a:t>
            </a:r>
            <a:endParaRPr lang="en-US" sz="2800" dirty="0">
              <a:solidFill>
                <a:srgbClr val="002060"/>
              </a:solidFill>
              <a:latin typeface="VNI-Helve-Condense" pitchFamily="2" charset="0"/>
            </a:endParaRPr>
          </a:p>
          <a:p>
            <a:pPr marL="342900" indent="-342900">
              <a:spcBef>
                <a:spcPts val="500"/>
              </a:spcBef>
            </a:pPr>
            <a:r>
              <a:rPr lang="en-US" sz="2800" dirty="0">
                <a:solidFill>
                  <a:srgbClr val="002060"/>
                </a:solidFill>
                <a:latin typeface="VNI-Helve-Condense" pitchFamily="2" charset="0"/>
              </a:rPr>
              <a:t>	- </a:t>
            </a:r>
            <a:r>
              <a:rPr lang="en-US" sz="2800" dirty="0" err="1">
                <a:solidFill>
                  <a:srgbClr val="002060"/>
                </a:solidFill>
                <a:latin typeface="VNI-Helve-Condense" pitchFamily="2" charset="0"/>
              </a:rPr>
              <a:t>Caâu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hoûi</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nhieàu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vaán</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ñeà</a:t>
            </a:r>
            <a:endParaRPr lang="en-US" sz="2800" dirty="0">
              <a:solidFill>
                <a:srgbClr val="002060"/>
              </a:solidFill>
              <a:latin typeface="VNI-Helve-Condense" pitchFamily="2" charset="0"/>
            </a:endParaRPr>
          </a:p>
          <a:p>
            <a:pPr marL="342900" indent="-342900">
              <a:spcBef>
                <a:spcPts val="500"/>
              </a:spcBef>
            </a:pPr>
            <a:r>
              <a:rPr lang="en-US" sz="2800" dirty="0">
                <a:solidFill>
                  <a:srgbClr val="002060"/>
                </a:solidFill>
                <a:latin typeface="VNI-Helve-Condense" pitchFamily="2" charset="0"/>
              </a:rPr>
              <a:t>	- </a:t>
            </a:r>
            <a:r>
              <a:rPr lang="en-US" sz="2800" dirty="0" err="1">
                <a:solidFill>
                  <a:srgbClr val="002060"/>
                </a:solidFill>
                <a:latin typeface="VNI-Helve-Condense" pitchFamily="2" charset="0"/>
              </a:rPr>
              <a:t>Caâu</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hoûi</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môû</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ñònh</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tính</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vaø</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ñònh</a:t>
            </a:r>
            <a:r>
              <a:rPr lang="en-US" sz="2800" dirty="0">
                <a:solidFill>
                  <a:srgbClr val="002060"/>
                </a:solidFill>
                <a:latin typeface="VNI-Helve-Condense" pitchFamily="2" charset="0"/>
              </a:rPr>
              <a:t> </a:t>
            </a:r>
            <a:r>
              <a:rPr lang="en-US" sz="2800" dirty="0" err="1">
                <a:solidFill>
                  <a:srgbClr val="002060"/>
                </a:solidFill>
                <a:latin typeface="VNI-Helve-Condense" pitchFamily="2" charset="0"/>
              </a:rPr>
              <a:t>löôïng</a:t>
            </a:r>
            <a:endParaRPr lang="en-US" sz="2800" dirty="0">
              <a:solidFill>
                <a:srgbClr val="002060"/>
              </a:solidFill>
              <a:latin typeface="VNI-Helve-Condense" pitchFamily="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1143000"/>
          </a:xfrm>
        </p:spPr>
        <p:txBody>
          <a:bodyPr/>
          <a:lstStyle/>
          <a:p>
            <a:r>
              <a:rPr lang="en-US" b="1" dirty="0" err="1" smtClean="0">
                <a:solidFill>
                  <a:srgbClr val="0000CC"/>
                </a:solidFill>
              </a:rPr>
              <a:t>Một</a:t>
            </a:r>
            <a:r>
              <a:rPr lang="en-US" b="1" dirty="0" smtClean="0">
                <a:solidFill>
                  <a:srgbClr val="0000CC"/>
                </a:solidFill>
              </a:rPr>
              <a:t> </a:t>
            </a:r>
            <a:r>
              <a:rPr lang="en-US" b="1" dirty="0" err="1" smtClean="0">
                <a:solidFill>
                  <a:srgbClr val="0000CC"/>
                </a:solidFill>
              </a:rPr>
              <a:t>số</a:t>
            </a:r>
            <a:r>
              <a:rPr lang="en-US" b="1" dirty="0" smtClean="0">
                <a:solidFill>
                  <a:srgbClr val="0000CC"/>
                </a:solidFill>
              </a:rPr>
              <a:t> </a:t>
            </a:r>
            <a:r>
              <a:rPr lang="en-US" b="1" dirty="0" err="1" smtClean="0">
                <a:solidFill>
                  <a:srgbClr val="0000CC"/>
                </a:solidFill>
              </a:rPr>
              <a:t>chú</a:t>
            </a:r>
            <a:r>
              <a:rPr lang="en-US" b="1" dirty="0" smtClean="0">
                <a:solidFill>
                  <a:srgbClr val="0000CC"/>
                </a:solidFill>
              </a:rPr>
              <a:t> ý </a:t>
            </a:r>
            <a:r>
              <a:rPr lang="en-US" b="1" dirty="0" err="1" smtClean="0">
                <a:solidFill>
                  <a:srgbClr val="0000CC"/>
                </a:solidFill>
              </a:rPr>
              <a:t>khi</a:t>
            </a:r>
            <a:r>
              <a:rPr lang="en-US" b="1" dirty="0" smtClean="0">
                <a:solidFill>
                  <a:srgbClr val="0000CC"/>
                </a:solidFill>
              </a:rPr>
              <a:t> </a:t>
            </a:r>
            <a:r>
              <a:rPr lang="en-US" b="1" dirty="0" err="1" smtClean="0">
                <a:solidFill>
                  <a:srgbClr val="0000CC"/>
                </a:solidFill>
              </a:rPr>
              <a:t>nhập</a:t>
            </a:r>
            <a:r>
              <a:rPr lang="en-US" b="1" dirty="0" smtClean="0">
                <a:solidFill>
                  <a:srgbClr val="0000CC"/>
                </a:solidFill>
              </a:rPr>
              <a:t> </a:t>
            </a:r>
            <a:r>
              <a:rPr lang="en-US" b="1" dirty="0" err="1" smtClean="0">
                <a:solidFill>
                  <a:srgbClr val="0000CC"/>
                </a:solidFill>
              </a:rPr>
              <a:t>liệu</a:t>
            </a:r>
            <a:r>
              <a:rPr lang="en-US" b="1" dirty="0" smtClean="0">
                <a:solidFill>
                  <a:srgbClr val="0000CC"/>
                </a:solidFill>
              </a:rPr>
              <a:t> </a:t>
            </a:r>
            <a:endParaRPr lang="en-US" b="1" dirty="0">
              <a:solidFill>
                <a:srgbClr val="0000CC"/>
              </a:solidFill>
            </a:endParaRPr>
          </a:p>
        </p:txBody>
      </p:sp>
      <p:sp>
        <p:nvSpPr>
          <p:cNvPr id="3" name="Content Placeholder 2"/>
          <p:cNvSpPr>
            <a:spLocks noGrp="1"/>
          </p:cNvSpPr>
          <p:nvPr>
            <p:ph sz="quarter" idx="1"/>
          </p:nvPr>
        </p:nvSpPr>
        <p:spPr>
          <a:xfrm>
            <a:off x="428596" y="1285860"/>
            <a:ext cx="8229600" cy="4822792"/>
          </a:xfrm>
        </p:spPr>
        <p:txBody>
          <a:bodyPr>
            <a:normAutofit/>
          </a:bodyPr>
          <a:lstStyle/>
          <a:p>
            <a:r>
              <a:rPr lang="en-US" dirty="0" err="1" smtClean="0"/>
              <a:t>Chèn</a:t>
            </a:r>
            <a:r>
              <a:rPr lang="en-US" dirty="0" smtClean="0"/>
              <a:t> </a:t>
            </a:r>
            <a:r>
              <a:rPr lang="en-US" dirty="0" err="1" smtClean="0"/>
              <a:t>một</a:t>
            </a:r>
            <a:r>
              <a:rPr lang="en-US" dirty="0" smtClean="0"/>
              <a:t> </a:t>
            </a:r>
            <a:r>
              <a:rPr lang="en-US" dirty="0" err="1" smtClean="0"/>
              <a:t>biến</a:t>
            </a:r>
            <a:r>
              <a:rPr lang="en-US" dirty="0" smtClean="0"/>
              <a:t> </a:t>
            </a:r>
            <a:r>
              <a:rPr lang="en-US" dirty="0" err="1" smtClean="0"/>
              <a:t>mới</a:t>
            </a:r>
            <a:r>
              <a:rPr lang="en-US" dirty="0" smtClean="0"/>
              <a:t> </a:t>
            </a:r>
            <a:r>
              <a:rPr lang="en-US" dirty="0" err="1" smtClean="0"/>
              <a:t>hoặc</a:t>
            </a:r>
            <a:r>
              <a:rPr lang="en-US" dirty="0" smtClean="0"/>
              <a:t> </a:t>
            </a:r>
            <a:r>
              <a:rPr lang="en-US" dirty="0" err="1" smtClean="0"/>
              <a:t>một</a:t>
            </a:r>
            <a:r>
              <a:rPr lang="en-US" dirty="0" smtClean="0"/>
              <a:t> </a:t>
            </a:r>
            <a:r>
              <a:rPr lang="en-US" dirty="0" err="1" smtClean="0"/>
              <a:t>bảng</a:t>
            </a:r>
            <a:r>
              <a:rPr lang="en-US" dirty="0" smtClean="0"/>
              <a:t> </a:t>
            </a:r>
            <a:r>
              <a:rPr lang="en-US" dirty="0" err="1" smtClean="0"/>
              <a:t>ghi</a:t>
            </a:r>
            <a:r>
              <a:rPr lang="en-US" dirty="0" smtClean="0"/>
              <a:t> </a:t>
            </a:r>
            <a:r>
              <a:rPr lang="en-US" dirty="0" err="1" smtClean="0"/>
              <a:t>mới</a:t>
            </a:r>
            <a:endParaRPr lang="en-US" dirty="0" smtClean="0"/>
          </a:p>
          <a:p>
            <a:pPr lvl="1"/>
            <a:r>
              <a:rPr lang="en-US" dirty="0" err="1" smtClean="0"/>
              <a:t>Chèn</a:t>
            </a:r>
            <a:r>
              <a:rPr lang="en-US" dirty="0" smtClean="0"/>
              <a:t> </a:t>
            </a:r>
            <a:r>
              <a:rPr lang="en-US" dirty="0" err="1" smtClean="0"/>
              <a:t>biến</a:t>
            </a:r>
            <a:r>
              <a:rPr lang="en-US" dirty="0" smtClean="0"/>
              <a:t> </a:t>
            </a:r>
            <a:r>
              <a:rPr lang="en-US" dirty="0" err="1" smtClean="0"/>
              <a:t>mới</a:t>
            </a:r>
            <a:r>
              <a:rPr lang="en-US" dirty="0" smtClean="0"/>
              <a:t> : </a:t>
            </a:r>
            <a:r>
              <a:rPr lang="en-US" dirty="0" err="1" smtClean="0"/>
              <a:t>Nhấn</a:t>
            </a:r>
            <a:r>
              <a:rPr lang="en-US" dirty="0" smtClean="0"/>
              <a:t> Data/Insert variable </a:t>
            </a:r>
            <a:r>
              <a:rPr lang="en-US" dirty="0" err="1" smtClean="0"/>
              <a:t>hoặc</a:t>
            </a:r>
            <a:r>
              <a:rPr lang="en-US" dirty="0" smtClean="0"/>
              <a:t> </a:t>
            </a:r>
            <a:r>
              <a:rPr lang="en-US" dirty="0" err="1" smtClean="0"/>
              <a:t>nhấn</a:t>
            </a:r>
            <a:r>
              <a:rPr lang="en-US" dirty="0" smtClean="0"/>
              <a:t> </a:t>
            </a:r>
            <a:r>
              <a:rPr lang="en-US" dirty="0" err="1" smtClean="0"/>
              <a:t>vào</a:t>
            </a:r>
            <a:r>
              <a:rPr lang="en-US" dirty="0" smtClean="0"/>
              <a:t>  </a:t>
            </a:r>
          </a:p>
          <a:p>
            <a:pPr lvl="1"/>
            <a:r>
              <a:rPr lang="en-US" dirty="0" err="1" smtClean="0"/>
              <a:t>Chèn</a:t>
            </a:r>
            <a:r>
              <a:rPr lang="en-US" dirty="0" smtClean="0"/>
              <a:t> </a:t>
            </a:r>
            <a:r>
              <a:rPr lang="en-US" dirty="0" err="1" smtClean="0"/>
              <a:t>bảng</a:t>
            </a:r>
            <a:r>
              <a:rPr lang="en-US" dirty="0" smtClean="0"/>
              <a:t> </a:t>
            </a:r>
            <a:r>
              <a:rPr lang="en-US" dirty="0" err="1" smtClean="0"/>
              <a:t>ghi</a:t>
            </a:r>
            <a:r>
              <a:rPr lang="en-US" dirty="0" smtClean="0"/>
              <a:t> </a:t>
            </a:r>
            <a:r>
              <a:rPr lang="en-US" dirty="0" err="1" smtClean="0"/>
              <a:t>mới</a:t>
            </a:r>
            <a:r>
              <a:rPr lang="en-US" dirty="0" smtClean="0"/>
              <a:t> : </a:t>
            </a:r>
            <a:r>
              <a:rPr lang="en-US" dirty="0" err="1" smtClean="0"/>
              <a:t>Nhấn</a:t>
            </a:r>
            <a:r>
              <a:rPr lang="en-US" dirty="0" smtClean="0"/>
              <a:t> Data/Insert Case </a:t>
            </a:r>
            <a:r>
              <a:rPr lang="en-US" dirty="0" err="1" smtClean="0"/>
              <a:t>hoặc</a:t>
            </a:r>
            <a:r>
              <a:rPr lang="en-US" dirty="0" smtClean="0"/>
              <a:t> </a:t>
            </a:r>
            <a:r>
              <a:rPr lang="en-US" dirty="0" err="1" smtClean="0"/>
              <a:t>nhấn</a:t>
            </a:r>
            <a:r>
              <a:rPr lang="en-US" dirty="0" smtClean="0"/>
              <a:t> </a:t>
            </a:r>
            <a:r>
              <a:rPr lang="en-US" dirty="0" err="1" smtClean="0"/>
              <a:t>vào</a:t>
            </a:r>
            <a:endParaRPr lang="en-US" dirty="0" smtClean="0"/>
          </a:p>
          <a:p>
            <a:pPr lvl="1"/>
            <a:r>
              <a:rPr lang="en-US" dirty="0" err="1" smtClean="0"/>
              <a:t>Tìm</a:t>
            </a:r>
            <a:r>
              <a:rPr lang="en-US" dirty="0" smtClean="0"/>
              <a:t> </a:t>
            </a:r>
            <a:r>
              <a:rPr lang="en-US" dirty="0" err="1" smtClean="0"/>
              <a:t>đến</a:t>
            </a:r>
            <a:r>
              <a:rPr lang="en-US" dirty="0" smtClean="0"/>
              <a:t> </a:t>
            </a:r>
            <a:r>
              <a:rPr lang="en-US" dirty="0" err="1" smtClean="0"/>
              <a:t>bảng</a:t>
            </a:r>
            <a:r>
              <a:rPr lang="en-US" dirty="0" smtClean="0"/>
              <a:t> </a:t>
            </a:r>
            <a:r>
              <a:rPr lang="en-US" dirty="0" err="1" smtClean="0"/>
              <a:t>ghi</a:t>
            </a:r>
            <a:r>
              <a:rPr lang="en-US" dirty="0" smtClean="0"/>
              <a:t> </a:t>
            </a:r>
            <a:r>
              <a:rPr lang="en-US" dirty="0" err="1" smtClean="0"/>
              <a:t>cần</a:t>
            </a:r>
            <a:r>
              <a:rPr lang="en-US" dirty="0" smtClean="0"/>
              <a:t> </a:t>
            </a:r>
            <a:r>
              <a:rPr lang="en-US" dirty="0" err="1" smtClean="0"/>
              <a:t>thiết</a:t>
            </a:r>
            <a:r>
              <a:rPr lang="en-US" dirty="0" smtClean="0"/>
              <a:t> : Go to case</a:t>
            </a:r>
          </a:p>
          <a:p>
            <a:r>
              <a:rPr lang="en-US" dirty="0" err="1" smtClean="0"/>
              <a:t>Sắp</a:t>
            </a:r>
            <a:r>
              <a:rPr lang="en-US" dirty="0" smtClean="0"/>
              <a:t> </a:t>
            </a:r>
            <a:r>
              <a:rPr lang="en-US" dirty="0" err="1" smtClean="0"/>
              <a:t>xếp</a:t>
            </a:r>
            <a:r>
              <a:rPr lang="en-US" dirty="0" smtClean="0"/>
              <a:t> </a:t>
            </a:r>
            <a:r>
              <a:rPr lang="en-US" dirty="0" err="1" smtClean="0"/>
              <a:t>bảng</a:t>
            </a:r>
            <a:r>
              <a:rPr lang="en-US" dirty="0" smtClean="0"/>
              <a:t> </a:t>
            </a:r>
            <a:r>
              <a:rPr lang="en-US" dirty="0" err="1" smtClean="0"/>
              <a:t>ghi</a:t>
            </a:r>
            <a:endParaRPr lang="en-US" dirty="0" smtClean="0"/>
          </a:p>
          <a:p>
            <a:pPr lvl="1"/>
            <a:r>
              <a:rPr lang="en-US" dirty="0" err="1" smtClean="0"/>
              <a:t>Nhấn</a:t>
            </a:r>
            <a:r>
              <a:rPr lang="en-US" dirty="0" smtClean="0"/>
              <a:t> Data/Sort case</a:t>
            </a:r>
          </a:p>
          <a:p>
            <a:pPr lvl="1"/>
            <a:r>
              <a:rPr lang="en-US" dirty="0" err="1" smtClean="0"/>
              <a:t>Sắp</a:t>
            </a:r>
            <a:r>
              <a:rPr lang="en-US" dirty="0" smtClean="0"/>
              <a:t> </a:t>
            </a:r>
            <a:r>
              <a:rPr lang="en-US" dirty="0" err="1" smtClean="0"/>
              <a:t>xếp</a:t>
            </a:r>
            <a:r>
              <a:rPr lang="en-US" dirty="0" smtClean="0"/>
              <a:t> </a:t>
            </a:r>
            <a:r>
              <a:rPr lang="en-US" dirty="0" err="1" smtClean="0"/>
              <a:t>theo</a:t>
            </a:r>
            <a:r>
              <a:rPr lang="en-US" dirty="0" smtClean="0"/>
              <a:t> </a:t>
            </a:r>
            <a:r>
              <a:rPr lang="en-US" dirty="0" err="1" smtClean="0"/>
              <a:t>biến</a:t>
            </a:r>
            <a:r>
              <a:rPr lang="en-US" dirty="0" smtClean="0"/>
              <a:t> </a:t>
            </a:r>
            <a:r>
              <a:rPr lang="en-US" dirty="0" err="1" smtClean="0"/>
              <a:t>tại</a:t>
            </a:r>
            <a:r>
              <a:rPr lang="en-US" dirty="0" smtClean="0"/>
              <a:t> Sort by </a:t>
            </a:r>
            <a:r>
              <a:rPr lang="en-US" dirty="0" err="1" smtClean="0"/>
              <a:t>với</a:t>
            </a:r>
            <a:r>
              <a:rPr lang="en-US" dirty="0" smtClean="0"/>
              <a:t> </a:t>
            </a:r>
            <a:r>
              <a:rPr lang="en-US" dirty="0" err="1" smtClean="0"/>
              <a:t>chiều</a:t>
            </a:r>
            <a:r>
              <a:rPr lang="en-US" dirty="0" smtClean="0"/>
              <a:t> </a:t>
            </a:r>
            <a:r>
              <a:rPr lang="en-US" dirty="0" err="1" smtClean="0"/>
              <a:t>tăng</a:t>
            </a:r>
            <a:r>
              <a:rPr lang="en-US" dirty="0" smtClean="0"/>
              <a:t> (Ascending) </a:t>
            </a:r>
            <a:r>
              <a:rPr lang="en-US" dirty="0" err="1" smtClean="0"/>
              <a:t>hoặc</a:t>
            </a:r>
            <a:r>
              <a:rPr lang="en-US" dirty="0" smtClean="0"/>
              <a:t> </a:t>
            </a:r>
            <a:r>
              <a:rPr lang="en-US" dirty="0" err="1" smtClean="0"/>
              <a:t>giảm</a:t>
            </a:r>
            <a:r>
              <a:rPr lang="en-US" dirty="0" smtClean="0"/>
              <a:t> (Descending)</a:t>
            </a:r>
          </a:p>
          <a:p>
            <a:endParaRPr lang="en-US" dirty="0" smtClean="0"/>
          </a:p>
          <a:p>
            <a:pPr lvl="1"/>
            <a:endParaRPr lang="en-US" dirty="0"/>
          </a:p>
        </p:txBody>
      </p:sp>
    </p:spTree>
    <p:extLst>
      <p:ext uri="{BB962C8B-B14F-4D97-AF65-F5344CB8AC3E}">
        <p14:creationId xmlns:p14="http://schemas.microsoft.com/office/powerpoint/2010/main" val="3048639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1143000"/>
          </a:xfrm>
        </p:spPr>
        <p:txBody>
          <a:bodyPr/>
          <a:lstStyle/>
          <a:p>
            <a:r>
              <a:rPr lang="en-US" b="1" dirty="0" err="1" smtClean="0">
                <a:solidFill>
                  <a:srgbClr val="0000CC"/>
                </a:solidFill>
              </a:rPr>
              <a:t>Một</a:t>
            </a:r>
            <a:r>
              <a:rPr lang="en-US" b="1" dirty="0" smtClean="0">
                <a:solidFill>
                  <a:srgbClr val="0000CC"/>
                </a:solidFill>
              </a:rPr>
              <a:t> </a:t>
            </a:r>
            <a:r>
              <a:rPr lang="en-US" b="1" dirty="0" err="1" smtClean="0">
                <a:solidFill>
                  <a:srgbClr val="0000CC"/>
                </a:solidFill>
              </a:rPr>
              <a:t>số</a:t>
            </a:r>
            <a:r>
              <a:rPr lang="en-US" b="1" dirty="0" smtClean="0">
                <a:solidFill>
                  <a:srgbClr val="0000CC"/>
                </a:solidFill>
              </a:rPr>
              <a:t> </a:t>
            </a:r>
            <a:r>
              <a:rPr lang="en-US" b="1" dirty="0" err="1" smtClean="0">
                <a:solidFill>
                  <a:srgbClr val="0000CC"/>
                </a:solidFill>
              </a:rPr>
              <a:t>chú</a:t>
            </a:r>
            <a:r>
              <a:rPr lang="en-US" b="1" dirty="0" smtClean="0">
                <a:solidFill>
                  <a:srgbClr val="0000CC"/>
                </a:solidFill>
              </a:rPr>
              <a:t> ý </a:t>
            </a:r>
            <a:r>
              <a:rPr lang="en-US" b="1" dirty="0" err="1" smtClean="0">
                <a:solidFill>
                  <a:srgbClr val="0000CC"/>
                </a:solidFill>
              </a:rPr>
              <a:t>khi</a:t>
            </a:r>
            <a:r>
              <a:rPr lang="en-US" b="1" dirty="0" smtClean="0">
                <a:solidFill>
                  <a:srgbClr val="0000CC"/>
                </a:solidFill>
              </a:rPr>
              <a:t> </a:t>
            </a:r>
            <a:r>
              <a:rPr lang="en-US" b="1" dirty="0" err="1" smtClean="0">
                <a:solidFill>
                  <a:srgbClr val="0000CC"/>
                </a:solidFill>
              </a:rPr>
              <a:t>nhập</a:t>
            </a:r>
            <a:r>
              <a:rPr lang="en-US" b="1" dirty="0" smtClean="0">
                <a:solidFill>
                  <a:srgbClr val="0000CC"/>
                </a:solidFill>
              </a:rPr>
              <a:t> </a:t>
            </a:r>
            <a:r>
              <a:rPr lang="en-US" b="1" dirty="0" err="1" smtClean="0">
                <a:solidFill>
                  <a:srgbClr val="0000CC"/>
                </a:solidFill>
              </a:rPr>
              <a:t>liệu</a:t>
            </a:r>
            <a:r>
              <a:rPr lang="en-US" b="1" dirty="0" smtClean="0">
                <a:solidFill>
                  <a:srgbClr val="0000CC"/>
                </a:solidFill>
              </a:rPr>
              <a:t> </a:t>
            </a:r>
            <a:endParaRPr lang="en-US" b="1" dirty="0">
              <a:solidFill>
                <a:srgbClr val="0000CC"/>
              </a:solidFill>
            </a:endParaRPr>
          </a:p>
        </p:txBody>
      </p:sp>
      <p:sp>
        <p:nvSpPr>
          <p:cNvPr id="3" name="Content Placeholder 2"/>
          <p:cNvSpPr>
            <a:spLocks noGrp="1"/>
          </p:cNvSpPr>
          <p:nvPr>
            <p:ph sz="quarter" idx="1"/>
          </p:nvPr>
        </p:nvSpPr>
        <p:spPr>
          <a:xfrm>
            <a:off x="428596" y="1285860"/>
            <a:ext cx="8229600" cy="4822792"/>
          </a:xfrm>
        </p:spPr>
        <p:txBody>
          <a:bodyPr>
            <a:normAutofit/>
          </a:bodyPr>
          <a:lstStyle/>
          <a:p>
            <a:r>
              <a:rPr lang="en-US" dirty="0" err="1" smtClean="0"/>
              <a:t>Biến</a:t>
            </a:r>
            <a:r>
              <a:rPr lang="en-US" dirty="0" smtClean="0"/>
              <a:t> </a:t>
            </a:r>
            <a:r>
              <a:rPr lang="en-US" dirty="0" err="1" smtClean="0"/>
              <a:t>một</a:t>
            </a:r>
            <a:r>
              <a:rPr lang="en-US" dirty="0" smtClean="0"/>
              <a:t> </a:t>
            </a:r>
            <a:r>
              <a:rPr lang="en-US" dirty="0" err="1" smtClean="0"/>
              <a:t>biến</a:t>
            </a:r>
            <a:r>
              <a:rPr lang="en-US" dirty="0" smtClean="0"/>
              <a:t> </a:t>
            </a:r>
            <a:r>
              <a:rPr lang="en-US" dirty="0" err="1" smtClean="0"/>
              <a:t>thành</a:t>
            </a:r>
            <a:r>
              <a:rPr lang="en-US" dirty="0" smtClean="0"/>
              <a:t> </a:t>
            </a:r>
            <a:r>
              <a:rPr lang="en-US" dirty="0" err="1" smtClean="0"/>
              <a:t>một</a:t>
            </a:r>
            <a:r>
              <a:rPr lang="en-US" dirty="0" smtClean="0"/>
              <a:t> </a:t>
            </a:r>
            <a:r>
              <a:rPr lang="en-US" dirty="0" err="1" smtClean="0"/>
              <a:t>bảng</a:t>
            </a:r>
            <a:r>
              <a:rPr lang="en-US" dirty="0" smtClean="0"/>
              <a:t> </a:t>
            </a:r>
            <a:r>
              <a:rPr lang="en-US" dirty="0" err="1" smtClean="0"/>
              <a:t>ghi</a:t>
            </a:r>
            <a:endParaRPr lang="en-US" dirty="0" smtClean="0"/>
          </a:p>
          <a:p>
            <a:pPr lvl="1"/>
            <a:r>
              <a:rPr lang="en-US" dirty="0" err="1" smtClean="0"/>
              <a:t>Nhấn</a:t>
            </a:r>
            <a:r>
              <a:rPr lang="en-US" dirty="0" smtClean="0"/>
              <a:t> Data/Transpose/Variable(s) </a:t>
            </a:r>
            <a:r>
              <a:rPr lang="en-US" dirty="0" err="1" smtClean="0"/>
              <a:t>là</a:t>
            </a:r>
            <a:r>
              <a:rPr lang="en-US" dirty="0" smtClean="0"/>
              <a:t> </a:t>
            </a:r>
            <a:r>
              <a:rPr lang="en-US" dirty="0" err="1" smtClean="0"/>
              <a:t>những</a:t>
            </a:r>
            <a:r>
              <a:rPr lang="en-US" dirty="0" smtClean="0"/>
              <a:t> </a:t>
            </a:r>
            <a:r>
              <a:rPr lang="en-US" dirty="0" err="1" smtClean="0"/>
              <a:t>biến</a:t>
            </a:r>
            <a:r>
              <a:rPr lang="en-US" dirty="0" smtClean="0"/>
              <a:t> </a:t>
            </a:r>
            <a:r>
              <a:rPr lang="en-US" dirty="0" err="1" smtClean="0"/>
              <a:t>cần</a:t>
            </a:r>
            <a:r>
              <a:rPr lang="en-US" dirty="0" smtClean="0"/>
              <a:t> </a:t>
            </a:r>
            <a:r>
              <a:rPr lang="en-US" dirty="0" err="1" smtClean="0"/>
              <a:t>thay</a:t>
            </a:r>
            <a:r>
              <a:rPr lang="en-US" dirty="0" smtClean="0"/>
              <a:t> </a:t>
            </a:r>
            <a:r>
              <a:rPr lang="en-US" dirty="0" err="1" smtClean="0"/>
              <a:t>đổi</a:t>
            </a:r>
            <a:endParaRPr lang="en-US" dirty="0" smtClean="0"/>
          </a:p>
          <a:p>
            <a:r>
              <a:rPr lang="en-US" dirty="0" err="1" smtClean="0"/>
              <a:t>Kiểm</a:t>
            </a:r>
            <a:r>
              <a:rPr lang="en-US" dirty="0" smtClean="0"/>
              <a:t> </a:t>
            </a:r>
            <a:r>
              <a:rPr lang="en-US" dirty="0" err="1" smtClean="0"/>
              <a:t>tra</a:t>
            </a:r>
            <a:r>
              <a:rPr lang="en-US" dirty="0" smtClean="0"/>
              <a:t> </a:t>
            </a:r>
            <a:r>
              <a:rPr lang="en-US" dirty="0" err="1" smtClean="0"/>
              <a:t>giá</a:t>
            </a:r>
            <a:r>
              <a:rPr lang="en-US" dirty="0" smtClean="0"/>
              <a:t> </a:t>
            </a:r>
            <a:r>
              <a:rPr lang="en-US" dirty="0" err="1" smtClean="0"/>
              <a:t>trị</a:t>
            </a:r>
            <a:r>
              <a:rPr lang="en-US" dirty="0" smtClean="0"/>
              <a:t> </a:t>
            </a:r>
            <a:r>
              <a:rPr lang="en-US" dirty="0" err="1" smtClean="0"/>
              <a:t>nhập</a:t>
            </a:r>
            <a:endParaRPr lang="en-US" dirty="0" smtClean="0"/>
          </a:p>
          <a:p>
            <a:pPr lvl="1"/>
            <a:r>
              <a:rPr lang="en-US" dirty="0" err="1" smtClean="0"/>
              <a:t>Nhấn</a:t>
            </a:r>
            <a:r>
              <a:rPr lang="en-US" dirty="0" smtClean="0"/>
              <a:t> </a:t>
            </a:r>
            <a:r>
              <a:rPr lang="en-US" dirty="0" err="1" smtClean="0"/>
              <a:t>toàn</a:t>
            </a:r>
            <a:r>
              <a:rPr lang="en-US" dirty="0" smtClean="0"/>
              <a:t> </a:t>
            </a:r>
            <a:r>
              <a:rPr lang="en-US" dirty="0" err="1" smtClean="0"/>
              <a:t>bộ</a:t>
            </a:r>
            <a:r>
              <a:rPr lang="en-US" dirty="0" smtClean="0"/>
              <a:t> </a:t>
            </a:r>
            <a:r>
              <a:rPr lang="en-US" dirty="0" err="1" smtClean="0"/>
              <a:t>giá</a:t>
            </a:r>
            <a:r>
              <a:rPr lang="en-US" dirty="0" smtClean="0"/>
              <a:t> </a:t>
            </a:r>
            <a:r>
              <a:rPr lang="en-US" dirty="0" err="1" smtClean="0"/>
              <a:t>trị</a:t>
            </a:r>
            <a:r>
              <a:rPr lang="en-US" dirty="0" smtClean="0"/>
              <a:t> : </a:t>
            </a:r>
            <a:r>
              <a:rPr lang="en-US" dirty="0" err="1" smtClean="0"/>
              <a:t>Nhấn</a:t>
            </a:r>
            <a:r>
              <a:rPr lang="en-US" dirty="0" smtClean="0"/>
              <a:t> View/Value </a:t>
            </a:r>
            <a:r>
              <a:rPr lang="en-US" dirty="0" err="1" smtClean="0"/>
              <a:t>Lables</a:t>
            </a:r>
            <a:endParaRPr lang="en-US" dirty="0" smtClean="0"/>
          </a:p>
          <a:p>
            <a:pPr lvl="1"/>
            <a:r>
              <a:rPr lang="en-US" dirty="0" err="1" smtClean="0"/>
              <a:t>Kiểm</a:t>
            </a:r>
            <a:r>
              <a:rPr lang="en-US" dirty="0" smtClean="0"/>
              <a:t> </a:t>
            </a:r>
            <a:r>
              <a:rPr lang="en-US" dirty="0" err="1" smtClean="0"/>
              <a:t>tra</a:t>
            </a:r>
            <a:r>
              <a:rPr lang="en-US" dirty="0" smtClean="0"/>
              <a:t> </a:t>
            </a:r>
            <a:r>
              <a:rPr lang="en-US" dirty="0" err="1" smtClean="0"/>
              <a:t>một</a:t>
            </a:r>
            <a:r>
              <a:rPr lang="en-US" dirty="0" smtClean="0"/>
              <a:t> </a:t>
            </a:r>
            <a:r>
              <a:rPr lang="en-US" dirty="0" err="1" smtClean="0"/>
              <a:t>biến</a:t>
            </a:r>
            <a:r>
              <a:rPr lang="en-US" dirty="0" smtClean="0"/>
              <a:t> </a:t>
            </a:r>
            <a:r>
              <a:rPr lang="en-US" dirty="0" err="1" smtClean="0"/>
              <a:t>nào</a:t>
            </a:r>
            <a:r>
              <a:rPr lang="en-US" dirty="0" smtClean="0"/>
              <a:t> </a:t>
            </a:r>
            <a:r>
              <a:rPr lang="en-US" dirty="0" err="1" smtClean="0"/>
              <a:t>đó</a:t>
            </a:r>
            <a:r>
              <a:rPr lang="en-US" dirty="0" smtClean="0"/>
              <a:t> : Utilities/Variables</a:t>
            </a:r>
          </a:p>
          <a:p>
            <a:pPr lvl="1"/>
            <a:r>
              <a:rPr lang="en-US" dirty="0" err="1" smtClean="0"/>
              <a:t>Kiểm</a:t>
            </a:r>
            <a:r>
              <a:rPr lang="en-US" dirty="0" smtClean="0"/>
              <a:t> </a:t>
            </a:r>
            <a:r>
              <a:rPr lang="en-US" dirty="0" err="1" smtClean="0"/>
              <a:t>tra</a:t>
            </a:r>
            <a:r>
              <a:rPr lang="en-US" dirty="0" smtClean="0"/>
              <a:t> </a:t>
            </a:r>
            <a:r>
              <a:rPr lang="en-US" dirty="0" err="1" smtClean="0"/>
              <a:t>bộ</a:t>
            </a:r>
            <a:r>
              <a:rPr lang="en-US" dirty="0" smtClean="0"/>
              <a:t> </a:t>
            </a:r>
            <a:r>
              <a:rPr lang="en-US" dirty="0" err="1" smtClean="0"/>
              <a:t>mã</a:t>
            </a:r>
            <a:r>
              <a:rPr lang="en-US" dirty="0" smtClean="0"/>
              <a:t> </a:t>
            </a:r>
            <a:r>
              <a:rPr lang="en-US" dirty="0" err="1" smtClean="0"/>
              <a:t>hóa</a:t>
            </a:r>
            <a:r>
              <a:rPr lang="en-US" dirty="0" smtClean="0"/>
              <a:t> : Utilities/File info, </a:t>
            </a:r>
            <a:r>
              <a:rPr lang="en-US" dirty="0" err="1" smtClean="0"/>
              <a:t>với</a:t>
            </a:r>
            <a:r>
              <a:rPr lang="en-US" dirty="0" smtClean="0"/>
              <a:t> </a:t>
            </a:r>
            <a:r>
              <a:rPr lang="en-US" dirty="0" err="1" smtClean="0"/>
              <a:t>bộ</a:t>
            </a:r>
            <a:r>
              <a:rPr lang="en-US" dirty="0" smtClean="0"/>
              <a:t> </a:t>
            </a:r>
            <a:r>
              <a:rPr lang="en-US" dirty="0" err="1" smtClean="0"/>
              <a:t>mã</a:t>
            </a:r>
            <a:r>
              <a:rPr lang="en-US" dirty="0" smtClean="0"/>
              <a:t> </a:t>
            </a:r>
            <a:r>
              <a:rPr lang="en-US" dirty="0" err="1" smtClean="0"/>
              <a:t>hóa</a:t>
            </a:r>
            <a:r>
              <a:rPr lang="en-US" dirty="0" smtClean="0"/>
              <a:t> </a:t>
            </a:r>
            <a:r>
              <a:rPr lang="en-US" dirty="0" err="1" smtClean="0"/>
              <a:t>này</a:t>
            </a:r>
            <a:r>
              <a:rPr lang="en-US" dirty="0" smtClean="0"/>
              <a:t> </a:t>
            </a:r>
            <a:r>
              <a:rPr lang="en-US" dirty="0" err="1" smtClean="0"/>
              <a:t>ta</a:t>
            </a:r>
            <a:r>
              <a:rPr lang="en-US" dirty="0" smtClean="0"/>
              <a:t> </a:t>
            </a:r>
            <a:r>
              <a:rPr lang="en-US" dirty="0" err="1" smtClean="0"/>
              <a:t>có</a:t>
            </a:r>
            <a:r>
              <a:rPr lang="en-US" dirty="0" smtClean="0"/>
              <a:t> </a:t>
            </a:r>
            <a:r>
              <a:rPr lang="en-US" dirty="0" err="1" smtClean="0"/>
              <a:t>thể</a:t>
            </a:r>
            <a:r>
              <a:rPr lang="en-US" dirty="0" smtClean="0"/>
              <a:t> </a:t>
            </a:r>
            <a:r>
              <a:rPr lang="en-US" dirty="0" err="1" smtClean="0"/>
              <a:t>kiểm</a:t>
            </a:r>
            <a:r>
              <a:rPr lang="en-US" dirty="0" smtClean="0"/>
              <a:t> </a:t>
            </a:r>
            <a:r>
              <a:rPr lang="en-US" dirty="0" err="1" smtClean="0"/>
              <a:t>tra</a:t>
            </a:r>
            <a:r>
              <a:rPr lang="en-US" dirty="0" smtClean="0"/>
              <a:t> </a:t>
            </a:r>
            <a:r>
              <a:rPr lang="en-US" dirty="0" err="1" smtClean="0"/>
              <a:t>lại</a:t>
            </a:r>
            <a:r>
              <a:rPr lang="en-US" dirty="0" smtClean="0"/>
              <a:t> </a:t>
            </a:r>
            <a:r>
              <a:rPr lang="en-US" dirty="0" err="1" smtClean="0"/>
              <a:t>một</a:t>
            </a:r>
            <a:r>
              <a:rPr lang="en-US" dirty="0" smtClean="0"/>
              <a:t> </a:t>
            </a:r>
            <a:r>
              <a:rPr lang="en-US" dirty="0" err="1" smtClean="0"/>
              <a:t>lần</a:t>
            </a:r>
            <a:r>
              <a:rPr lang="en-US" dirty="0" smtClean="0"/>
              <a:t> </a:t>
            </a:r>
            <a:r>
              <a:rPr lang="en-US" dirty="0" err="1" smtClean="0"/>
              <a:t>nữa</a:t>
            </a:r>
            <a:r>
              <a:rPr lang="en-US" dirty="0" smtClean="0"/>
              <a:t> </a:t>
            </a:r>
            <a:r>
              <a:rPr lang="en-US" dirty="0" err="1" smtClean="0"/>
              <a:t>công</a:t>
            </a:r>
            <a:r>
              <a:rPr lang="en-US" dirty="0" smtClean="0"/>
              <a:t> </a:t>
            </a:r>
            <a:r>
              <a:rPr lang="en-US" dirty="0" err="1" smtClean="0"/>
              <a:t>việc</a:t>
            </a:r>
            <a:r>
              <a:rPr lang="en-US" dirty="0" smtClean="0"/>
              <a:t> </a:t>
            </a:r>
            <a:r>
              <a:rPr lang="en-US" dirty="0" err="1" smtClean="0"/>
              <a:t>định</a:t>
            </a:r>
            <a:r>
              <a:rPr lang="en-US" dirty="0" smtClean="0"/>
              <a:t> </a:t>
            </a:r>
            <a:r>
              <a:rPr lang="en-US" dirty="0" err="1" smtClean="0"/>
              <a:t>nghĩa</a:t>
            </a:r>
            <a:r>
              <a:rPr lang="en-US" dirty="0" smtClean="0"/>
              <a:t> </a:t>
            </a:r>
            <a:r>
              <a:rPr lang="en-US" dirty="0" err="1" smtClean="0"/>
              <a:t>các</a:t>
            </a:r>
            <a:r>
              <a:rPr lang="en-US" dirty="0" smtClean="0"/>
              <a:t> </a:t>
            </a:r>
            <a:r>
              <a:rPr lang="en-US" dirty="0" err="1" smtClean="0"/>
              <a:t>biến</a:t>
            </a:r>
            <a:r>
              <a:rPr lang="en-US" dirty="0" smtClean="0"/>
              <a:t> </a:t>
            </a:r>
            <a:r>
              <a:rPr lang="en-US" dirty="0" err="1" smtClean="0"/>
              <a:t>hoặc</a:t>
            </a:r>
            <a:r>
              <a:rPr lang="en-US" dirty="0" smtClean="0"/>
              <a:t> </a:t>
            </a:r>
            <a:r>
              <a:rPr lang="en-US" dirty="0" err="1" smtClean="0"/>
              <a:t>cũng</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làm</a:t>
            </a:r>
            <a:r>
              <a:rPr lang="en-US" dirty="0" smtClean="0"/>
              <a:t> </a:t>
            </a:r>
            <a:r>
              <a:rPr lang="en-US" dirty="0" err="1" smtClean="0"/>
              <a:t>danh</a:t>
            </a:r>
            <a:r>
              <a:rPr lang="en-US" dirty="0" smtClean="0"/>
              <a:t> </a:t>
            </a:r>
            <a:r>
              <a:rPr lang="en-US" dirty="0" err="1" smtClean="0"/>
              <a:t>bạ</a:t>
            </a:r>
            <a:r>
              <a:rPr lang="en-US" dirty="0" smtClean="0"/>
              <a:t> </a:t>
            </a:r>
            <a:r>
              <a:rPr lang="en-US" dirty="0" err="1" smtClean="0"/>
              <a:t>cho</a:t>
            </a:r>
            <a:r>
              <a:rPr lang="en-US" dirty="0" smtClean="0"/>
              <a:t> </a:t>
            </a:r>
            <a:r>
              <a:rPr lang="en-US" dirty="0" err="1" smtClean="0"/>
              <a:t>việc</a:t>
            </a:r>
            <a:r>
              <a:rPr lang="en-US" dirty="0" smtClean="0"/>
              <a:t> </a:t>
            </a:r>
            <a:r>
              <a:rPr lang="en-US" dirty="0" err="1" smtClean="0"/>
              <a:t>nhập</a:t>
            </a:r>
            <a:r>
              <a:rPr lang="en-US" dirty="0" smtClean="0"/>
              <a:t> </a:t>
            </a:r>
            <a:r>
              <a:rPr lang="en-US" dirty="0" err="1" smtClean="0"/>
              <a:t>liệu</a:t>
            </a:r>
            <a:r>
              <a:rPr lang="en-US" dirty="0" smtClean="0"/>
              <a:t> </a:t>
            </a:r>
            <a:r>
              <a:rPr lang="en-US" dirty="0" err="1" smtClean="0"/>
              <a:t>sau</a:t>
            </a:r>
            <a:r>
              <a:rPr lang="en-US" dirty="0" smtClean="0"/>
              <a:t> </a:t>
            </a:r>
            <a:r>
              <a:rPr lang="en-US" dirty="0" err="1" smtClean="0"/>
              <a:t>này</a:t>
            </a:r>
            <a:r>
              <a:rPr lang="en-US" dirty="0" smtClean="0"/>
              <a:t>.</a:t>
            </a:r>
          </a:p>
          <a:p>
            <a:pPr lvl="1"/>
            <a:endParaRPr lang="en-US" dirty="0"/>
          </a:p>
        </p:txBody>
      </p:sp>
    </p:spTree>
    <p:extLst>
      <p:ext uri="{BB962C8B-B14F-4D97-AF65-F5344CB8AC3E}">
        <p14:creationId xmlns:p14="http://schemas.microsoft.com/office/powerpoint/2010/main" val="3048639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71472" y="2000240"/>
            <a:ext cx="8186766" cy="4572000"/>
          </a:xfrm>
        </p:spPr>
        <p:txBody>
          <a:bodyPr>
            <a:normAutofit/>
          </a:bodyPr>
          <a:lstStyle/>
          <a:p>
            <a:pPr algn="ctr">
              <a:buNone/>
            </a:pPr>
            <a:r>
              <a:rPr lang="en-US" sz="4800" b="1" dirty="0" err="1" smtClean="0">
                <a:solidFill>
                  <a:srgbClr val="660066"/>
                </a:solidFill>
              </a:rPr>
              <a:t>Một</a:t>
            </a:r>
            <a:r>
              <a:rPr lang="en-US" sz="4800" b="1" dirty="0" smtClean="0">
                <a:solidFill>
                  <a:srgbClr val="660066"/>
                </a:solidFill>
              </a:rPr>
              <a:t> </a:t>
            </a:r>
            <a:r>
              <a:rPr lang="en-US" sz="4800" b="1" dirty="0" err="1" smtClean="0">
                <a:solidFill>
                  <a:srgbClr val="660066"/>
                </a:solidFill>
              </a:rPr>
              <a:t>số</a:t>
            </a:r>
            <a:r>
              <a:rPr lang="en-US" sz="4800" b="1" dirty="0" smtClean="0">
                <a:solidFill>
                  <a:srgbClr val="660066"/>
                </a:solidFill>
              </a:rPr>
              <a:t> </a:t>
            </a:r>
            <a:r>
              <a:rPr lang="en-US" sz="4800" b="1" dirty="0" err="1" smtClean="0">
                <a:solidFill>
                  <a:srgbClr val="660066"/>
                </a:solidFill>
              </a:rPr>
              <a:t>phép</a:t>
            </a:r>
            <a:r>
              <a:rPr lang="en-US" sz="4800" b="1" dirty="0" smtClean="0">
                <a:solidFill>
                  <a:srgbClr val="660066"/>
                </a:solidFill>
              </a:rPr>
              <a:t> </a:t>
            </a:r>
            <a:br>
              <a:rPr lang="en-US" sz="4800" b="1" dirty="0" smtClean="0">
                <a:solidFill>
                  <a:srgbClr val="660066"/>
                </a:solidFill>
              </a:rPr>
            </a:br>
            <a:r>
              <a:rPr lang="en-US" sz="4800" b="1" dirty="0" err="1" smtClean="0">
                <a:solidFill>
                  <a:srgbClr val="660066"/>
                </a:solidFill>
              </a:rPr>
              <a:t>biến</a:t>
            </a:r>
            <a:r>
              <a:rPr lang="en-US" sz="4800" b="1" dirty="0" smtClean="0">
                <a:solidFill>
                  <a:srgbClr val="660066"/>
                </a:solidFill>
              </a:rPr>
              <a:t> </a:t>
            </a:r>
            <a:r>
              <a:rPr lang="en-US" sz="4800" b="1" dirty="0" err="1" smtClean="0">
                <a:solidFill>
                  <a:srgbClr val="660066"/>
                </a:solidFill>
              </a:rPr>
              <a:t>đổi</a:t>
            </a:r>
            <a:r>
              <a:rPr lang="en-US" sz="4800" b="1" dirty="0" smtClean="0">
                <a:solidFill>
                  <a:srgbClr val="660066"/>
                </a:solidFill>
              </a:rPr>
              <a:t> </a:t>
            </a:r>
            <a:r>
              <a:rPr lang="en-US" sz="4800" b="1" dirty="0" err="1" smtClean="0">
                <a:solidFill>
                  <a:srgbClr val="660066"/>
                </a:solidFill>
              </a:rPr>
              <a:t>dữ</a:t>
            </a:r>
            <a:r>
              <a:rPr lang="en-US" sz="4800" b="1" dirty="0" smtClean="0">
                <a:solidFill>
                  <a:srgbClr val="660066"/>
                </a:solidFill>
              </a:rPr>
              <a:t> </a:t>
            </a:r>
            <a:r>
              <a:rPr lang="en-US" sz="4800" b="1" dirty="0" err="1" smtClean="0">
                <a:solidFill>
                  <a:srgbClr val="660066"/>
                </a:solidFill>
              </a:rPr>
              <a:t>liệu</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00070"/>
          </a:xfrm>
        </p:spPr>
        <p:txBody>
          <a:bodyPr>
            <a:noAutofit/>
          </a:bodyPr>
          <a:lstStyle/>
          <a:p>
            <a:pPr algn="ctr"/>
            <a:r>
              <a:rPr lang="en-US" dirty="0" err="1" smtClean="0">
                <a:solidFill>
                  <a:srgbClr val="0000CC"/>
                </a:solidFill>
              </a:rPr>
              <a:t>Thủ</a:t>
            </a:r>
            <a:r>
              <a:rPr lang="en-US" dirty="0" smtClean="0">
                <a:solidFill>
                  <a:srgbClr val="0000CC"/>
                </a:solidFill>
              </a:rPr>
              <a:t> </a:t>
            </a:r>
            <a:r>
              <a:rPr lang="en-US" dirty="0" err="1" smtClean="0">
                <a:solidFill>
                  <a:srgbClr val="0000CC"/>
                </a:solidFill>
              </a:rPr>
              <a:t>tục</a:t>
            </a:r>
            <a:r>
              <a:rPr lang="en-US" dirty="0" smtClean="0">
                <a:solidFill>
                  <a:srgbClr val="0000CC"/>
                </a:solidFill>
              </a:rPr>
              <a:t> compute</a:t>
            </a:r>
            <a:endParaRPr lang="en-US" dirty="0">
              <a:solidFill>
                <a:srgbClr val="0000CC"/>
              </a:solidFill>
            </a:endParaRPr>
          </a:p>
        </p:txBody>
      </p:sp>
      <p:sp>
        <p:nvSpPr>
          <p:cNvPr id="3" name="Content Placeholder 2"/>
          <p:cNvSpPr>
            <a:spLocks noGrp="1"/>
          </p:cNvSpPr>
          <p:nvPr>
            <p:ph sz="quarter" idx="1"/>
          </p:nvPr>
        </p:nvSpPr>
        <p:spPr>
          <a:xfrm>
            <a:off x="500034" y="1142984"/>
            <a:ext cx="8229600" cy="5322858"/>
          </a:xfrm>
        </p:spPr>
        <p:txBody>
          <a:bodyPr>
            <a:normAutofit fontScale="92500" lnSpcReduction="10000"/>
          </a:bodyPr>
          <a:lstStyle/>
          <a:p>
            <a:r>
              <a:rPr lang="en-US" dirty="0" err="1" smtClean="0">
                <a:solidFill>
                  <a:srgbClr val="0000CC"/>
                </a:solidFill>
              </a:rPr>
              <a:t>Tạo</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mới</a:t>
            </a:r>
            <a:r>
              <a:rPr lang="en-US" dirty="0" smtClean="0">
                <a:solidFill>
                  <a:srgbClr val="0000CC"/>
                </a:solidFill>
              </a:rPr>
              <a:t> </a:t>
            </a:r>
            <a:r>
              <a:rPr lang="en-US" dirty="0" err="1" smtClean="0">
                <a:solidFill>
                  <a:srgbClr val="0000CC"/>
                </a:solidFill>
              </a:rPr>
              <a:t>không</a:t>
            </a:r>
            <a:r>
              <a:rPr lang="en-US" dirty="0" smtClean="0">
                <a:solidFill>
                  <a:srgbClr val="0000CC"/>
                </a:solidFill>
              </a:rPr>
              <a:t> </a:t>
            </a:r>
            <a:r>
              <a:rPr lang="en-US" dirty="0" err="1" smtClean="0">
                <a:solidFill>
                  <a:srgbClr val="0000CC"/>
                </a:solidFill>
              </a:rPr>
              <a:t>hoặc</a:t>
            </a:r>
            <a:r>
              <a:rPr lang="en-US" dirty="0" smtClean="0">
                <a:solidFill>
                  <a:srgbClr val="0000CC"/>
                </a:solidFill>
              </a:rPr>
              <a:t> </a:t>
            </a:r>
            <a:r>
              <a:rPr lang="en-US" dirty="0" err="1" smtClean="0">
                <a:solidFill>
                  <a:srgbClr val="0000CC"/>
                </a:solidFill>
              </a:rPr>
              <a:t>có</a:t>
            </a:r>
            <a:r>
              <a:rPr lang="en-US" dirty="0" smtClean="0">
                <a:solidFill>
                  <a:srgbClr val="0000CC"/>
                </a:solidFill>
              </a:rPr>
              <a:t> </a:t>
            </a:r>
            <a:r>
              <a:rPr lang="en-US" dirty="0" err="1" smtClean="0">
                <a:solidFill>
                  <a:srgbClr val="0000CC"/>
                </a:solidFill>
              </a:rPr>
              <a:t>điều</a:t>
            </a:r>
            <a:r>
              <a:rPr lang="en-US" dirty="0" smtClean="0">
                <a:solidFill>
                  <a:srgbClr val="0000CC"/>
                </a:solidFill>
              </a:rPr>
              <a:t> </a:t>
            </a:r>
            <a:r>
              <a:rPr lang="en-US" dirty="0" err="1" smtClean="0">
                <a:solidFill>
                  <a:srgbClr val="0000CC"/>
                </a:solidFill>
              </a:rPr>
              <a:t>kiện</a:t>
            </a:r>
            <a:endParaRPr lang="en-US" dirty="0" smtClean="0">
              <a:solidFill>
                <a:srgbClr val="0000CC"/>
              </a:solidFill>
            </a:endParaRPr>
          </a:p>
          <a:p>
            <a:pPr marL="64008" indent="0">
              <a:buNone/>
            </a:pPr>
            <a:r>
              <a:rPr lang="en-US" sz="2200" dirty="0" err="1">
                <a:solidFill>
                  <a:srgbClr val="0000CC"/>
                </a:solidFill>
              </a:rPr>
              <a:t>Trong</a:t>
            </a:r>
            <a:r>
              <a:rPr lang="en-US" sz="2200" dirty="0">
                <a:solidFill>
                  <a:srgbClr val="0000CC"/>
                </a:solidFill>
              </a:rPr>
              <a:t> </a:t>
            </a:r>
            <a:r>
              <a:rPr lang="en-US" sz="2200" dirty="0" err="1">
                <a:solidFill>
                  <a:srgbClr val="0000CC"/>
                </a:solidFill>
              </a:rPr>
              <a:t>quá</a:t>
            </a:r>
            <a:r>
              <a:rPr lang="en-US" sz="2200" dirty="0">
                <a:solidFill>
                  <a:srgbClr val="0000CC"/>
                </a:solidFill>
              </a:rPr>
              <a:t> </a:t>
            </a:r>
            <a:r>
              <a:rPr lang="en-US" sz="2200" dirty="0" err="1">
                <a:solidFill>
                  <a:srgbClr val="0000CC"/>
                </a:solidFill>
              </a:rPr>
              <a:t>trình</a:t>
            </a:r>
            <a:r>
              <a:rPr lang="en-US" sz="2200" dirty="0">
                <a:solidFill>
                  <a:srgbClr val="0000CC"/>
                </a:solidFill>
              </a:rPr>
              <a:t> </a:t>
            </a:r>
            <a:r>
              <a:rPr lang="en-US" sz="2200" dirty="0" err="1">
                <a:solidFill>
                  <a:srgbClr val="0000CC"/>
                </a:solidFill>
              </a:rPr>
              <a:t>nhập</a:t>
            </a:r>
            <a:r>
              <a:rPr lang="en-US" sz="2200" dirty="0">
                <a:solidFill>
                  <a:srgbClr val="0000CC"/>
                </a:solidFill>
              </a:rPr>
              <a:t> </a:t>
            </a:r>
            <a:r>
              <a:rPr lang="en-US" sz="2200" dirty="0" err="1">
                <a:solidFill>
                  <a:srgbClr val="0000CC"/>
                </a:solidFill>
              </a:rPr>
              <a:t>liệu</a:t>
            </a:r>
            <a:r>
              <a:rPr lang="en-US" sz="2200" dirty="0">
                <a:solidFill>
                  <a:srgbClr val="0000CC"/>
                </a:solidFill>
              </a:rPr>
              <a:t> </a:t>
            </a:r>
            <a:r>
              <a:rPr lang="en-US" sz="2200" dirty="0" err="1">
                <a:solidFill>
                  <a:srgbClr val="0000CC"/>
                </a:solidFill>
              </a:rPr>
              <a:t>để</a:t>
            </a:r>
            <a:r>
              <a:rPr lang="en-US" sz="2200" dirty="0">
                <a:solidFill>
                  <a:srgbClr val="0000CC"/>
                </a:solidFill>
              </a:rPr>
              <a:t> </a:t>
            </a:r>
            <a:r>
              <a:rPr lang="en-US" sz="2200" dirty="0" err="1">
                <a:solidFill>
                  <a:srgbClr val="0000CC"/>
                </a:solidFill>
              </a:rPr>
              <a:t>có</a:t>
            </a:r>
            <a:r>
              <a:rPr lang="en-US" sz="2200" dirty="0">
                <a:solidFill>
                  <a:srgbClr val="0000CC"/>
                </a:solidFill>
              </a:rPr>
              <a:t> </a:t>
            </a:r>
            <a:r>
              <a:rPr lang="en-US" sz="2200" dirty="0" err="1">
                <a:solidFill>
                  <a:srgbClr val="0000CC"/>
                </a:solidFill>
              </a:rPr>
              <a:t>thể</a:t>
            </a:r>
            <a:r>
              <a:rPr lang="en-US" sz="2200" dirty="0">
                <a:solidFill>
                  <a:srgbClr val="0000CC"/>
                </a:solidFill>
              </a:rPr>
              <a:t> </a:t>
            </a:r>
            <a:r>
              <a:rPr lang="en-US" sz="2200" dirty="0" err="1">
                <a:solidFill>
                  <a:srgbClr val="0000CC"/>
                </a:solidFill>
              </a:rPr>
              <a:t>rút</a:t>
            </a:r>
            <a:r>
              <a:rPr lang="en-US" sz="2200" dirty="0">
                <a:solidFill>
                  <a:srgbClr val="0000CC"/>
                </a:solidFill>
              </a:rPr>
              <a:t> </a:t>
            </a:r>
            <a:r>
              <a:rPr lang="en-US" sz="2200" dirty="0" err="1">
                <a:solidFill>
                  <a:srgbClr val="0000CC"/>
                </a:solidFill>
              </a:rPr>
              <a:t>ngắn</a:t>
            </a:r>
            <a:r>
              <a:rPr lang="en-US" sz="2200" dirty="0">
                <a:solidFill>
                  <a:srgbClr val="0000CC"/>
                </a:solidFill>
              </a:rPr>
              <a:t> </a:t>
            </a:r>
            <a:r>
              <a:rPr lang="en-US" sz="2200" dirty="0" err="1">
                <a:solidFill>
                  <a:srgbClr val="0000CC"/>
                </a:solidFill>
              </a:rPr>
              <a:t>thời</a:t>
            </a:r>
            <a:r>
              <a:rPr lang="en-US" sz="2200" dirty="0">
                <a:solidFill>
                  <a:srgbClr val="0000CC"/>
                </a:solidFill>
              </a:rPr>
              <a:t> </a:t>
            </a:r>
            <a:r>
              <a:rPr lang="en-US" sz="2200" dirty="0" err="1">
                <a:solidFill>
                  <a:srgbClr val="0000CC"/>
                </a:solidFill>
              </a:rPr>
              <a:t>gian</a:t>
            </a:r>
            <a:r>
              <a:rPr lang="en-US" sz="2200" dirty="0">
                <a:solidFill>
                  <a:srgbClr val="0000CC"/>
                </a:solidFill>
              </a:rPr>
              <a:t> </a:t>
            </a:r>
            <a:r>
              <a:rPr lang="en-US" sz="2200" dirty="0" err="1">
                <a:solidFill>
                  <a:srgbClr val="0000CC"/>
                </a:solidFill>
              </a:rPr>
              <a:t>nhập</a:t>
            </a:r>
            <a:r>
              <a:rPr lang="en-US" sz="2200" dirty="0">
                <a:solidFill>
                  <a:srgbClr val="0000CC"/>
                </a:solidFill>
              </a:rPr>
              <a:t> </a:t>
            </a:r>
            <a:r>
              <a:rPr lang="en-US" sz="2200" dirty="0" err="1">
                <a:solidFill>
                  <a:srgbClr val="0000CC"/>
                </a:solidFill>
              </a:rPr>
              <a:t>liệu</a:t>
            </a:r>
            <a:r>
              <a:rPr lang="en-US" sz="2200" dirty="0">
                <a:solidFill>
                  <a:srgbClr val="0000CC"/>
                </a:solidFill>
              </a:rPr>
              <a:t> </a:t>
            </a:r>
            <a:r>
              <a:rPr lang="en-US" sz="2200" dirty="0" err="1">
                <a:solidFill>
                  <a:srgbClr val="0000CC"/>
                </a:solidFill>
              </a:rPr>
              <a:t>hoặc</a:t>
            </a:r>
            <a:r>
              <a:rPr lang="en-US" sz="2200" dirty="0">
                <a:solidFill>
                  <a:srgbClr val="0000CC"/>
                </a:solidFill>
              </a:rPr>
              <a:t> </a:t>
            </a:r>
            <a:r>
              <a:rPr lang="en-US" sz="2200" dirty="0" err="1">
                <a:solidFill>
                  <a:srgbClr val="0000CC"/>
                </a:solidFill>
              </a:rPr>
              <a:t>để</a:t>
            </a:r>
            <a:r>
              <a:rPr lang="en-US" sz="2200" dirty="0">
                <a:solidFill>
                  <a:srgbClr val="0000CC"/>
                </a:solidFill>
              </a:rPr>
              <a:t> </a:t>
            </a:r>
            <a:r>
              <a:rPr lang="en-US" sz="2200" dirty="0" err="1">
                <a:solidFill>
                  <a:srgbClr val="0000CC"/>
                </a:solidFill>
              </a:rPr>
              <a:t>phục</a:t>
            </a:r>
            <a:r>
              <a:rPr lang="en-US" sz="2200" dirty="0">
                <a:solidFill>
                  <a:srgbClr val="0000CC"/>
                </a:solidFill>
              </a:rPr>
              <a:t> </a:t>
            </a:r>
            <a:r>
              <a:rPr lang="en-US" sz="2200" dirty="0" err="1">
                <a:solidFill>
                  <a:srgbClr val="0000CC"/>
                </a:solidFill>
              </a:rPr>
              <a:t>vụ</a:t>
            </a:r>
            <a:r>
              <a:rPr lang="en-US" sz="2200" dirty="0">
                <a:solidFill>
                  <a:srgbClr val="0000CC"/>
                </a:solidFill>
              </a:rPr>
              <a:t> </a:t>
            </a:r>
            <a:r>
              <a:rPr lang="en-US" sz="2200" dirty="0" err="1">
                <a:solidFill>
                  <a:srgbClr val="0000CC"/>
                </a:solidFill>
              </a:rPr>
              <a:t>mục</a:t>
            </a:r>
            <a:r>
              <a:rPr lang="en-US" sz="2200" dirty="0">
                <a:solidFill>
                  <a:srgbClr val="0000CC"/>
                </a:solidFill>
              </a:rPr>
              <a:t> </a:t>
            </a:r>
            <a:r>
              <a:rPr lang="en-US" sz="2200" dirty="0" err="1">
                <a:solidFill>
                  <a:srgbClr val="0000CC"/>
                </a:solidFill>
              </a:rPr>
              <a:t>đích</a:t>
            </a:r>
            <a:r>
              <a:rPr lang="en-US" sz="2200" dirty="0">
                <a:solidFill>
                  <a:srgbClr val="0000CC"/>
                </a:solidFill>
              </a:rPr>
              <a:t> </a:t>
            </a:r>
            <a:r>
              <a:rPr lang="en-US" sz="2200" dirty="0" err="1">
                <a:solidFill>
                  <a:srgbClr val="0000CC"/>
                </a:solidFill>
              </a:rPr>
              <a:t>phân</a:t>
            </a:r>
            <a:r>
              <a:rPr lang="en-US" sz="2200" dirty="0">
                <a:solidFill>
                  <a:srgbClr val="0000CC"/>
                </a:solidFill>
              </a:rPr>
              <a:t> </a:t>
            </a:r>
            <a:r>
              <a:rPr lang="en-US" sz="2200" dirty="0" err="1">
                <a:solidFill>
                  <a:srgbClr val="0000CC"/>
                </a:solidFill>
              </a:rPr>
              <a:t>tích</a:t>
            </a:r>
            <a:r>
              <a:rPr lang="en-US" sz="2200" dirty="0">
                <a:solidFill>
                  <a:srgbClr val="0000CC"/>
                </a:solidFill>
              </a:rPr>
              <a:t>, </a:t>
            </a:r>
            <a:r>
              <a:rPr lang="en-US" sz="2200" dirty="0" err="1">
                <a:solidFill>
                  <a:srgbClr val="0000CC"/>
                </a:solidFill>
              </a:rPr>
              <a:t>chúng</a:t>
            </a:r>
            <a:r>
              <a:rPr lang="en-US" sz="2200" dirty="0">
                <a:solidFill>
                  <a:srgbClr val="0000CC"/>
                </a:solidFill>
              </a:rPr>
              <a:t> </a:t>
            </a:r>
            <a:r>
              <a:rPr lang="en-US" sz="2200" dirty="0" err="1">
                <a:solidFill>
                  <a:srgbClr val="0000CC"/>
                </a:solidFill>
              </a:rPr>
              <a:t>ta</a:t>
            </a:r>
            <a:r>
              <a:rPr lang="en-US" sz="2200" dirty="0">
                <a:solidFill>
                  <a:srgbClr val="0000CC"/>
                </a:solidFill>
              </a:rPr>
              <a:t> </a:t>
            </a:r>
            <a:r>
              <a:rPr lang="en-US" sz="2200" dirty="0" err="1">
                <a:solidFill>
                  <a:srgbClr val="0000CC"/>
                </a:solidFill>
              </a:rPr>
              <a:t>còn</a:t>
            </a:r>
            <a:r>
              <a:rPr lang="en-US" sz="2200" dirty="0">
                <a:solidFill>
                  <a:srgbClr val="0000CC"/>
                </a:solidFill>
              </a:rPr>
              <a:t> </a:t>
            </a:r>
            <a:r>
              <a:rPr lang="en-US" sz="2200" dirty="0" err="1">
                <a:solidFill>
                  <a:srgbClr val="0000CC"/>
                </a:solidFill>
              </a:rPr>
              <a:t>có</a:t>
            </a:r>
            <a:r>
              <a:rPr lang="en-US" sz="2200" dirty="0">
                <a:solidFill>
                  <a:srgbClr val="0000CC"/>
                </a:solidFill>
              </a:rPr>
              <a:t> </a:t>
            </a:r>
            <a:r>
              <a:rPr lang="en-US" sz="2200" dirty="0" err="1">
                <a:solidFill>
                  <a:srgbClr val="0000CC"/>
                </a:solidFill>
              </a:rPr>
              <a:t>thể</a:t>
            </a:r>
            <a:r>
              <a:rPr lang="en-US" sz="2200" dirty="0">
                <a:solidFill>
                  <a:srgbClr val="0000CC"/>
                </a:solidFill>
              </a:rPr>
              <a:t> </a:t>
            </a:r>
            <a:r>
              <a:rPr lang="en-US" sz="2200" dirty="0" err="1">
                <a:solidFill>
                  <a:srgbClr val="0000CC"/>
                </a:solidFill>
              </a:rPr>
              <a:t>tạo</a:t>
            </a:r>
            <a:r>
              <a:rPr lang="en-US" sz="2200" dirty="0">
                <a:solidFill>
                  <a:srgbClr val="0000CC"/>
                </a:solidFill>
              </a:rPr>
              <a:t> </a:t>
            </a:r>
            <a:r>
              <a:rPr lang="en-US" sz="2200" dirty="0" err="1">
                <a:solidFill>
                  <a:srgbClr val="0000CC"/>
                </a:solidFill>
              </a:rPr>
              <a:t>ra</a:t>
            </a:r>
            <a:r>
              <a:rPr lang="en-US" sz="2200" dirty="0">
                <a:solidFill>
                  <a:srgbClr val="0000CC"/>
                </a:solidFill>
              </a:rPr>
              <a:t> </a:t>
            </a:r>
            <a:r>
              <a:rPr lang="en-US" sz="2200" dirty="0" err="1">
                <a:solidFill>
                  <a:srgbClr val="0000CC"/>
                </a:solidFill>
              </a:rPr>
              <a:t>biến</a:t>
            </a:r>
            <a:r>
              <a:rPr lang="en-US" sz="2200" dirty="0">
                <a:solidFill>
                  <a:srgbClr val="0000CC"/>
                </a:solidFill>
              </a:rPr>
              <a:t> </a:t>
            </a:r>
            <a:r>
              <a:rPr lang="en-US" sz="2200" dirty="0" err="1">
                <a:solidFill>
                  <a:srgbClr val="0000CC"/>
                </a:solidFill>
              </a:rPr>
              <a:t>mới</a:t>
            </a:r>
            <a:r>
              <a:rPr lang="en-US" sz="2200" dirty="0">
                <a:solidFill>
                  <a:srgbClr val="0000CC"/>
                </a:solidFill>
              </a:rPr>
              <a:t> </a:t>
            </a:r>
            <a:r>
              <a:rPr lang="en-US" sz="2200" dirty="0" err="1">
                <a:solidFill>
                  <a:srgbClr val="0000CC"/>
                </a:solidFill>
              </a:rPr>
              <a:t>từ</a:t>
            </a:r>
            <a:r>
              <a:rPr lang="en-US" sz="2200" dirty="0">
                <a:solidFill>
                  <a:srgbClr val="0000CC"/>
                </a:solidFill>
              </a:rPr>
              <a:t> </a:t>
            </a:r>
            <a:r>
              <a:rPr lang="en-US" sz="2200" dirty="0" err="1">
                <a:solidFill>
                  <a:srgbClr val="0000CC"/>
                </a:solidFill>
              </a:rPr>
              <a:t>các</a:t>
            </a:r>
            <a:r>
              <a:rPr lang="en-US" sz="2200" dirty="0">
                <a:solidFill>
                  <a:srgbClr val="0000CC"/>
                </a:solidFill>
              </a:rPr>
              <a:t> </a:t>
            </a:r>
            <a:r>
              <a:rPr lang="en-US" sz="2200" dirty="0" err="1">
                <a:solidFill>
                  <a:srgbClr val="0000CC"/>
                </a:solidFill>
              </a:rPr>
              <a:t>dữ</a:t>
            </a:r>
            <a:r>
              <a:rPr lang="en-US" sz="2200" dirty="0">
                <a:solidFill>
                  <a:srgbClr val="0000CC"/>
                </a:solidFill>
              </a:rPr>
              <a:t> </a:t>
            </a:r>
            <a:r>
              <a:rPr lang="en-US" sz="2200" dirty="0" err="1">
                <a:solidFill>
                  <a:srgbClr val="0000CC"/>
                </a:solidFill>
              </a:rPr>
              <a:t>kiện</a:t>
            </a:r>
            <a:r>
              <a:rPr lang="en-US" sz="2200" dirty="0">
                <a:solidFill>
                  <a:srgbClr val="0000CC"/>
                </a:solidFill>
              </a:rPr>
              <a:t> </a:t>
            </a:r>
            <a:r>
              <a:rPr lang="en-US" sz="2200" dirty="0" err="1">
                <a:solidFill>
                  <a:srgbClr val="0000CC"/>
                </a:solidFill>
              </a:rPr>
              <a:t>và</a:t>
            </a:r>
            <a:r>
              <a:rPr lang="en-US" sz="2200" dirty="0">
                <a:solidFill>
                  <a:srgbClr val="0000CC"/>
                </a:solidFill>
              </a:rPr>
              <a:t> </a:t>
            </a:r>
            <a:r>
              <a:rPr lang="en-US" sz="2200" dirty="0" err="1">
                <a:solidFill>
                  <a:srgbClr val="0000CC"/>
                </a:solidFill>
              </a:rPr>
              <a:t>cấu</a:t>
            </a:r>
            <a:r>
              <a:rPr lang="en-US" sz="2200" dirty="0">
                <a:solidFill>
                  <a:srgbClr val="0000CC"/>
                </a:solidFill>
              </a:rPr>
              <a:t> </a:t>
            </a:r>
            <a:r>
              <a:rPr lang="en-US" sz="2200" dirty="0" err="1">
                <a:solidFill>
                  <a:srgbClr val="0000CC"/>
                </a:solidFill>
              </a:rPr>
              <a:t>trúc</a:t>
            </a:r>
            <a:r>
              <a:rPr lang="en-US" sz="2200" dirty="0">
                <a:solidFill>
                  <a:srgbClr val="0000CC"/>
                </a:solidFill>
              </a:rPr>
              <a:t> </a:t>
            </a:r>
            <a:r>
              <a:rPr lang="en-US" sz="2200" dirty="0" err="1">
                <a:solidFill>
                  <a:srgbClr val="0000CC"/>
                </a:solidFill>
              </a:rPr>
              <a:t>của</a:t>
            </a:r>
            <a:r>
              <a:rPr lang="en-US" sz="2200" dirty="0">
                <a:solidFill>
                  <a:srgbClr val="0000CC"/>
                </a:solidFill>
              </a:rPr>
              <a:t> </a:t>
            </a:r>
            <a:r>
              <a:rPr lang="en-US" sz="2200" dirty="0" err="1">
                <a:solidFill>
                  <a:srgbClr val="0000CC"/>
                </a:solidFill>
              </a:rPr>
              <a:t>biến</a:t>
            </a:r>
            <a:r>
              <a:rPr lang="en-US" sz="2200" dirty="0">
                <a:solidFill>
                  <a:srgbClr val="0000CC"/>
                </a:solidFill>
              </a:rPr>
              <a:t> </a:t>
            </a:r>
            <a:r>
              <a:rPr lang="en-US" sz="2200" dirty="0" err="1">
                <a:solidFill>
                  <a:srgbClr val="0000CC"/>
                </a:solidFill>
              </a:rPr>
              <a:t>đã</a:t>
            </a:r>
            <a:r>
              <a:rPr lang="en-US" sz="2200" dirty="0">
                <a:solidFill>
                  <a:srgbClr val="0000CC"/>
                </a:solidFill>
              </a:rPr>
              <a:t> </a:t>
            </a:r>
            <a:r>
              <a:rPr lang="en-US" sz="2200" dirty="0" err="1">
                <a:solidFill>
                  <a:srgbClr val="0000CC"/>
                </a:solidFill>
              </a:rPr>
              <a:t>nhập</a:t>
            </a:r>
            <a:endParaRPr lang="en-US" sz="2200" dirty="0">
              <a:solidFill>
                <a:srgbClr val="0000CC"/>
              </a:solidFill>
            </a:endParaRPr>
          </a:p>
          <a:p>
            <a:pPr lvl="1"/>
            <a:r>
              <a:rPr lang="en-US" dirty="0" err="1" smtClean="0">
                <a:solidFill>
                  <a:srgbClr val="0000CC"/>
                </a:solidFill>
              </a:rPr>
              <a:t>Tạo</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mới</a:t>
            </a:r>
            <a:r>
              <a:rPr lang="en-US" dirty="0" smtClean="0">
                <a:solidFill>
                  <a:srgbClr val="0000CC"/>
                </a:solidFill>
              </a:rPr>
              <a:t> </a:t>
            </a:r>
            <a:r>
              <a:rPr lang="en-US" dirty="0" err="1" smtClean="0">
                <a:solidFill>
                  <a:srgbClr val="0000CC"/>
                </a:solidFill>
              </a:rPr>
              <a:t>không</a:t>
            </a:r>
            <a:r>
              <a:rPr lang="en-US" dirty="0" smtClean="0">
                <a:solidFill>
                  <a:srgbClr val="0000CC"/>
                </a:solidFill>
              </a:rPr>
              <a:t> </a:t>
            </a:r>
            <a:r>
              <a:rPr lang="en-US" dirty="0" err="1" smtClean="0">
                <a:solidFill>
                  <a:srgbClr val="0000CC"/>
                </a:solidFill>
              </a:rPr>
              <a:t>có</a:t>
            </a:r>
            <a:r>
              <a:rPr lang="en-US" dirty="0" smtClean="0">
                <a:solidFill>
                  <a:srgbClr val="0000CC"/>
                </a:solidFill>
              </a:rPr>
              <a:t> </a:t>
            </a:r>
            <a:r>
              <a:rPr lang="en-US" dirty="0" err="1" smtClean="0">
                <a:solidFill>
                  <a:srgbClr val="0000CC"/>
                </a:solidFill>
              </a:rPr>
              <a:t>điều</a:t>
            </a:r>
            <a:r>
              <a:rPr lang="en-US" dirty="0" smtClean="0">
                <a:solidFill>
                  <a:srgbClr val="0000CC"/>
                </a:solidFill>
              </a:rPr>
              <a:t> </a:t>
            </a:r>
            <a:r>
              <a:rPr lang="en-US" dirty="0" err="1" smtClean="0">
                <a:solidFill>
                  <a:srgbClr val="0000CC"/>
                </a:solidFill>
              </a:rPr>
              <a:t>kiện</a:t>
            </a:r>
            <a:r>
              <a:rPr lang="en-US" dirty="0" smtClean="0">
                <a:solidFill>
                  <a:srgbClr val="0000CC"/>
                </a:solidFill>
              </a:rPr>
              <a:t>: </a:t>
            </a:r>
            <a:r>
              <a:rPr lang="en-US" dirty="0" err="1" smtClean="0">
                <a:solidFill>
                  <a:srgbClr val="0000CC"/>
                </a:solidFill>
              </a:rPr>
              <a:t>Giả</a:t>
            </a:r>
            <a:r>
              <a:rPr lang="en-US" dirty="0" smtClean="0">
                <a:solidFill>
                  <a:srgbClr val="0000CC"/>
                </a:solidFill>
              </a:rPr>
              <a:t> </a:t>
            </a:r>
            <a:r>
              <a:rPr lang="en-US" dirty="0" err="1" smtClean="0">
                <a:solidFill>
                  <a:srgbClr val="0000CC"/>
                </a:solidFill>
              </a:rPr>
              <a:t>sử</a:t>
            </a:r>
            <a:r>
              <a:rPr lang="en-US" dirty="0" smtClean="0">
                <a:solidFill>
                  <a:srgbClr val="0000CC"/>
                </a:solidFill>
              </a:rPr>
              <a:t> </a:t>
            </a:r>
            <a:r>
              <a:rPr lang="en-US" dirty="0" err="1" smtClean="0">
                <a:solidFill>
                  <a:srgbClr val="0000CC"/>
                </a:solidFill>
              </a:rPr>
              <a:t>theo</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r>
              <a:rPr lang="en-US" dirty="0" err="1" smtClean="0">
                <a:solidFill>
                  <a:srgbClr val="0000CC"/>
                </a:solidFill>
              </a:rPr>
              <a:t>liệu</a:t>
            </a:r>
            <a:r>
              <a:rPr lang="en-US" dirty="0" smtClean="0">
                <a:solidFill>
                  <a:srgbClr val="0000CC"/>
                </a:solidFill>
              </a:rPr>
              <a:t> </a:t>
            </a:r>
            <a:r>
              <a:rPr lang="en-US" dirty="0" err="1" smtClean="0">
                <a:solidFill>
                  <a:srgbClr val="0000CC"/>
                </a:solidFill>
              </a:rPr>
              <a:t>thống</a:t>
            </a:r>
            <a:r>
              <a:rPr lang="en-US" dirty="0" smtClean="0">
                <a:solidFill>
                  <a:srgbClr val="0000CC"/>
                </a:solidFill>
              </a:rPr>
              <a:t> </a:t>
            </a:r>
            <a:r>
              <a:rPr lang="en-US" dirty="0" err="1" smtClean="0">
                <a:solidFill>
                  <a:srgbClr val="0000CC"/>
                </a:solidFill>
              </a:rPr>
              <a:t>kê</a:t>
            </a:r>
            <a:r>
              <a:rPr lang="en-US" dirty="0" smtClean="0">
                <a:solidFill>
                  <a:srgbClr val="0000CC"/>
                </a:solidFill>
              </a:rPr>
              <a:t> </a:t>
            </a:r>
            <a:r>
              <a:rPr lang="en-US" dirty="0" err="1" smtClean="0">
                <a:solidFill>
                  <a:srgbClr val="0000CC"/>
                </a:solidFill>
              </a:rPr>
              <a:t>thu</a:t>
            </a:r>
            <a:r>
              <a:rPr lang="en-US" dirty="0" smtClean="0">
                <a:solidFill>
                  <a:srgbClr val="0000CC"/>
                </a:solidFill>
              </a:rPr>
              <a:t> </a:t>
            </a:r>
            <a:r>
              <a:rPr lang="en-US" dirty="0" err="1" smtClean="0">
                <a:solidFill>
                  <a:srgbClr val="0000CC"/>
                </a:solidFill>
              </a:rPr>
              <a:t>được</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r>
              <a:rPr lang="en-US" dirty="0" err="1" smtClean="0">
                <a:solidFill>
                  <a:srgbClr val="0000CC"/>
                </a:solidFill>
              </a:rPr>
              <a:t>năm</a:t>
            </a:r>
            <a:r>
              <a:rPr lang="en-US" dirty="0" smtClean="0">
                <a:solidFill>
                  <a:srgbClr val="0000CC"/>
                </a:solidFill>
              </a:rPr>
              <a:t> </a:t>
            </a:r>
            <a:r>
              <a:rPr lang="en-US" dirty="0" err="1" smtClean="0">
                <a:solidFill>
                  <a:srgbClr val="0000CC"/>
                </a:solidFill>
              </a:rPr>
              <a:t>công</a:t>
            </a:r>
            <a:r>
              <a:rPr lang="en-US" dirty="0" smtClean="0">
                <a:solidFill>
                  <a:srgbClr val="0000CC"/>
                </a:solidFill>
              </a:rPr>
              <a:t> </a:t>
            </a:r>
            <a:r>
              <a:rPr lang="en-US" dirty="0" err="1" smtClean="0">
                <a:solidFill>
                  <a:srgbClr val="0000CC"/>
                </a:solidFill>
              </a:rPr>
              <a:t>tác</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i="1" dirty="0" err="1" smtClean="0">
                <a:solidFill>
                  <a:srgbClr val="0000CC"/>
                </a:solidFill>
              </a:rPr>
              <a:t>namct</a:t>
            </a:r>
            <a:r>
              <a:rPr lang="en-US" dirty="0" smtClean="0">
                <a:solidFill>
                  <a:srgbClr val="0000CC"/>
                </a:solidFill>
              </a:rPr>
              <a:t>) </a:t>
            </a:r>
            <a:r>
              <a:rPr lang="en-US" dirty="0" err="1" smtClean="0">
                <a:solidFill>
                  <a:srgbClr val="0000CC"/>
                </a:solidFill>
              </a:rPr>
              <a:t>của</a:t>
            </a:r>
            <a:r>
              <a:rPr lang="en-US" dirty="0" smtClean="0">
                <a:solidFill>
                  <a:srgbClr val="0000CC"/>
                </a:solidFill>
              </a:rPr>
              <a:t> </a:t>
            </a:r>
            <a:r>
              <a:rPr lang="en-US" dirty="0" err="1" smtClean="0">
                <a:solidFill>
                  <a:srgbClr val="0000CC"/>
                </a:solidFill>
              </a:rPr>
              <a:t>đối</a:t>
            </a:r>
            <a:r>
              <a:rPr lang="en-US" dirty="0" smtClean="0">
                <a:solidFill>
                  <a:srgbClr val="0000CC"/>
                </a:solidFill>
              </a:rPr>
              <a:t> </a:t>
            </a:r>
            <a:r>
              <a:rPr lang="en-US" dirty="0" err="1" smtClean="0">
                <a:solidFill>
                  <a:srgbClr val="0000CC"/>
                </a:solidFill>
              </a:rPr>
              <a:t>tượng</a:t>
            </a:r>
            <a:r>
              <a:rPr lang="en-US" dirty="0" smtClean="0">
                <a:solidFill>
                  <a:srgbClr val="0000CC"/>
                </a:solidFill>
              </a:rPr>
              <a:t> </a:t>
            </a:r>
            <a:r>
              <a:rPr lang="en-US" dirty="0" err="1" smtClean="0">
                <a:solidFill>
                  <a:srgbClr val="0000CC"/>
                </a:solidFill>
              </a:rPr>
              <a:t>nghiên</a:t>
            </a:r>
            <a:r>
              <a:rPr lang="en-US" dirty="0" smtClean="0">
                <a:solidFill>
                  <a:srgbClr val="0000CC"/>
                </a:solidFill>
              </a:rPr>
              <a:t> </a:t>
            </a:r>
            <a:r>
              <a:rPr lang="en-US" dirty="0" err="1" smtClean="0">
                <a:solidFill>
                  <a:srgbClr val="0000CC"/>
                </a:solidFill>
              </a:rPr>
              <a:t>cứu</a:t>
            </a:r>
            <a:r>
              <a:rPr lang="en-US" dirty="0" smtClean="0">
                <a:solidFill>
                  <a:srgbClr val="0000CC"/>
                </a:solidFill>
              </a:rPr>
              <a:t> </a:t>
            </a:r>
            <a:r>
              <a:rPr lang="en-US" dirty="0" err="1" smtClean="0">
                <a:solidFill>
                  <a:srgbClr val="0000CC"/>
                </a:solidFill>
              </a:rPr>
              <a:t>và</a:t>
            </a:r>
            <a:r>
              <a:rPr lang="en-US" dirty="0" smtClean="0">
                <a:solidFill>
                  <a:srgbClr val="0000CC"/>
                </a:solidFill>
              </a:rPr>
              <a:t> </a:t>
            </a:r>
            <a:r>
              <a:rPr lang="en-US" dirty="0" err="1" smtClean="0">
                <a:solidFill>
                  <a:srgbClr val="0000CC"/>
                </a:solidFill>
              </a:rPr>
              <a:t>các</a:t>
            </a:r>
            <a:r>
              <a:rPr lang="en-US" dirty="0" smtClean="0">
                <a:solidFill>
                  <a:srgbClr val="0000CC"/>
                </a:solidFill>
              </a:rPr>
              <a:t> </a:t>
            </a:r>
            <a:r>
              <a:rPr lang="en-US" dirty="0" err="1" smtClean="0">
                <a:solidFill>
                  <a:srgbClr val="0000CC"/>
                </a:solidFill>
              </a:rPr>
              <a:t>đối</a:t>
            </a:r>
            <a:r>
              <a:rPr lang="en-US" dirty="0" smtClean="0">
                <a:solidFill>
                  <a:srgbClr val="0000CC"/>
                </a:solidFill>
              </a:rPr>
              <a:t> </a:t>
            </a:r>
            <a:r>
              <a:rPr lang="en-US" dirty="0" err="1" smtClean="0">
                <a:solidFill>
                  <a:srgbClr val="0000CC"/>
                </a:solidFill>
              </a:rPr>
              <a:t>tượng</a:t>
            </a:r>
            <a:r>
              <a:rPr lang="en-US" dirty="0" smtClean="0">
                <a:solidFill>
                  <a:srgbClr val="0000CC"/>
                </a:solidFill>
              </a:rPr>
              <a:t> </a:t>
            </a:r>
            <a:r>
              <a:rPr lang="en-US" dirty="0" err="1" smtClean="0">
                <a:solidFill>
                  <a:srgbClr val="0000CC"/>
                </a:solidFill>
              </a:rPr>
              <a:t>sẽ</a:t>
            </a:r>
            <a:r>
              <a:rPr lang="en-US" dirty="0" smtClean="0">
                <a:solidFill>
                  <a:srgbClr val="0000CC"/>
                </a:solidFill>
              </a:rPr>
              <a:t> </a:t>
            </a:r>
            <a:r>
              <a:rPr lang="en-US" dirty="0" err="1" smtClean="0">
                <a:solidFill>
                  <a:srgbClr val="0000CC"/>
                </a:solidFill>
              </a:rPr>
              <a:t>được</a:t>
            </a:r>
            <a:r>
              <a:rPr lang="en-US" dirty="0" smtClean="0">
                <a:solidFill>
                  <a:srgbClr val="0000CC"/>
                </a:solidFill>
              </a:rPr>
              <a:t> </a:t>
            </a:r>
            <a:r>
              <a:rPr lang="en-US" dirty="0" err="1" smtClean="0">
                <a:solidFill>
                  <a:srgbClr val="0000CC"/>
                </a:solidFill>
              </a:rPr>
              <a:t>nghỉ</a:t>
            </a:r>
            <a:r>
              <a:rPr lang="en-US" dirty="0" smtClean="0">
                <a:solidFill>
                  <a:srgbClr val="0000CC"/>
                </a:solidFill>
              </a:rPr>
              <a:t> </a:t>
            </a:r>
            <a:r>
              <a:rPr lang="en-US" dirty="0" err="1" smtClean="0">
                <a:solidFill>
                  <a:srgbClr val="0000CC"/>
                </a:solidFill>
              </a:rPr>
              <a:t>hưu</a:t>
            </a:r>
            <a:r>
              <a:rPr lang="en-US" dirty="0" smtClean="0">
                <a:solidFill>
                  <a:srgbClr val="0000CC"/>
                </a:solidFill>
              </a:rPr>
              <a:t> </a:t>
            </a:r>
            <a:r>
              <a:rPr lang="en-US" dirty="0" err="1" smtClean="0">
                <a:solidFill>
                  <a:srgbClr val="0000CC"/>
                </a:solidFill>
              </a:rPr>
              <a:t>sau</a:t>
            </a:r>
            <a:r>
              <a:rPr lang="en-US" dirty="0" smtClean="0">
                <a:solidFill>
                  <a:srgbClr val="0000CC"/>
                </a:solidFill>
              </a:rPr>
              <a:t> 25 </a:t>
            </a:r>
            <a:r>
              <a:rPr lang="en-US" dirty="0" err="1" smtClean="0">
                <a:solidFill>
                  <a:srgbClr val="0000CC"/>
                </a:solidFill>
              </a:rPr>
              <a:t>năm</a:t>
            </a:r>
            <a:r>
              <a:rPr lang="en-US" dirty="0" smtClean="0">
                <a:solidFill>
                  <a:srgbClr val="0000CC"/>
                </a:solidFill>
              </a:rPr>
              <a:t> </a:t>
            </a:r>
            <a:r>
              <a:rPr lang="en-US" dirty="0" err="1" smtClean="0">
                <a:solidFill>
                  <a:srgbClr val="0000CC"/>
                </a:solidFill>
              </a:rPr>
              <a:t>công</a:t>
            </a:r>
            <a:r>
              <a:rPr lang="en-US" dirty="0" smtClean="0">
                <a:solidFill>
                  <a:srgbClr val="0000CC"/>
                </a:solidFill>
              </a:rPr>
              <a:t> </a:t>
            </a:r>
            <a:r>
              <a:rPr lang="en-US" dirty="0" err="1" smtClean="0">
                <a:solidFill>
                  <a:srgbClr val="0000CC"/>
                </a:solidFill>
              </a:rPr>
              <a:t>tác</a:t>
            </a:r>
            <a:r>
              <a:rPr lang="en-US" dirty="0" smtClean="0">
                <a:solidFill>
                  <a:srgbClr val="0000CC"/>
                </a:solidFill>
              </a:rPr>
              <a:t>, </a:t>
            </a:r>
            <a:r>
              <a:rPr lang="en-US" dirty="0" err="1" smtClean="0">
                <a:solidFill>
                  <a:srgbClr val="0000CC"/>
                </a:solidFill>
              </a:rPr>
              <a:t>để</a:t>
            </a:r>
            <a:r>
              <a:rPr lang="en-US" dirty="0" smtClean="0">
                <a:solidFill>
                  <a:srgbClr val="0000CC"/>
                </a:solidFill>
              </a:rPr>
              <a:t> </a:t>
            </a:r>
            <a:r>
              <a:rPr lang="en-US" dirty="0" err="1" smtClean="0">
                <a:solidFill>
                  <a:srgbClr val="0000CC"/>
                </a:solidFill>
              </a:rPr>
              <a:t>biết</a:t>
            </a:r>
            <a:r>
              <a:rPr lang="en-US" dirty="0" smtClean="0">
                <a:solidFill>
                  <a:srgbClr val="0000CC"/>
                </a:solidFill>
              </a:rPr>
              <a:t> </a:t>
            </a:r>
            <a:r>
              <a:rPr lang="en-US" dirty="0" err="1" smtClean="0">
                <a:solidFill>
                  <a:srgbClr val="0000CC"/>
                </a:solidFill>
              </a:rPr>
              <a:t>được</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r>
              <a:rPr lang="en-US" dirty="0" err="1" smtClean="0">
                <a:solidFill>
                  <a:srgbClr val="0000CC"/>
                </a:solidFill>
              </a:rPr>
              <a:t>năm</a:t>
            </a:r>
            <a:r>
              <a:rPr lang="en-US" dirty="0" smtClean="0">
                <a:solidFill>
                  <a:srgbClr val="0000CC"/>
                </a:solidFill>
              </a:rPr>
              <a:t> </a:t>
            </a:r>
            <a:r>
              <a:rPr lang="en-US" dirty="0" err="1" smtClean="0">
                <a:solidFill>
                  <a:srgbClr val="0000CC"/>
                </a:solidFill>
              </a:rPr>
              <a:t>công</a:t>
            </a:r>
            <a:r>
              <a:rPr lang="en-US" dirty="0" smtClean="0">
                <a:solidFill>
                  <a:srgbClr val="0000CC"/>
                </a:solidFill>
              </a:rPr>
              <a:t> </a:t>
            </a:r>
            <a:r>
              <a:rPr lang="en-US" dirty="0" err="1" smtClean="0">
                <a:solidFill>
                  <a:srgbClr val="0000CC"/>
                </a:solidFill>
              </a:rPr>
              <a:t>tác</a:t>
            </a:r>
            <a:r>
              <a:rPr lang="en-US" dirty="0" smtClean="0">
                <a:solidFill>
                  <a:srgbClr val="0000CC"/>
                </a:solidFill>
              </a:rPr>
              <a:t> </a:t>
            </a:r>
            <a:r>
              <a:rPr lang="en-US" dirty="0" err="1" smtClean="0">
                <a:solidFill>
                  <a:srgbClr val="0000CC"/>
                </a:solidFill>
              </a:rPr>
              <a:t>còn</a:t>
            </a:r>
            <a:r>
              <a:rPr lang="en-US" dirty="0" smtClean="0">
                <a:solidFill>
                  <a:srgbClr val="0000CC"/>
                </a:solidFill>
              </a:rPr>
              <a:t> </a:t>
            </a:r>
            <a:r>
              <a:rPr lang="en-US" dirty="0" err="1" smtClean="0">
                <a:solidFill>
                  <a:srgbClr val="0000CC"/>
                </a:solidFill>
              </a:rPr>
              <a:t>lại</a:t>
            </a:r>
            <a:r>
              <a:rPr lang="en-US" dirty="0" smtClean="0">
                <a:solidFill>
                  <a:srgbClr val="0000CC"/>
                </a:solidFill>
              </a:rPr>
              <a:t> </a:t>
            </a:r>
            <a:r>
              <a:rPr lang="en-US" dirty="0" err="1" smtClean="0">
                <a:solidFill>
                  <a:srgbClr val="0000CC"/>
                </a:solidFill>
              </a:rPr>
              <a:t>trước</a:t>
            </a:r>
            <a:r>
              <a:rPr lang="en-US" dirty="0" smtClean="0">
                <a:solidFill>
                  <a:srgbClr val="0000CC"/>
                </a:solidFill>
              </a:rPr>
              <a:t> </a:t>
            </a:r>
            <a:r>
              <a:rPr lang="en-US" dirty="0" err="1" smtClean="0">
                <a:solidFill>
                  <a:srgbClr val="0000CC"/>
                </a:solidFill>
              </a:rPr>
              <a:t>khi</a:t>
            </a:r>
            <a:r>
              <a:rPr lang="en-US" dirty="0" smtClean="0">
                <a:solidFill>
                  <a:srgbClr val="0000CC"/>
                </a:solidFill>
              </a:rPr>
              <a:t> </a:t>
            </a:r>
            <a:r>
              <a:rPr lang="en-US" dirty="0" err="1" smtClean="0">
                <a:solidFill>
                  <a:srgbClr val="0000CC"/>
                </a:solidFill>
              </a:rPr>
              <a:t>nghỉ</a:t>
            </a:r>
            <a:r>
              <a:rPr lang="en-US" dirty="0" smtClean="0">
                <a:solidFill>
                  <a:srgbClr val="0000CC"/>
                </a:solidFill>
              </a:rPr>
              <a:t> </a:t>
            </a:r>
            <a:r>
              <a:rPr lang="en-US" dirty="0" err="1" smtClean="0">
                <a:solidFill>
                  <a:srgbClr val="0000CC"/>
                </a:solidFill>
              </a:rPr>
              <a:t>hưu</a:t>
            </a:r>
            <a:r>
              <a:rPr lang="en-US" dirty="0" smtClean="0">
                <a:solidFill>
                  <a:srgbClr val="0000CC"/>
                </a:solidFill>
              </a:rPr>
              <a:t> </a:t>
            </a:r>
            <a:r>
              <a:rPr lang="en-US" dirty="0" err="1" smtClean="0">
                <a:solidFill>
                  <a:srgbClr val="0000CC"/>
                </a:solidFill>
              </a:rPr>
              <a:t>là</a:t>
            </a:r>
            <a:r>
              <a:rPr lang="en-US" dirty="0" smtClean="0">
                <a:solidFill>
                  <a:srgbClr val="0000CC"/>
                </a:solidFill>
              </a:rPr>
              <a:t> </a:t>
            </a:r>
            <a:r>
              <a:rPr lang="en-US" dirty="0" err="1" smtClean="0">
                <a:solidFill>
                  <a:srgbClr val="0000CC"/>
                </a:solidFill>
              </a:rPr>
              <a:t>bao</a:t>
            </a:r>
            <a:r>
              <a:rPr lang="en-US" dirty="0" smtClean="0">
                <a:solidFill>
                  <a:srgbClr val="0000CC"/>
                </a:solidFill>
              </a:rPr>
              <a:t> </a:t>
            </a:r>
            <a:r>
              <a:rPr lang="en-US" dirty="0" err="1" smtClean="0">
                <a:solidFill>
                  <a:srgbClr val="0000CC"/>
                </a:solidFill>
              </a:rPr>
              <a:t>nhiêu</a:t>
            </a:r>
            <a:r>
              <a:rPr lang="en-US" dirty="0" smtClean="0">
                <a:solidFill>
                  <a:srgbClr val="0000CC"/>
                </a:solidFill>
              </a:rPr>
              <a:t> </a:t>
            </a:r>
            <a:r>
              <a:rPr lang="en-US" dirty="0" err="1" smtClean="0">
                <a:solidFill>
                  <a:srgbClr val="0000CC"/>
                </a:solidFill>
              </a:rPr>
              <a:t>năm</a:t>
            </a:r>
            <a:r>
              <a:rPr lang="en-US" dirty="0" smtClean="0">
                <a:solidFill>
                  <a:srgbClr val="0000CC"/>
                </a:solidFill>
              </a:rPr>
              <a:t> </a:t>
            </a:r>
            <a:r>
              <a:rPr lang="en-US" dirty="0" err="1" smtClean="0">
                <a:solidFill>
                  <a:srgbClr val="0000CC"/>
                </a:solidFill>
              </a:rPr>
              <a:t>nữa</a:t>
            </a:r>
            <a:r>
              <a:rPr lang="en-US" dirty="0" smtClean="0">
                <a:solidFill>
                  <a:srgbClr val="0000CC"/>
                </a:solidFill>
              </a:rPr>
              <a:t>, </a:t>
            </a:r>
            <a:r>
              <a:rPr lang="en-US" dirty="0" err="1" smtClean="0">
                <a:solidFill>
                  <a:srgbClr val="0000CC"/>
                </a:solidFill>
              </a:rPr>
              <a:t>ta</a:t>
            </a:r>
            <a:r>
              <a:rPr lang="en-US" dirty="0" smtClean="0">
                <a:solidFill>
                  <a:srgbClr val="0000CC"/>
                </a:solidFill>
              </a:rPr>
              <a:t> </a:t>
            </a:r>
            <a:r>
              <a:rPr lang="en-US" dirty="0" err="1" smtClean="0">
                <a:solidFill>
                  <a:srgbClr val="0000CC"/>
                </a:solidFill>
              </a:rPr>
              <a:t>thành</a:t>
            </a:r>
            <a:r>
              <a:rPr lang="en-US" dirty="0" smtClean="0">
                <a:solidFill>
                  <a:srgbClr val="0000CC"/>
                </a:solidFill>
              </a:rPr>
              <a:t> </a:t>
            </a:r>
            <a:r>
              <a:rPr lang="en-US" dirty="0" err="1" smtClean="0">
                <a:solidFill>
                  <a:srgbClr val="0000CC"/>
                </a:solidFill>
              </a:rPr>
              <a:t>lập</a:t>
            </a:r>
            <a:r>
              <a:rPr lang="en-US" dirty="0" smtClean="0">
                <a:solidFill>
                  <a:srgbClr val="0000CC"/>
                </a:solidFill>
              </a:rPr>
              <a:t> </a:t>
            </a:r>
            <a:r>
              <a:rPr lang="en-US" dirty="0" err="1" smtClean="0">
                <a:solidFill>
                  <a:srgbClr val="0000CC"/>
                </a:solidFill>
              </a:rPr>
              <a:t>thêm</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mới</a:t>
            </a:r>
            <a:r>
              <a:rPr lang="en-US" dirty="0" smtClean="0">
                <a:solidFill>
                  <a:srgbClr val="0000CC"/>
                </a:solidFill>
              </a:rPr>
              <a:t> </a:t>
            </a:r>
            <a:r>
              <a:rPr lang="en-US" i="1" dirty="0" err="1" smtClean="0">
                <a:solidFill>
                  <a:srgbClr val="0000CC"/>
                </a:solidFill>
              </a:rPr>
              <a:t>nghihuu</a:t>
            </a:r>
            <a:r>
              <a:rPr lang="en-US" dirty="0" smtClean="0">
                <a:solidFill>
                  <a:srgbClr val="0000CC"/>
                </a:solidFill>
              </a:rPr>
              <a:t> = 25 - </a:t>
            </a:r>
            <a:r>
              <a:rPr lang="en-US" i="1" dirty="0" err="1" smtClean="0">
                <a:solidFill>
                  <a:srgbClr val="0000CC"/>
                </a:solidFill>
              </a:rPr>
              <a:t>namct</a:t>
            </a:r>
            <a:endParaRPr lang="en-US" i="1" dirty="0" smtClean="0">
              <a:solidFill>
                <a:srgbClr val="0000CC"/>
              </a:solidFill>
            </a:endParaRPr>
          </a:p>
          <a:p>
            <a:pPr lvl="1"/>
            <a:r>
              <a:rPr lang="en-US" dirty="0" err="1" smtClean="0">
                <a:solidFill>
                  <a:srgbClr val="0000CC"/>
                </a:solidFill>
              </a:rPr>
              <a:t>Nhấn</a:t>
            </a:r>
            <a:r>
              <a:rPr lang="en-US" dirty="0" smtClean="0">
                <a:solidFill>
                  <a:srgbClr val="0000CC"/>
                </a:solidFill>
              </a:rPr>
              <a:t> Transform/Compute</a:t>
            </a:r>
          </a:p>
          <a:p>
            <a:pPr lvl="1"/>
            <a:r>
              <a:rPr lang="en-US" dirty="0" err="1" smtClean="0">
                <a:solidFill>
                  <a:srgbClr val="0000CC"/>
                </a:solidFill>
              </a:rPr>
              <a:t>Trong</a:t>
            </a:r>
            <a:r>
              <a:rPr lang="en-US" dirty="0" smtClean="0">
                <a:solidFill>
                  <a:srgbClr val="0000CC"/>
                </a:solidFill>
              </a:rPr>
              <a:t> ô </a:t>
            </a:r>
            <a:r>
              <a:rPr lang="en-US" i="1" dirty="0" smtClean="0">
                <a:solidFill>
                  <a:srgbClr val="0000CC"/>
                </a:solidFill>
              </a:rPr>
              <a:t>Target variable </a:t>
            </a:r>
            <a:r>
              <a:rPr lang="en-US" dirty="0" err="1" smtClean="0">
                <a:solidFill>
                  <a:srgbClr val="0000CC"/>
                </a:solidFill>
              </a:rPr>
              <a:t>nhập</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mới</a:t>
            </a:r>
            <a:r>
              <a:rPr lang="en-US" dirty="0" smtClean="0">
                <a:solidFill>
                  <a:srgbClr val="0000CC"/>
                </a:solidFill>
              </a:rPr>
              <a:t> (</a:t>
            </a:r>
            <a:r>
              <a:rPr lang="en-US" i="1" dirty="0" err="1" smtClean="0">
                <a:solidFill>
                  <a:srgbClr val="0000CC"/>
                </a:solidFill>
              </a:rPr>
              <a:t>nghihuu</a:t>
            </a:r>
            <a:r>
              <a:rPr lang="en-US" dirty="0" smtClean="0">
                <a:solidFill>
                  <a:srgbClr val="0000CC"/>
                </a:solidFill>
              </a:rPr>
              <a:t>) </a:t>
            </a:r>
            <a:r>
              <a:rPr lang="en-US" dirty="0" err="1" smtClean="0">
                <a:solidFill>
                  <a:srgbClr val="0000CC"/>
                </a:solidFill>
              </a:rPr>
              <a:t>trong</a:t>
            </a:r>
            <a:r>
              <a:rPr lang="en-US" dirty="0" smtClean="0">
                <a:solidFill>
                  <a:srgbClr val="0000CC"/>
                </a:solidFill>
              </a:rPr>
              <a:t> </a:t>
            </a:r>
            <a:r>
              <a:rPr lang="en-US" dirty="0" err="1" smtClean="0">
                <a:solidFill>
                  <a:srgbClr val="0000CC"/>
                </a:solidFill>
              </a:rPr>
              <a:t>đó</a:t>
            </a:r>
            <a:r>
              <a:rPr lang="en-US" dirty="0" smtClean="0">
                <a:solidFill>
                  <a:srgbClr val="0000CC"/>
                </a:solidFill>
              </a:rPr>
              <a:t> </a:t>
            </a:r>
            <a:r>
              <a:rPr lang="en-US" dirty="0" err="1" smtClean="0">
                <a:solidFill>
                  <a:srgbClr val="0000CC"/>
                </a:solidFill>
              </a:rPr>
              <a:t>chúng</a:t>
            </a:r>
            <a:r>
              <a:rPr lang="en-US" dirty="0" smtClean="0">
                <a:solidFill>
                  <a:srgbClr val="0000CC"/>
                </a:solidFill>
              </a:rPr>
              <a:t> </a:t>
            </a:r>
            <a:r>
              <a:rPr lang="en-US" dirty="0" err="1" smtClean="0">
                <a:solidFill>
                  <a:srgbClr val="0000CC"/>
                </a:solidFill>
              </a:rPr>
              <a:t>ta</a:t>
            </a:r>
            <a:r>
              <a:rPr lang="en-US" dirty="0" smtClean="0">
                <a:solidFill>
                  <a:srgbClr val="0000CC"/>
                </a:solidFill>
              </a:rPr>
              <a:t> </a:t>
            </a:r>
            <a:r>
              <a:rPr lang="en-US" dirty="0" err="1" smtClean="0">
                <a:solidFill>
                  <a:srgbClr val="0000CC"/>
                </a:solidFill>
              </a:rPr>
              <a:t>cần</a:t>
            </a:r>
            <a:r>
              <a:rPr lang="en-US" dirty="0" smtClean="0">
                <a:solidFill>
                  <a:srgbClr val="0000CC"/>
                </a:solidFill>
              </a:rPr>
              <a:t> </a:t>
            </a:r>
            <a:r>
              <a:rPr lang="en-US" dirty="0" err="1" smtClean="0">
                <a:solidFill>
                  <a:srgbClr val="0000CC"/>
                </a:solidFill>
              </a:rPr>
              <a:t>phải</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nghĩa</a:t>
            </a:r>
            <a:r>
              <a:rPr lang="en-US" dirty="0" smtClean="0">
                <a:solidFill>
                  <a:srgbClr val="0000CC"/>
                </a:solidFill>
              </a:rPr>
              <a:t> </a:t>
            </a:r>
            <a:r>
              <a:rPr lang="en-US" dirty="0" err="1" smtClean="0">
                <a:solidFill>
                  <a:srgbClr val="0000CC"/>
                </a:solidFill>
              </a:rPr>
              <a:t>Type&amp;Label</a:t>
            </a:r>
            <a:r>
              <a:rPr lang="en-US" dirty="0" smtClean="0">
                <a:solidFill>
                  <a:srgbClr val="0000CC"/>
                </a:solidFill>
              </a:rPr>
              <a:t> </a:t>
            </a:r>
            <a:r>
              <a:rPr lang="en-US" dirty="0" err="1" smtClean="0">
                <a:solidFill>
                  <a:srgbClr val="0000CC"/>
                </a:solidFill>
              </a:rPr>
              <a:t>để</a:t>
            </a:r>
            <a:r>
              <a:rPr lang="en-US" dirty="0" smtClean="0">
                <a:solidFill>
                  <a:srgbClr val="0000CC"/>
                </a:solidFill>
              </a:rPr>
              <a:t> </a:t>
            </a:r>
            <a:r>
              <a:rPr lang="en-US" dirty="0" err="1" smtClean="0">
                <a:solidFill>
                  <a:srgbClr val="0000CC"/>
                </a:solidFill>
              </a:rPr>
              <a:t>tiện</a:t>
            </a:r>
            <a:r>
              <a:rPr lang="en-US" dirty="0" smtClean="0">
                <a:solidFill>
                  <a:srgbClr val="0000CC"/>
                </a:solidFill>
              </a:rPr>
              <a:t> </a:t>
            </a:r>
            <a:r>
              <a:rPr lang="en-US" dirty="0" err="1" smtClean="0">
                <a:solidFill>
                  <a:srgbClr val="0000CC"/>
                </a:solidFill>
              </a:rPr>
              <a:t>cho</a:t>
            </a:r>
            <a:r>
              <a:rPr lang="en-US" dirty="0" smtClean="0">
                <a:solidFill>
                  <a:srgbClr val="0000CC"/>
                </a:solidFill>
              </a:rPr>
              <a:t> </a:t>
            </a:r>
            <a:r>
              <a:rPr lang="en-US" dirty="0" err="1" smtClean="0">
                <a:solidFill>
                  <a:srgbClr val="0000CC"/>
                </a:solidFill>
              </a:rPr>
              <a:t>việc</a:t>
            </a:r>
            <a:r>
              <a:rPr lang="en-US" dirty="0" smtClean="0">
                <a:solidFill>
                  <a:srgbClr val="0000CC"/>
                </a:solidFill>
              </a:rPr>
              <a:t> </a:t>
            </a:r>
            <a:r>
              <a:rPr lang="en-US" dirty="0" err="1" smtClean="0">
                <a:solidFill>
                  <a:srgbClr val="0000CC"/>
                </a:solidFill>
              </a:rPr>
              <a:t>quản</a:t>
            </a:r>
            <a:r>
              <a:rPr lang="en-US" dirty="0" smtClean="0">
                <a:solidFill>
                  <a:srgbClr val="0000CC"/>
                </a:solidFill>
              </a:rPr>
              <a:t> </a:t>
            </a:r>
            <a:r>
              <a:rPr lang="en-US" dirty="0" err="1" smtClean="0">
                <a:solidFill>
                  <a:srgbClr val="0000CC"/>
                </a:solidFill>
              </a:rPr>
              <a:t>lý</a:t>
            </a:r>
            <a:r>
              <a:rPr lang="en-US" dirty="0" smtClean="0">
                <a:solidFill>
                  <a:srgbClr val="0000CC"/>
                </a:solidFill>
              </a:rPr>
              <a:t> </a:t>
            </a:r>
            <a:r>
              <a:rPr lang="en-US" dirty="0" err="1" smtClean="0">
                <a:solidFill>
                  <a:srgbClr val="0000CC"/>
                </a:solidFill>
              </a:rPr>
              <a:t>và</a:t>
            </a:r>
            <a:r>
              <a:rPr lang="en-US" dirty="0" smtClean="0">
                <a:solidFill>
                  <a:srgbClr val="0000CC"/>
                </a:solidFill>
              </a:rPr>
              <a:t> so </a:t>
            </a:r>
            <a:r>
              <a:rPr lang="en-US" dirty="0" err="1" smtClean="0">
                <a:solidFill>
                  <a:srgbClr val="0000CC"/>
                </a:solidFill>
              </a:rPr>
              <a:t>sánh</a:t>
            </a:r>
            <a:r>
              <a:rPr lang="en-US" dirty="0" smtClean="0">
                <a:solidFill>
                  <a:srgbClr val="0000CC"/>
                </a:solidFill>
              </a:rPr>
              <a:t> </a:t>
            </a:r>
            <a:r>
              <a:rPr lang="en-US" dirty="0" err="1" smtClean="0">
                <a:solidFill>
                  <a:srgbClr val="0000CC"/>
                </a:solidFill>
              </a:rPr>
              <a:t>các</a:t>
            </a:r>
            <a:r>
              <a:rPr lang="en-US" dirty="0" smtClean="0">
                <a:solidFill>
                  <a:srgbClr val="0000CC"/>
                </a:solidFill>
              </a:rPr>
              <a:t> </a:t>
            </a:r>
            <a:r>
              <a:rPr lang="en-US" dirty="0" err="1" smtClean="0">
                <a:solidFill>
                  <a:srgbClr val="0000CC"/>
                </a:solidFill>
              </a:rPr>
              <a:t>giá</a:t>
            </a:r>
            <a:r>
              <a:rPr lang="en-US" dirty="0" smtClean="0">
                <a:solidFill>
                  <a:srgbClr val="0000CC"/>
                </a:solidFill>
              </a:rPr>
              <a:t> </a:t>
            </a:r>
            <a:r>
              <a:rPr lang="en-US" dirty="0" err="1" smtClean="0">
                <a:solidFill>
                  <a:srgbClr val="0000CC"/>
                </a:solidFill>
              </a:rPr>
              <a:t>trị</a:t>
            </a:r>
            <a:r>
              <a:rPr lang="en-US" dirty="0" smtClean="0">
                <a:solidFill>
                  <a:srgbClr val="0000CC"/>
                </a:solidFill>
              </a:rPr>
              <a:t> </a:t>
            </a:r>
            <a:r>
              <a:rPr lang="en-US" dirty="0" err="1" smtClean="0">
                <a:solidFill>
                  <a:srgbClr val="0000CC"/>
                </a:solidFill>
              </a:rPr>
              <a:t>sau</a:t>
            </a:r>
            <a:r>
              <a:rPr lang="en-US" dirty="0" smtClean="0">
                <a:solidFill>
                  <a:srgbClr val="0000CC"/>
                </a:solidFill>
              </a:rPr>
              <a:t> </a:t>
            </a:r>
            <a:r>
              <a:rPr lang="en-US" dirty="0" err="1" smtClean="0">
                <a:solidFill>
                  <a:srgbClr val="0000CC"/>
                </a:solidFill>
              </a:rPr>
              <a:t>này</a:t>
            </a:r>
            <a:endParaRPr lang="en-US" dirty="0" smtClean="0">
              <a:solidFill>
                <a:srgbClr val="0000CC"/>
              </a:solidFill>
            </a:endParaRPr>
          </a:p>
          <a:p>
            <a:pPr lvl="1"/>
            <a:r>
              <a:rPr lang="en-US" dirty="0" err="1" smtClean="0">
                <a:solidFill>
                  <a:srgbClr val="0000CC"/>
                </a:solidFill>
              </a:rPr>
              <a:t>Trong</a:t>
            </a:r>
            <a:r>
              <a:rPr lang="en-US" dirty="0" smtClean="0">
                <a:solidFill>
                  <a:srgbClr val="0000CC"/>
                </a:solidFill>
              </a:rPr>
              <a:t> ô Numeric Expression </a:t>
            </a:r>
            <a:r>
              <a:rPr lang="en-US" dirty="0" err="1" smtClean="0">
                <a:solidFill>
                  <a:srgbClr val="0000CC"/>
                </a:solidFill>
              </a:rPr>
              <a:t>nhập</a:t>
            </a:r>
            <a:r>
              <a:rPr lang="en-US" dirty="0" smtClean="0">
                <a:solidFill>
                  <a:srgbClr val="0000CC"/>
                </a:solidFill>
              </a:rPr>
              <a:t> </a:t>
            </a:r>
            <a:r>
              <a:rPr lang="en-US" dirty="0" err="1" smtClean="0">
                <a:solidFill>
                  <a:srgbClr val="0000CC"/>
                </a:solidFill>
              </a:rPr>
              <a:t>giá</a:t>
            </a:r>
            <a:r>
              <a:rPr lang="en-US" dirty="0" smtClean="0">
                <a:solidFill>
                  <a:srgbClr val="0000CC"/>
                </a:solidFill>
              </a:rPr>
              <a:t> </a:t>
            </a:r>
            <a:r>
              <a:rPr lang="en-US" dirty="0" err="1" smtClean="0">
                <a:solidFill>
                  <a:srgbClr val="0000CC"/>
                </a:solidFill>
              </a:rPr>
              <a:t>trị</a:t>
            </a:r>
            <a:r>
              <a:rPr lang="en-US" dirty="0" smtClean="0">
                <a:solidFill>
                  <a:srgbClr val="0000CC"/>
                </a:solidFill>
              </a:rPr>
              <a:t> </a:t>
            </a:r>
            <a:r>
              <a:rPr lang="en-US" dirty="0" err="1" smtClean="0">
                <a:solidFill>
                  <a:srgbClr val="0000CC"/>
                </a:solidFill>
              </a:rPr>
              <a:t>cần</a:t>
            </a:r>
            <a:r>
              <a:rPr lang="en-US" dirty="0" smtClean="0">
                <a:solidFill>
                  <a:srgbClr val="0000CC"/>
                </a:solidFill>
              </a:rPr>
              <a:t> </a:t>
            </a:r>
            <a:r>
              <a:rPr lang="en-US" dirty="0" err="1" smtClean="0">
                <a:solidFill>
                  <a:srgbClr val="0000CC"/>
                </a:solidFill>
              </a:rPr>
              <a:t>gán</a:t>
            </a:r>
            <a:r>
              <a:rPr lang="en-US" dirty="0" smtClean="0">
                <a:solidFill>
                  <a:srgbClr val="0000CC"/>
                </a:solidFill>
              </a:rPr>
              <a:t> </a:t>
            </a:r>
            <a:r>
              <a:rPr lang="en-US" dirty="0" err="1" smtClean="0">
                <a:solidFill>
                  <a:srgbClr val="0000CC"/>
                </a:solidFill>
              </a:rPr>
              <a:t>cho</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mới</a:t>
            </a:r>
            <a:r>
              <a:rPr lang="en-US" dirty="0" smtClean="0">
                <a:solidFill>
                  <a:srgbClr val="0000CC"/>
                </a:solidFill>
              </a:rPr>
              <a:t> </a:t>
            </a:r>
            <a:r>
              <a:rPr lang="en-US" dirty="0" err="1" smtClean="0">
                <a:solidFill>
                  <a:srgbClr val="0000CC"/>
                </a:solidFill>
              </a:rPr>
              <a:t>từ</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đích</a:t>
            </a:r>
            <a:r>
              <a:rPr lang="en-US" dirty="0" smtClean="0">
                <a:solidFill>
                  <a:srgbClr val="0000CC"/>
                </a:solidFill>
              </a:rPr>
              <a:t> </a:t>
            </a:r>
            <a:r>
              <a:rPr lang="en-US" dirty="0" err="1" smtClean="0">
                <a:solidFill>
                  <a:srgbClr val="0000CC"/>
                </a:solidFill>
              </a:rPr>
              <a:t>cho</a:t>
            </a:r>
            <a:r>
              <a:rPr lang="en-US" dirty="0" smtClean="0">
                <a:solidFill>
                  <a:srgbClr val="0000CC"/>
                </a:solidFill>
              </a:rPr>
              <a:t> </a:t>
            </a:r>
            <a:r>
              <a:rPr lang="en-US" dirty="0" err="1" smtClean="0">
                <a:solidFill>
                  <a:srgbClr val="0000CC"/>
                </a:solidFill>
              </a:rPr>
              <a:t>trước</a:t>
            </a:r>
            <a:endParaRPr lang="en-US" dirty="0" smtClean="0">
              <a:solidFill>
                <a:srgbClr val="0000CC"/>
              </a:solidFill>
            </a:endParaRPr>
          </a:p>
          <a:p>
            <a:pPr lvl="1"/>
            <a:endParaRPr lang="en-US" dirty="0" smtClean="0">
              <a:solidFill>
                <a:srgbClr val="0000CC"/>
              </a:solidFill>
            </a:endParaRPr>
          </a:p>
        </p:txBody>
      </p:sp>
      <p:sp>
        <p:nvSpPr>
          <p:cNvPr id="4" name="Title 1"/>
          <p:cNvSpPr txBox="1">
            <a:spLocks/>
          </p:cNvSpPr>
          <p:nvPr/>
        </p:nvSpPr>
        <p:spPr>
          <a:xfrm>
            <a:off x="609600" y="381000"/>
            <a:ext cx="8229600"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endParaRPr lang="en-US"/>
          </a:p>
        </p:txBody>
      </p:sp>
    </p:spTree>
    <p:extLst>
      <p:ext uri="{BB962C8B-B14F-4D97-AF65-F5344CB8AC3E}">
        <p14:creationId xmlns:p14="http://schemas.microsoft.com/office/powerpoint/2010/main" val="1880505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66D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38101"/>
            <a:ext cx="9144000" cy="3086100"/>
          </a:xfrm>
        </p:spPr>
      </p:pic>
      <p:pic>
        <p:nvPicPr>
          <p:cNvPr id="5" name="Snagit_PPT29A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52799"/>
            <a:ext cx="9144000" cy="3505201"/>
          </a:xfrm>
          <a:prstGeom prst="rect">
            <a:avLst/>
          </a:prstGeom>
        </p:spPr>
      </p:pic>
    </p:spTree>
    <p:extLst>
      <p:ext uri="{BB962C8B-B14F-4D97-AF65-F5344CB8AC3E}">
        <p14:creationId xmlns:p14="http://schemas.microsoft.com/office/powerpoint/2010/main" val="35643988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w="6350">
                  <a:solidFill>
                    <a:srgbClr val="FF388C">
                      <a:shade val="43000"/>
                    </a:srgbClr>
                  </a:solidFill>
                </a:ln>
                <a:solidFill>
                  <a:srgbClr val="0000CC"/>
                </a:solidFill>
              </a:rPr>
              <a:t>Mã</a:t>
            </a:r>
            <a:r>
              <a:rPr lang="en-US" dirty="0" smtClean="0">
                <a:ln w="6350">
                  <a:solidFill>
                    <a:srgbClr val="FF388C">
                      <a:shade val="43000"/>
                    </a:srgbClr>
                  </a:solidFill>
                </a:ln>
                <a:solidFill>
                  <a:srgbClr val="0000CC"/>
                </a:solidFill>
              </a:rPr>
              <a:t> </a:t>
            </a:r>
            <a:r>
              <a:rPr lang="en-US" dirty="0" err="1" smtClean="0">
                <a:ln w="6350">
                  <a:solidFill>
                    <a:srgbClr val="FF388C">
                      <a:shade val="43000"/>
                    </a:srgbClr>
                  </a:solidFill>
                </a:ln>
                <a:solidFill>
                  <a:srgbClr val="0000CC"/>
                </a:solidFill>
              </a:rPr>
              <a:t>hóa</a:t>
            </a:r>
            <a:r>
              <a:rPr lang="en-US" dirty="0" smtClean="0">
                <a:ln w="6350">
                  <a:solidFill>
                    <a:srgbClr val="FF388C">
                      <a:shade val="43000"/>
                    </a:srgbClr>
                  </a:solidFill>
                </a:ln>
                <a:solidFill>
                  <a:srgbClr val="0000CC"/>
                </a:solidFill>
              </a:rPr>
              <a:t> </a:t>
            </a:r>
            <a:r>
              <a:rPr lang="en-US" dirty="0" err="1" smtClean="0">
                <a:ln w="6350">
                  <a:solidFill>
                    <a:srgbClr val="FF388C">
                      <a:shade val="43000"/>
                    </a:srgbClr>
                  </a:solidFill>
                </a:ln>
                <a:solidFill>
                  <a:srgbClr val="0000CC"/>
                </a:solidFill>
              </a:rPr>
              <a:t>lại</a:t>
            </a:r>
            <a:r>
              <a:rPr lang="en-US" dirty="0" smtClean="0">
                <a:ln w="6350">
                  <a:solidFill>
                    <a:srgbClr val="FF388C">
                      <a:shade val="43000"/>
                    </a:srgbClr>
                  </a:solidFill>
                </a:ln>
                <a:solidFill>
                  <a:srgbClr val="0000CC"/>
                </a:solidFill>
              </a:rPr>
              <a:t> </a:t>
            </a:r>
            <a:r>
              <a:rPr lang="en-US" dirty="0" err="1" smtClean="0">
                <a:ln w="6350">
                  <a:solidFill>
                    <a:srgbClr val="FF388C">
                      <a:shade val="43000"/>
                    </a:srgbClr>
                  </a:solidFill>
                </a:ln>
                <a:solidFill>
                  <a:srgbClr val="0000CC"/>
                </a:solidFill>
              </a:rPr>
              <a:t>biến</a:t>
            </a:r>
            <a:r>
              <a:rPr lang="en-US" dirty="0" smtClean="0">
                <a:ln w="6350">
                  <a:solidFill>
                    <a:srgbClr val="FF388C">
                      <a:shade val="43000"/>
                    </a:srgbClr>
                  </a:solidFill>
                </a:ln>
                <a:solidFill>
                  <a:srgbClr val="0000CC"/>
                </a:solidFill>
              </a:rPr>
              <a:t> </a:t>
            </a:r>
            <a:r>
              <a:rPr lang="en-US" dirty="0">
                <a:ln w="6350">
                  <a:solidFill>
                    <a:srgbClr val="FF388C">
                      <a:shade val="43000"/>
                    </a:srgbClr>
                  </a:solidFill>
                </a:ln>
                <a:solidFill>
                  <a:srgbClr val="0000CC"/>
                </a:solidFill>
              </a:rPr>
              <a:t>(cont.)</a:t>
            </a:r>
            <a:endParaRPr lang="en-US" dirty="0">
              <a:solidFill>
                <a:srgbClr val="0000CC"/>
              </a:solidFill>
            </a:endParaRPr>
          </a:p>
        </p:txBody>
      </p:sp>
      <p:sp>
        <p:nvSpPr>
          <p:cNvPr id="3" name="Content Placeholder 2"/>
          <p:cNvSpPr>
            <a:spLocks noGrp="1"/>
          </p:cNvSpPr>
          <p:nvPr>
            <p:ph sz="quarter" idx="1"/>
          </p:nvPr>
        </p:nvSpPr>
        <p:spPr>
          <a:xfrm>
            <a:off x="457200" y="1882808"/>
            <a:ext cx="3886200" cy="4572000"/>
          </a:xfrm>
        </p:spPr>
        <p:txBody>
          <a:bodyPr/>
          <a:lstStyle/>
          <a:p>
            <a:pPr lvl="0" algn="just">
              <a:buClr>
                <a:srgbClr val="FF388C"/>
              </a:buClr>
            </a:pPr>
            <a:r>
              <a:rPr lang="en-US" sz="2600" dirty="0" err="1">
                <a:solidFill>
                  <a:srgbClr val="002060"/>
                </a:solidFill>
              </a:rPr>
              <a:t>Tạo</a:t>
            </a:r>
            <a:r>
              <a:rPr lang="en-US" sz="2600" dirty="0">
                <a:solidFill>
                  <a:srgbClr val="002060"/>
                </a:solidFill>
              </a:rPr>
              <a:t> </a:t>
            </a:r>
            <a:r>
              <a:rPr lang="en-US" sz="2600" dirty="0" err="1">
                <a:solidFill>
                  <a:srgbClr val="002060"/>
                </a:solidFill>
              </a:rPr>
              <a:t>biến</a:t>
            </a:r>
            <a:r>
              <a:rPr lang="en-US" sz="2600" dirty="0">
                <a:solidFill>
                  <a:srgbClr val="002060"/>
                </a:solidFill>
              </a:rPr>
              <a:t> </a:t>
            </a:r>
            <a:r>
              <a:rPr lang="en-US" sz="2600" dirty="0" err="1">
                <a:solidFill>
                  <a:srgbClr val="002060"/>
                </a:solidFill>
              </a:rPr>
              <a:t>mới</a:t>
            </a:r>
            <a:r>
              <a:rPr lang="en-US" sz="2600" dirty="0">
                <a:solidFill>
                  <a:srgbClr val="002060"/>
                </a:solidFill>
              </a:rPr>
              <a:t> </a:t>
            </a:r>
            <a:r>
              <a:rPr lang="en-US" sz="2600" dirty="0" err="1">
                <a:solidFill>
                  <a:srgbClr val="002060"/>
                </a:solidFill>
              </a:rPr>
              <a:t>không</a:t>
            </a:r>
            <a:r>
              <a:rPr lang="en-US" sz="2600" dirty="0">
                <a:solidFill>
                  <a:srgbClr val="002060"/>
                </a:solidFill>
              </a:rPr>
              <a:t> </a:t>
            </a:r>
            <a:r>
              <a:rPr lang="en-US" sz="2600" dirty="0" err="1">
                <a:solidFill>
                  <a:srgbClr val="002060"/>
                </a:solidFill>
              </a:rPr>
              <a:t>hoặc</a:t>
            </a:r>
            <a:r>
              <a:rPr lang="en-US" sz="2600" dirty="0">
                <a:solidFill>
                  <a:srgbClr val="002060"/>
                </a:solidFill>
              </a:rPr>
              <a:t> </a:t>
            </a:r>
            <a:r>
              <a:rPr lang="en-US" sz="2600" dirty="0" err="1">
                <a:solidFill>
                  <a:srgbClr val="002060"/>
                </a:solidFill>
              </a:rPr>
              <a:t>có</a:t>
            </a:r>
            <a:r>
              <a:rPr lang="en-US" sz="2600" dirty="0">
                <a:solidFill>
                  <a:srgbClr val="002060"/>
                </a:solidFill>
              </a:rPr>
              <a:t> </a:t>
            </a:r>
            <a:r>
              <a:rPr lang="en-US" sz="2600" dirty="0" err="1">
                <a:solidFill>
                  <a:srgbClr val="002060"/>
                </a:solidFill>
              </a:rPr>
              <a:t>điều</a:t>
            </a:r>
            <a:r>
              <a:rPr lang="en-US" sz="2600" dirty="0">
                <a:solidFill>
                  <a:srgbClr val="002060"/>
                </a:solidFill>
              </a:rPr>
              <a:t> </a:t>
            </a:r>
            <a:r>
              <a:rPr lang="en-US" sz="2600" dirty="0" err="1" smtClean="0">
                <a:solidFill>
                  <a:srgbClr val="002060"/>
                </a:solidFill>
              </a:rPr>
              <a:t>kiện</a:t>
            </a:r>
            <a:endParaRPr lang="en-US" dirty="0" smtClean="0">
              <a:solidFill>
                <a:srgbClr val="002060"/>
              </a:solidFill>
            </a:endParaRPr>
          </a:p>
          <a:p>
            <a:pPr lvl="1" algn="just">
              <a:buClr>
                <a:srgbClr val="FF388C"/>
              </a:buClr>
            </a:pPr>
            <a:r>
              <a:rPr lang="en-US" sz="2200" dirty="0" err="1" smtClean="0">
                <a:solidFill>
                  <a:srgbClr val="002060"/>
                </a:solidFill>
              </a:rPr>
              <a:t>Nếu</a:t>
            </a:r>
            <a:r>
              <a:rPr lang="en-US" sz="2200" dirty="0" smtClean="0">
                <a:solidFill>
                  <a:srgbClr val="002060"/>
                </a:solidFill>
              </a:rPr>
              <a:t> </a:t>
            </a:r>
            <a:r>
              <a:rPr lang="en-US" sz="2200" dirty="0" err="1" smtClean="0">
                <a:solidFill>
                  <a:srgbClr val="002060"/>
                </a:solidFill>
              </a:rPr>
              <a:t>biến</a:t>
            </a:r>
            <a:r>
              <a:rPr lang="en-US" sz="2200" dirty="0" smtClean="0">
                <a:solidFill>
                  <a:srgbClr val="002060"/>
                </a:solidFill>
              </a:rPr>
              <a:t> </a:t>
            </a:r>
            <a:r>
              <a:rPr lang="en-US" sz="2200" dirty="0" err="1" smtClean="0">
                <a:solidFill>
                  <a:srgbClr val="002060"/>
                </a:solidFill>
              </a:rPr>
              <a:t>mới</a:t>
            </a:r>
            <a:r>
              <a:rPr lang="en-US" sz="2200" dirty="0" smtClean="0">
                <a:solidFill>
                  <a:srgbClr val="002060"/>
                </a:solidFill>
              </a:rPr>
              <a:t> </a:t>
            </a:r>
            <a:r>
              <a:rPr lang="en-US" sz="2200" dirty="0" err="1" smtClean="0">
                <a:solidFill>
                  <a:srgbClr val="002060"/>
                </a:solidFill>
              </a:rPr>
              <a:t>không</a:t>
            </a:r>
            <a:r>
              <a:rPr lang="en-US" sz="2200" dirty="0" smtClean="0">
                <a:solidFill>
                  <a:srgbClr val="002060"/>
                </a:solidFill>
              </a:rPr>
              <a:t> </a:t>
            </a:r>
            <a:r>
              <a:rPr lang="en-US" sz="2200" dirty="0" err="1" smtClean="0">
                <a:solidFill>
                  <a:srgbClr val="002060"/>
                </a:solidFill>
              </a:rPr>
              <a:t>có</a:t>
            </a:r>
            <a:r>
              <a:rPr lang="en-US" sz="2200" dirty="0" smtClean="0">
                <a:solidFill>
                  <a:srgbClr val="002060"/>
                </a:solidFill>
              </a:rPr>
              <a:t> </a:t>
            </a:r>
            <a:r>
              <a:rPr lang="en-US" sz="2200" dirty="0" err="1" smtClean="0">
                <a:solidFill>
                  <a:srgbClr val="002060"/>
                </a:solidFill>
              </a:rPr>
              <a:t>điều</a:t>
            </a:r>
            <a:r>
              <a:rPr lang="en-US" sz="2200" dirty="0" smtClean="0">
                <a:solidFill>
                  <a:srgbClr val="002060"/>
                </a:solidFill>
              </a:rPr>
              <a:t> </a:t>
            </a:r>
            <a:r>
              <a:rPr lang="en-US" sz="2200" dirty="0" err="1" smtClean="0">
                <a:solidFill>
                  <a:srgbClr val="002060"/>
                </a:solidFill>
              </a:rPr>
              <a:t>kiện</a:t>
            </a:r>
            <a:r>
              <a:rPr lang="en-US" sz="2200" dirty="0" smtClean="0">
                <a:solidFill>
                  <a:srgbClr val="002060"/>
                </a:solidFill>
              </a:rPr>
              <a:t> </a:t>
            </a:r>
            <a:r>
              <a:rPr lang="en-US" sz="2200" dirty="0" err="1" smtClean="0">
                <a:solidFill>
                  <a:srgbClr val="002060"/>
                </a:solidFill>
              </a:rPr>
              <a:t>gì</a:t>
            </a:r>
            <a:r>
              <a:rPr lang="en-US" sz="2200" dirty="0" smtClean="0">
                <a:solidFill>
                  <a:srgbClr val="002060"/>
                </a:solidFill>
              </a:rPr>
              <a:t> </a:t>
            </a:r>
            <a:r>
              <a:rPr lang="en-US" sz="2200" dirty="0" err="1" smtClean="0">
                <a:solidFill>
                  <a:srgbClr val="002060"/>
                </a:solidFill>
              </a:rPr>
              <a:t>thì</a:t>
            </a:r>
            <a:r>
              <a:rPr lang="en-US" sz="2200" dirty="0" smtClean="0">
                <a:solidFill>
                  <a:srgbClr val="002060"/>
                </a:solidFill>
              </a:rPr>
              <a:t> </a:t>
            </a:r>
            <a:r>
              <a:rPr lang="en-US" sz="2200" dirty="0" err="1" smtClean="0">
                <a:solidFill>
                  <a:srgbClr val="002060"/>
                </a:solidFill>
              </a:rPr>
              <a:t>chương</a:t>
            </a:r>
            <a:r>
              <a:rPr lang="en-US" sz="2200" dirty="0" smtClean="0">
                <a:solidFill>
                  <a:srgbClr val="002060"/>
                </a:solidFill>
              </a:rPr>
              <a:t> </a:t>
            </a:r>
            <a:r>
              <a:rPr lang="en-US" sz="2200" dirty="0" err="1" smtClean="0">
                <a:solidFill>
                  <a:srgbClr val="002060"/>
                </a:solidFill>
              </a:rPr>
              <a:t>trình</a:t>
            </a:r>
            <a:r>
              <a:rPr lang="en-US" sz="2200" dirty="0" smtClean="0">
                <a:solidFill>
                  <a:srgbClr val="002060"/>
                </a:solidFill>
              </a:rPr>
              <a:t> </a:t>
            </a:r>
            <a:r>
              <a:rPr lang="en-US" sz="2200" dirty="0" err="1" smtClean="0">
                <a:solidFill>
                  <a:srgbClr val="002060"/>
                </a:solidFill>
              </a:rPr>
              <a:t>mặc</a:t>
            </a:r>
            <a:r>
              <a:rPr lang="en-US" sz="2200" dirty="0" smtClean="0">
                <a:solidFill>
                  <a:srgbClr val="002060"/>
                </a:solidFill>
              </a:rPr>
              <a:t> </a:t>
            </a:r>
            <a:r>
              <a:rPr lang="en-US" sz="2200" dirty="0" err="1" smtClean="0">
                <a:solidFill>
                  <a:srgbClr val="002060"/>
                </a:solidFill>
              </a:rPr>
              <a:t>định</a:t>
            </a:r>
            <a:r>
              <a:rPr lang="en-US" sz="2200" dirty="0" smtClean="0">
                <a:solidFill>
                  <a:srgbClr val="002060"/>
                </a:solidFill>
              </a:rPr>
              <a:t> </a:t>
            </a:r>
            <a:r>
              <a:rPr lang="en-US" sz="2200" dirty="0" err="1" smtClean="0">
                <a:solidFill>
                  <a:srgbClr val="002060"/>
                </a:solidFill>
              </a:rPr>
              <a:t>là</a:t>
            </a:r>
            <a:r>
              <a:rPr lang="en-US" sz="2200" dirty="0" smtClean="0">
                <a:solidFill>
                  <a:srgbClr val="002060"/>
                </a:solidFill>
              </a:rPr>
              <a:t> Include all cases</a:t>
            </a:r>
          </a:p>
          <a:p>
            <a:pPr lvl="1" algn="just">
              <a:buClr>
                <a:srgbClr val="FF388C"/>
              </a:buClr>
            </a:pPr>
            <a:r>
              <a:rPr lang="en-US" sz="2200" dirty="0" err="1" smtClean="0">
                <a:solidFill>
                  <a:srgbClr val="002060"/>
                </a:solidFill>
              </a:rPr>
              <a:t>Nếu</a:t>
            </a:r>
            <a:r>
              <a:rPr lang="en-US" sz="2200" dirty="0" smtClean="0">
                <a:solidFill>
                  <a:srgbClr val="002060"/>
                </a:solidFill>
              </a:rPr>
              <a:t> </a:t>
            </a:r>
            <a:r>
              <a:rPr lang="en-US" sz="2200" dirty="0" err="1" smtClean="0">
                <a:solidFill>
                  <a:srgbClr val="002060"/>
                </a:solidFill>
              </a:rPr>
              <a:t>biến</a:t>
            </a:r>
            <a:r>
              <a:rPr lang="en-US" sz="2200" dirty="0" smtClean="0">
                <a:solidFill>
                  <a:srgbClr val="002060"/>
                </a:solidFill>
              </a:rPr>
              <a:t> </a:t>
            </a:r>
            <a:r>
              <a:rPr lang="en-US" sz="2200" dirty="0" err="1" smtClean="0">
                <a:solidFill>
                  <a:srgbClr val="002060"/>
                </a:solidFill>
              </a:rPr>
              <a:t>mới</a:t>
            </a:r>
            <a:r>
              <a:rPr lang="en-US" sz="2200" dirty="0" smtClean="0">
                <a:solidFill>
                  <a:srgbClr val="002060"/>
                </a:solidFill>
              </a:rPr>
              <a:t> </a:t>
            </a:r>
            <a:r>
              <a:rPr lang="en-US" sz="2200" dirty="0" err="1" smtClean="0">
                <a:solidFill>
                  <a:srgbClr val="002060"/>
                </a:solidFill>
              </a:rPr>
              <a:t>kèm</a:t>
            </a:r>
            <a:r>
              <a:rPr lang="en-US" sz="2200" dirty="0" smtClean="0">
                <a:solidFill>
                  <a:srgbClr val="002060"/>
                </a:solidFill>
              </a:rPr>
              <a:t> </a:t>
            </a:r>
            <a:r>
              <a:rPr lang="en-US" sz="2200" dirty="0" err="1" smtClean="0">
                <a:solidFill>
                  <a:srgbClr val="002060"/>
                </a:solidFill>
              </a:rPr>
              <a:t>theo</a:t>
            </a:r>
            <a:r>
              <a:rPr lang="en-US" sz="2200" dirty="0" smtClean="0">
                <a:solidFill>
                  <a:srgbClr val="002060"/>
                </a:solidFill>
              </a:rPr>
              <a:t> </a:t>
            </a:r>
            <a:r>
              <a:rPr lang="en-US" sz="2200" dirty="0" err="1" smtClean="0">
                <a:solidFill>
                  <a:srgbClr val="002060"/>
                </a:solidFill>
              </a:rPr>
              <a:t>điều</a:t>
            </a:r>
            <a:r>
              <a:rPr lang="en-US" sz="2200" dirty="0" smtClean="0">
                <a:solidFill>
                  <a:srgbClr val="002060"/>
                </a:solidFill>
              </a:rPr>
              <a:t> </a:t>
            </a:r>
            <a:r>
              <a:rPr lang="en-US" sz="2200" dirty="0" err="1" smtClean="0">
                <a:solidFill>
                  <a:srgbClr val="002060"/>
                </a:solidFill>
              </a:rPr>
              <a:t>kiện</a:t>
            </a:r>
            <a:r>
              <a:rPr lang="en-US" sz="2200" dirty="0" smtClean="0">
                <a:solidFill>
                  <a:srgbClr val="002060"/>
                </a:solidFill>
              </a:rPr>
              <a:t>. </a:t>
            </a:r>
            <a:r>
              <a:rPr lang="en-US" sz="2200" dirty="0" err="1" smtClean="0">
                <a:solidFill>
                  <a:srgbClr val="002060"/>
                </a:solidFill>
              </a:rPr>
              <a:t>Nhấn</a:t>
            </a:r>
            <a:r>
              <a:rPr lang="en-US" sz="2200" dirty="0" smtClean="0">
                <a:solidFill>
                  <a:srgbClr val="002060"/>
                </a:solidFill>
              </a:rPr>
              <a:t> If/If case satisfies condition </a:t>
            </a:r>
            <a:r>
              <a:rPr lang="en-US" sz="2200" dirty="0" err="1" smtClean="0">
                <a:solidFill>
                  <a:srgbClr val="002060"/>
                </a:solidFill>
              </a:rPr>
              <a:t>sau</a:t>
            </a:r>
            <a:r>
              <a:rPr lang="en-US" sz="2200" dirty="0" smtClean="0">
                <a:solidFill>
                  <a:srgbClr val="002060"/>
                </a:solidFill>
              </a:rPr>
              <a:t> </a:t>
            </a:r>
            <a:r>
              <a:rPr lang="en-US" sz="2200" dirty="0" err="1" smtClean="0">
                <a:solidFill>
                  <a:srgbClr val="002060"/>
                </a:solidFill>
              </a:rPr>
              <a:t>đó</a:t>
            </a:r>
            <a:r>
              <a:rPr lang="en-US" sz="2200" dirty="0" smtClean="0">
                <a:solidFill>
                  <a:srgbClr val="002060"/>
                </a:solidFill>
              </a:rPr>
              <a:t> </a:t>
            </a:r>
            <a:r>
              <a:rPr lang="en-US" sz="2200" dirty="0" err="1" smtClean="0">
                <a:solidFill>
                  <a:srgbClr val="002060"/>
                </a:solidFill>
              </a:rPr>
              <a:t>ghi</a:t>
            </a:r>
            <a:r>
              <a:rPr lang="en-US" sz="2200" dirty="0" smtClean="0">
                <a:solidFill>
                  <a:srgbClr val="002060"/>
                </a:solidFill>
              </a:rPr>
              <a:t> </a:t>
            </a:r>
            <a:r>
              <a:rPr lang="en-US" sz="2200" dirty="0" err="1" smtClean="0">
                <a:solidFill>
                  <a:srgbClr val="002060"/>
                </a:solidFill>
              </a:rPr>
              <a:t>điều</a:t>
            </a:r>
            <a:r>
              <a:rPr lang="en-US" sz="2200" dirty="0" smtClean="0">
                <a:solidFill>
                  <a:srgbClr val="002060"/>
                </a:solidFill>
              </a:rPr>
              <a:t> </a:t>
            </a:r>
            <a:r>
              <a:rPr lang="en-US" sz="2200" dirty="0" err="1" smtClean="0">
                <a:solidFill>
                  <a:srgbClr val="002060"/>
                </a:solidFill>
              </a:rPr>
              <a:t>kiện</a:t>
            </a:r>
            <a:r>
              <a:rPr lang="en-US" sz="2200" dirty="0" smtClean="0">
                <a:solidFill>
                  <a:srgbClr val="002060"/>
                </a:solidFill>
              </a:rPr>
              <a:t> ở ô </a:t>
            </a:r>
            <a:r>
              <a:rPr lang="en-US" sz="2200" dirty="0" err="1" smtClean="0">
                <a:solidFill>
                  <a:srgbClr val="002060"/>
                </a:solidFill>
              </a:rPr>
              <a:t>trắng</a:t>
            </a:r>
            <a:r>
              <a:rPr lang="en-US" sz="2200" dirty="0" smtClean="0">
                <a:solidFill>
                  <a:srgbClr val="002060"/>
                </a:solidFill>
              </a:rPr>
              <a:t> </a:t>
            </a:r>
            <a:r>
              <a:rPr lang="en-US" sz="2200" dirty="0" err="1" smtClean="0">
                <a:solidFill>
                  <a:srgbClr val="002060"/>
                </a:solidFill>
              </a:rPr>
              <a:t>ngay</a:t>
            </a:r>
            <a:r>
              <a:rPr lang="en-US" sz="2200" dirty="0" smtClean="0">
                <a:solidFill>
                  <a:srgbClr val="002060"/>
                </a:solidFill>
              </a:rPr>
              <a:t> </a:t>
            </a:r>
            <a:r>
              <a:rPr lang="en-US" sz="2200" dirty="0" err="1" smtClean="0">
                <a:solidFill>
                  <a:srgbClr val="002060"/>
                </a:solidFill>
              </a:rPr>
              <a:t>phía</a:t>
            </a:r>
            <a:r>
              <a:rPr lang="en-US" sz="2200" dirty="0" smtClean="0">
                <a:solidFill>
                  <a:srgbClr val="002060"/>
                </a:solidFill>
              </a:rPr>
              <a:t> </a:t>
            </a:r>
            <a:r>
              <a:rPr lang="en-US" sz="2200" dirty="0" err="1" smtClean="0">
                <a:solidFill>
                  <a:srgbClr val="002060"/>
                </a:solidFill>
              </a:rPr>
              <a:t>dưới</a:t>
            </a:r>
            <a:r>
              <a:rPr lang="en-US" sz="2200" dirty="0" smtClean="0">
                <a:solidFill>
                  <a:srgbClr val="002060"/>
                </a:solidFill>
              </a:rPr>
              <a:t>.</a:t>
            </a:r>
            <a:endParaRPr lang="en-US" sz="2200" dirty="0">
              <a:solidFill>
                <a:srgbClr val="002060"/>
              </a:solidFill>
            </a:endParaRPr>
          </a:p>
        </p:txBody>
      </p:sp>
      <p:pic>
        <p:nvPicPr>
          <p:cNvPr id="6" name="Snagit_PPT216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069" y="1524000"/>
            <a:ext cx="4270356" cy="5257800"/>
          </a:xfrm>
          <a:prstGeom prst="rect">
            <a:avLst/>
          </a:prstGeom>
        </p:spPr>
      </p:pic>
    </p:spTree>
    <p:extLst>
      <p:ext uri="{BB962C8B-B14F-4D97-AF65-F5344CB8AC3E}">
        <p14:creationId xmlns:p14="http://schemas.microsoft.com/office/powerpoint/2010/main" val="1039330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0000CC"/>
                </a:solidFill>
              </a:rPr>
              <a:t>Gom</a:t>
            </a:r>
            <a:r>
              <a:rPr lang="en-US" dirty="0" smtClean="0">
                <a:solidFill>
                  <a:srgbClr val="0000CC"/>
                </a:solidFill>
              </a:rPr>
              <a:t> </a:t>
            </a:r>
            <a:r>
              <a:rPr lang="en-US" dirty="0" err="1" smtClean="0">
                <a:solidFill>
                  <a:srgbClr val="0000CC"/>
                </a:solidFill>
              </a:rPr>
              <a:t>biến</a:t>
            </a:r>
            <a:r>
              <a:rPr lang="en-US" dirty="0" smtClean="0">
                <a:solidFill>
                  <a:srgbClr val="0000CC"/>
                </a:solidFill>
              </a:rPr>
              <a:t> (Recode)</a:t>
            </a:r>
            <a:endParaRPr lang="en-US" dirty="0">
              <a:solidFill>
                <a:srgbClr val="0000CC"/>
              </a:solidFill>
            </a:endParaRPr>
          </a:p>
        </p:txBody>
      </p:sp>
      <p:sp>
        <p:nvSpPr>
          <p:cNvPr id="3" name="Content Placeholder 2"/>
          <p:cNvSpPr>
            <a:spLocks noGrp="1"/>
          </p:cNvSpPr>
          <p:nvPr>
            <p:ph sz="quarter" idx="1"/>
          </p:nvPr>
        </p:nvSpPr>
        <p:spPr>
          <a:xfrm>
            <a:off x="457200" y="1524000"/>
            <a:ext cx="8229600" cy="4930808"/>
          </a:xfrm>
        </p:spPr>
        <p:txBody>
          <a:bodyPr>
            <a:normAutofit lnSpcReduction="10000"/>
          </a:bodyPr>
          <a:lstStyle/>
          <a:p>
            <a:r>
              <a:rPr lang="en-US" dirty="0" err="1" smtClean="0"/>
              <a:t>Áp</a:t>
            </a:r>
            <a:r>
              <a:rPr lang="en-US" dirty="0" smtClean="0"/>
              <a:t> </a:t>
            </a:r>
            <a:r>
              <a:rPr lang="en-US" dirty="0" err="1" smtClean="0"/>
              <a:t>dụng</a:t>
            </a:r>
            <a:r>
              <a:rPr lang="en-US" dirty="0" smtClean="0"/>
              <a:t> </a:t>
            </a:r>
            <a:r>
              <a:rPr lang="en-US" dirty="0" err="1" smtClean="0"/>
              <a:t>khi</a:t>
            </a:r>
            <a:r>
              <a:rPr lang="en-US" dirty="0" smtClean="0"/>
              <a:t> :</a:t>
            </a:r>
          </a:p>
          <a:p>
            <a:pPr lvl="1"/>
            <a:r>
              <a:rPr lang="en-US" dirty="0" err="1" smtClean="0"/>
              <a:t>Giảm</a:t>
            </a:r>
            <a:r>
              <a:rPr lang="en-US" dirty="0" smtClean="0"/>
              <a:t> </a:t>
            </a:r>
            <a:r>
              <a:rPr lang="en-US" dirty="0" err="1" smtClean="0"/>
              <a:t>số</a:t>
            </a:r>
            <a:r>
              <a:rPr lang="en-US" dirty="0" smtClean="0"/>
              <a:t> </a:t>
            </a:r>
            <a:r>
              <a:rPr lang="en-US" dirty="0" err="1" smtClean="0"/>
              <a:t>lượng</a:t>
            </a:r>
            <a:r>
              <a:rPr lang="en-US" dirty="0" smtClean="0"/>
              <a:t> </a:t>
            </a:r>
            <a:r>
              <a:rPr lang="en-US" dirty="0" err="1" smtClean="0"/>
              <a:t>biểu</a:t>
            </a:r>
            <a:r>
              <a:rPr lang="en-US" dirty="0" smtClean="0"/>
              <a:t> </a:t>
            </a:r>
            <a:r>
              <a:rPr lang="en-US" dirty="0" err="1" smtClean="0"/>
              <a:t>hiện</a:t>
            </a:r>
            <a:r>
              <a:rPr lang="en-US" dirty="0" smtClean="0"/>
              <a:t> </a:t>
            </a:r>
            <a:r>
              <a:rPr lang="en-US" dirty="0" err="1" smtClean="0"/>
              <a:t>của</a:t>
            </a:r>
            <a:r>
              <a:rPr lang="en-US" dirty="0" smtClean="0"/>
              <a:t> 1 </a:t>
            </a:r>
            <a:r>
              <a:rPr lang="en-US" dirty="0" err="1" smtClean="0"/>
              <a:t>biến</a:t>
            </a:r>
            <a:r>
              <a:rPr lang="en-US" dirty="0" smtClean="0"/>
              <a:t> </a:t>
            </a:r>
            <a:r>
              <a:rPr lang="en-US" dirty="0" err="1" smtClean="0"/>
              <a:t>định</a:t>
            </a:r>
            <a:r>
              <a:rPr lang="en-US" dirty="0" smtClean="0"/>
              <a:t> </a:t>
            </a:r>
            <a:r>
              <a:rPr lang="en-US" dirty="0" err="1" smtClean="0"/>
              <a:t>tính</a:t>
            </a:r>
            <a:r>
              <a:rPr lang="en-US" dirty="0" smtClean="0"/>
              <a:t> </a:t>
            </a:r>
            <a:r>
              <a:rPr lang="en-US" dirty="0" err="1" smtClean="0"/>
              <a:t>xuống</a:t>
            </a:r>
            <a:r>
              <a:rPr lang="en-US" dirty="0" smtClean="0"/>
              <a:t> </a:t>
            </a:r>
            <a:r>
              <a:rPr lang="en-US" dirty="0" err="1" smtClean="0"/>
              <a:t>còn</a:t>
            </a:r>
            <a:r>
              <a:rPr lang="en-US" dirty="0" smtClean="0"/>
              <a:t> 2-3 </a:t>
            </a:r>
            <a:r>
              <a:rPr lang="en-US" dirty="0" err="1" smtClean="0"/>
              <a:t>biểu</a:t>
            </a:r>
            <a:r>
              <a:rPr lang="en-US" dirty="0" smtClean="0"/>
              <a:t> </a:t>
            </a:r>
            <a:r>
              <a:rPr lang="en-US" dirty="0" err="1" smtClean="0"/>
              <a:t>hiện</a:t>
            </a:r>
            <a:endParaRPr lang="en-US" dirty="0" smtClean="0"/>
          </a:p>
          <a:p>
            <a:pPr lvl="1"/>
            <a:r>
              <a:rPr lang="en-US" dirty="0" err="1" smtClean="0"/>
              <a:t>Biến</a:t>
            </a:r>
            <a:r>
              <a:rPr lang="en-US" dirty="0" smtClean="0"/>
              <a:t> </a:t>
            </a:r>
            <a:r>
              <a:rPr lang="en-US" dirty="0" err="1" smtClean="0"/>
              <a:t>một</a:t>
            </a:r>
            <a:r>
              <a:rPr lang="en-US" dirty="0" smtClean="0"/>
              <a:t> </a:t>
            </a:r>
            <a:r>
              <a:rPr lang="en-US" dirty="0" err="1" smtClean="0"/>
              <a:t>biến</a:t>
            </a:r>
            <a:r>
              <a:rPr lang="en-US" dirty="0" smtClean="0"/>
              <a:t> </a:t>
            </a:r>
            <a:r>
              <a:rPr lang="en-US" dirty="0" err="1" smtClean="0"/>
              <a:t>định</a:t>
            </a:r>
            <a:r>
              <a:rPr lang="en-US" dirty="0" smtClean="0"/>
              <a:t> </a:t>
            </a:r>
            <a:r>
              <a:rPr lang="en-US" dirty="0" err="1" smtClean="0"/>
              <a:t>lượng</a:t>
            </a:r>
            <a:r>
              <a:rPr lang="en-US" dirty="0" smtClean="0"/>
              <a:t> </a:t>
            </a:r>
            <a:r>
              <a:rPr lang="en-US" dirty="0" err="1" smtClean="0"/>
              <a:t>thành</a:t>
            </a:r>
            <a:r>
              <a:rPr lang="en-US" dirty="0" smtClean="0"/>
              <a:t> </a:t>
            </a:r>
            <a:r>
              <a:rPr lang="en-US" dirty="0" err="1" smtClean="0"/>
              <a:t>một</a:t>
            </a:r>
            <a:r>
              <a:rPr lang="en-US" dirty="0" smtClean="0"/>
              <a:t> </a:t>
            </a:r>
            <a:r>
              <a:rPr lang="en-US" dirty="0" err="1" smtClean="0"/>
              <a:t>biến</a:t>
            </a:r>
            <a:r>
              <a:rPr lang="en-US" dirty="0" smtClean="0"/>
              <a:t> </a:t>
            </a:r>
            <a:r>
              <a:rPr lang="en-US" dirty="0" err="1" smtClean="0"/>
              <a:t>định</a:t>
            </a:r>
            <a:r>
              <a:rPr lang="en-US" dirty="0" smtClean="0"/>
              <a:t> </a:t>
            </a:r>
            <a:r>
              <a:rPr lang="en-US" dirty="0" err="1" smtClean="0"/>
              <a:t>tính</a:t>
            </a:r>
            <a:endParaRPr lang="en-US" dirty="0" smtClean="0"/>
          </a:p>
          <a:p>
            <a:r>
              <a:rPr lang="en-US" dirty="0" smtClean="0"/>
              <a:t>Recode into same variables : </a:t>
            </a:r>
          </a:p>
          <a:p>
            <a:pPr lvl="1"/>
            <a:r>
              <a:rPr lang="en-US" dirty="0" smtClean="0"/>
              <a:t>Recode </a:t>
            </a:r>
            <a:r>
              <a:rPr lang="en-US" dirty="0" err="1" smtClean="0"/>
              <a:t>trên</a:t>
            </a:r>
            <a:r>
              <a:rPr lang="en-US" dirty="0" smtClean="0"/>
              <a:t> </a:t>
            </a:r>
            <a:r>
              <a:rPr lang="en-US" dirty="0" err="1" smtClean="0"/>
              <a:t>cùng</a:t>
            </a:r>
            <a:r>
              <a:rPr lang="en-US" dirty="0" smtClean="0"/>
              <a:t> </a:t>
            </a:r>
            <a:r>
              <a:rPr lang="en-US" dirty="0" err="1" smtClean="0"/>
              <a:t>một</a:t>
            </a:r>
            <a:r>
              <a:rPr lang="en-US" dirty="0" smtClean="0"/>
              <a:t> </a:t>
            </a:r>
            <a:r>
              <a:rPr lang="en-US" dirty="0" err="1" smtClean="0"/>
              <a:t>biến</a:t>
            </a:r>
            <a:r>
              <a:rPr lang="en-US" dirty="0" smtClean="0"/>
              <a:t>, </a:t>
            </a:r>
            <a:r>
              <a:rPr lang="en-US" dirty="0" err="1" smtClean="0"/>
              <a:t>tức</a:t>
            </a:r>
            <a:r>
              <a:rPr lang="en-US" dirty="0" smtClean="0"/>
              <a:t> </a:t>
            </a:r>
            <a:r>
              <a:rPr lang="en-US" dirty="0" err="1" smtClean="0"/>
              <a:t>là</a:t>
            </a:r>
            <a:r>
              <a:rPr lang="en-US" dirty="0" smtClean="0"/>
              <a:t> </a:t>
            </a:r>
            <a:r>
              <a:rPr lang="en-US" dirty="0" err="1" smtClean="0"/>
              <a:t>định</a:t>
            </a:r>
            <a:r>
              <a:rPr lang="en-US" dirty="0" smtClean="0"/>
              <a:t> </a:t>
            </a:r>
            <a:r>
              <a:rPr lang="en-US" dirty="0" err="1" smtClean="0"/>
              <a:t>lại</a:t>
            </a:r>
            <a:r>
              <a:rPr lang="en-US" dirty="0" smtClean="0"/>
              <a:t> </a:t>
            </a:r>
            <a:r>
              <a:rPr lang="en-US" dirty="0" err="1" smtClean="0"/>
              <a:t>những</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của</a:t>
            </a:r>
            <a:r>
              <a:rPr lang="en-US" dirty="0" smtClean="0"/>
              <a:t> </a:t>
            </a:r>
            <a:r>
              <a:rPr lang="en-US" dirty="0" err="1" smtClean="0"/>
              <a:t>những</a:t>
            </a:r>
            <a:r>
              <a:rPr lang="en-US" dirty="0" smtClean="0"/>
              <a:t> </a:t>
            </a:r>
            <a:r>
              <a:rPr lang="en-US" dirty="0" err="1" smtClean="0"/>
              <a:t>biến</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hoặc</a:t>
            </a:r>
            <a:r>
              <a:rPr lang="en-US" dirty="0" smtClean="0"/>
              <a:t> </a:t>
            </a:r>
            <a:r>
              <a:rPr lang="en-US" dirty="0" err="1" smtClean="0"/>
              <a:t>rút</a:t>
            </a:r>
            <a:r>
              <a:rPr lang="en-US" dirty="0" smtClean="0"/>
              <a:t> </a:t>
            </a:r>
            <a:r>
              <a:rPr lang="en-US" dirty="0" err="1" smtClean="0"/>
              <a:t>ngắn</a:t>
            </a:r>
            <a:r>
              <a:rPr lang="en-US" dirty="0" smtClean="0"/>
              <a:t> </a:t>
            </a:r>
            <a:r>
              <a:rPr lang="en-US" dirty="0" err="1" smtClean="0"/>
              <a:t>bớt</a:t>
            </a:r>
            <a:r>
              <a:rPr lang="en-US" dirty="0" smtClean="0"/>
              <a:t> </a:t>
            </a:r>
            <a:r>
              <a:rPr lang="en-US" dirty="0" err="1" smtClean="0"/>
              <a:t>dãy</a:t>
            </a:r>
            <a:r>
              <a:rPr lang="en-US" dirty="0" smtClean="0"/>
              <a:t> </a:t>
            </a:r>
            <a:r>
              <a:rPr lang="en-US" dirty="0" err="1" smtClean="0"/>
              <a:t>các</a:t>
            </a:r>
            <a:r>
              <a:rPr lang="en-US" dirty="0" smtClean="0"/>
              <a:t> </a:t>
            </a:r>
            <a:r>
              <a:rPr lang="en-US" dirty="0" err="1" smtClean="0"/>
              <a:t>giá</a:t>
            </a:r>
            <a:r>
              <a:rPr lang="en-US" dirty="0" smtClean="0"/>
              <a:t> </a:t>
            </a:r>
            <a:r>
              <a:rPr lang="en-US" dirty="0" err="1" smtClean="0"/>
              <a:t>trị</a:t>
            </a:r>
            <a:r>
              <a:rPr lang="en-US" dirty="0" smtClean="0"/>
              <a:t> </a:t>
            </a:r>
            <a:r>
              <a:rPr lang="en-US" dirty="0" err="1" smtClean="0"/>
              <a:t>tồn</a:t>
            </a:r>
            <a:r>
              <a:rPr lang="en-US" dirty="0" smtClean="0"/>
              <a:t> </a:t>
            </a:r>
            <a:r>
              <a:rPr lang="en-US" dirty="0" err="1" smtClean="0"/>
              <a:t>tại</a:t>
            </a:r>
            <a:r>
              <a:rPr lang="en-US" dirty="0" smtClean="0"/>
              <a:t> </a:t>
            </a:r>
            <a:r>
              <a:rPr lang="en-US" dirty="0" err="1" smtClean="0"/>
              <a:t>thành</a:t>
            </a:r>
            <a:r>
              <a:rPr lang="en-US" dirty="0" smtClean="0"/>
              <a:t> </a:t>
            </a:r>
            <a:r>
              <a:rPr lang="en-US" dirty="0" err="1" smtClean="0"/>
              <a:t>những</a:t>
            </a:r>
            <a:r>
              <a:rPr lang="en-US" dirty="0" smtClean="0"/>
              <a:t> </a:t>
            </a:r>
            <a:r>
              <a:rPr lang="en-US" dirty="0" err="1" smtClean="0"/>
              <a:t>giá</a:t>
            </a:r>
            <a:r>
              <a:rPr lang="en-US" dirty="0" smtClean="0"/>
              <a:t> </a:t>
            </a:r>
            <a:r>
              <a:rPr lang="en-US" dirty="0" err="1" smtClean="0"/>
              <a:t>trị</a:t>
            </a:r>
            <a:r>
              <a:rPr lang="en-US" dirty="0" smtClean="0"/>
              <a:t> </a:t>
            </a:r>
            <a:r>
              <a:rPr lang="en-US" dirty="0" err="1" smtClean="0"/>
              <a:t>mới</a:t>
            </a:r>
            <a:r>
              <a:rPr lang="en-US" dirty="0" smtClean="0"/>
              <a:t> </a:t>
            </a:r>
            <a:r>
              <a:rPr lang="en-US" dirty="0" err="1" smtClean="0"/>
              <a:t>trên</a:t>
            </a:r>
            <a:r>
              <a:rPr lang="en-US" dirty="0" smtClean="0"/>
              <a:t> </a:t>
            </a:r>
            <a:r>
              <a:rPr lang="en-US" dirty="0" err="1" smtClean="0"/>
              <a:t>cùng</a:t>
            </a:r>
            <a:r>
              <a:rPr lang="en-US" dirty="0" smtClean="0"/>
              <a:t> </a:t>
            </a:r>
            <a:r>
              <a:rPr lang="en-US" dirty="0" err="1" smtClean="0"/>
              <a:t>những</a:t>
            </a:r>
            <a:r>
              <a:rPr lang="en-US" dirty="0" smtClean="0"/>
              <a:t> </a:t>
            </a:r>
            <a:r>
              <a:rPr lang="en-US" dirty="0" err="1" smtClean="0"/>
              <a:t>biến</a:t>
            </a:r>
            <a:r>
              <a:rPr lang="en-US" dirty="0" smtClean="0"/>
              <a:t> </a:t>
            </a:r>
            <a:r>
              <a:rPr lang="en-US" dirty="0" err="1" smtClean="0"/>
              <a:t>đó</a:t>
            </a:r>
            <a:endParaRPr lang="en-US" dirty="0" smtClean="0"/>
          </a:p>
          <a:p>
            <a:pPr lvl="1"/>
            <a:r>
              <a:rPr lang="en-US" dirty="0" err="1" smtClean="0"/>
              <a:t>Nhấn</a:t>
            </a:r>
            <a:r>
              <a:rPr lang="en-US" dirty="0" smtClean="0"/>
              <a:t> Transform/Recode into same variable </a:t>
            </a:r>
          </a:p>
          <a:p>
            <a:pPr lvl="2"/>
            <a:r>
              <a:rPr lang="en-US" dirty="0" err="1" smtClean="0"/>
              <a:t>Chuyển</a:t>
            </a:r>
            <a:r>
              <a:rPr lang="en-US" dirty="0" smtClean="0"/>
              <a:t> </a:t>
            </a:r>
            <a:r>
              <a:rPr lang="en-US" dirty="0" err="1" smtClean="0"/>
              <a:t>các</a:t>
            </a:r>
            <a:r>
              <a:rPr lang="en-US" dirty="0" smtClean="0"/>
              <a:t> </a:t>
            </a:r>
            <a:r>
              <a:rPr lang="en-US" dirty="0" err="1" smtClean="0"/>
              <a:t>biến</a:t>
            </a:r>
            <a:r>
              <a:rPr lang="en-US" dirty="0" smtClean="0"/>
              <a:t> </a:t>
            </a:r>
            <a:r>
              <a:rPr lang="en-US" dirty="0" err="1" smtClean="0"/>
              <a:t>cần</a:t>
            </a:r>
            <a:r>
              <a:rPr lang="en-US" dirty="0" smtClean="0"/>
              <a:t> </a:t>
            </a:r>
            <a:r>
              <a:rPr lang="en-US" dirty="0" err="1" smtClean="0"/>
              <a:t>định</a:t>
            </a:r>
            <a:r>
              <a:rPr lang="en-US" dirty="0" smtClean="0"/>
              <a:t> </a:t>
            </a:r>
            <a:r>
              <a:rPr lang="en-US" dirty="0" err="1" smtClean="0"/>
              <a:t>lại</a:t>
            </a:r>
            <a:r>
              <a:rPr lang="en-US" dirty="0" smtClean="0"/>
              <a:t> sang </a:t>
            </a:r>
            <a:r>
              <a:rPr lang="en-US" dirty="0" err="1" smtClean="0"/>
              <a:t>hộp</a:t>
            </a:r>
            <a:r>
              <a:rPr lang="en-US" dirty="0" smtClean="0"/>
              <a:t> </a:t>
            </a:r>
            <a:r>
              <a:rPr lang="en-US" dirty="0" err="1" smtClean="0"/>
              <a:t>thoại</a:t>
            </a:r>
            <a:r>
              <a:rPr lang="en-US" dirty="0" smtClean="0"/>
              <a:t> Variables</a:t>
            </a:r>
          </a:p>
          <a:p>
            <a:pPr lvl="2"/>
            <a:r>
              <a:rPr lang="en-US" dirty="0" err="1" smtClean="0"/>
              <a:t>Nhấn</a:t>
            </a:r>
            <a:r>
              <a:rPr lang="en-US" dirty="0" smtClean="0"/>
              <a:t> Old and new values </a:t>
            </a:r>
            <a:r>
              <a:rPr lang="en-US" dirty="0" err="1" smtClean="0"/>
              <a:t>để</a:t>
            </a:r>
            <a:r>
              <a:rPr lang="en-US" dirty="0" smtClean="0"/>
              <a:t> </a:t>
            </a:r>
            <a:r>
              <a:rPr lang="en-US" dirty="0" err="1" smtClean="0"/>
              <a:t>định</a:t>
            </a:r>
            <a:r>
              <a:rPr lang="en-US" dirty="0" smtClean="0"/>
              <a:t> </a:t>
            </a:r>
            <a:r>
              <a:rPr lang="en-US" dirty="0" err="1" smtClean="0"/>
              <a:t>lại</a:t>
            </a:r>
            <a:r>
              <a:rPr lang="en-US" dirty="0" smtClean="0"/>
              <a:t> </a:t>
            </a:r>
            <a:r>
              <a:rPr lang="en-US" dirty="0" err="1" smtClean="0"/>
              <a:t>các</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cần</a:t>
            </a:r>
            <a:r>
              <a:rPr lang="en-US" dirty="0" smtClean="0"/>
              <a:t> </a:t>
            </a:r>
            <a:r>
              <a:rPr lang="en-US" dirty="0" err="1" smtClean="0"/>
              <a:t>thay</a:t>
            </a:r>
            <a:r>
              <a:rPr lang="en-US" dirty="0" smtClean="0"/>
              <a:t> </a:t>
            </a:r>
            <a:r>
              <a:rPr lang="en-US" dirty="0" err="1" smtClean="0"/>
              <a:t>đổi</a:t>
            </a:r>
            <a:endParaRPr lang="en-US" dirty="0" smtClean="0"/>
          </a:p>
          <a:p>
            <a:pPr lvl="2"/>
            <a:r>
              <a:rPr lang="en-US" dirty="0" err="1" smtClean="0"/>
              <a:t>Nhấn</a:t>
            </a:r>
            <a:r>
              <a:rPr lang="en-US" dirty="0" smtClean="0"/>
              <a:t> If </a:t>
            </a:r>
            <a:r>
              <a:rPr lang="en-US" dirty="0" err="1" smtClean="0"/>
              <a:t>để</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thực</a:t>
            </a:r>
            <a:r>
              <a:rPr lang="en-US" dirty="0" smtClean="0"/>
              <a:t> </a:t>
            </a:r>
            <a:r>
              <a:rPr lang="en-US" dirty="0" err="1" smtClean="0"/>
              <a:t>hiện</a:t>
            </a:r>
            <a:r>
              <a:rPr lang="en-US" dirty="0" smtClean="0"/>
              <a:t> Recode</a:t>
            </a:r>
          </a:p>
        </p:txBody>
      </p:sp>
    </p:spTree>
    <p:extLst>
      <p:ext uri="{BB962C8B-B14F-4D97-AF65-F5344CB8AC3E}">
        <p14:creationId xmlns:p14="http://schemas.microsoft.com/office/powerpoint/2010/main" val="2638617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743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38099"/>
            <a:ext cx="9153526" cy="6819901"/>
          </a:xfrm>
          <a:prstGeom prst="rect">
            <a:avLst/>
          </a:prstGeom>
        </p:spPr>
      </p:pic>
    </p:spTree>
    <p:extLst>
      <p:ext uri="{BB962C8B-B14F-4D97-AF65-F5344CB8AC3E}">
        <p14:creationId xmlns:p14="http://schemas.microsoft.com/office/powerpoint/2010/main" val="1963908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642918"/>
            <a:ext cx="4495800" cy="4898992"/>
          </a:xfrm>
        </p:spPr>
        <p:txBody>
          <a:bodyPr>
            <a:normAutofit fontScale="92500" lnSpcReduction="10000"/>
          </a:bodyPr>
          <a:lstStyle/>
          <a:p>
            <a:r>
              <a:rPr lang="en-US" dirty="0" err="1" smtClean="0"/>
              <a:t>Hộp</a:t>
            </a:r>
            <a:r>
              <a:rPr lang="en-US" dirty="0" smtClean="0"/>
              <a:t> </a:t>
            </a:r>
            <a:r>
              <a:rPr lang="en-US" dirty="0" err="1" smtClean="0"/>
              <a:t>thoại</a:t>
            </a:r>
            <a:r>
              <a:rPr lang="en-US" dirty="0" smtClean="0"/>
              <a:t> Old and New values</a:t>
            </a:r>
          </a:p>
          <a:p>
            <a:pPr lvl="1"/>
            <a:r>
              <a:rPr lang="en-US" dirty="0" smtClean="0"/>
              <a:t>Old value : </a:t>
            </a:r>
            <a:r>
              <a:rPr lang="en-US" dirty="0" err="1" smtClean="0"/>
              <a:t>Khai</a:t>
            </a:r>
            <a:r>
              <a:rPr lang="en-US" dirty="0" smtClean="0"/>
              <a:t> </a:t>
            </a:r>
            <a:r>
              <a:rPr lang="en-US" dirty="0" err="1" smtClean="0"/>
              <a:t>báo</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cũ</a:t>
            </a:r>
            <a:r>
              <a:rPr lang="en-US" dirty="0" smtClean="0"/>
              <a:t> </a:t>
            </a:r>
            <a:r>
              <a:rPr lang="en-US" dirty="0" err="1" smtClean="0"/>
              <a:t>cần</a:t>
            </a:r>
            <a:r>
              <a:rPr lang="en-US" dirty="0" smtClean="0"/>
              <a:t> </a:t>
            </a:r>
            <a:r>
              <a:rPr lang="en-US" dirty="0" err="1" smtClean="0"/>
              <a:t>chuyển</a:t>
            </a:r>
            <a:r>
              <a:rPr lang="en-US" dirty="0" smtClean="0"/>
              <a:t> </a:t>
            </a:r>
            <a:r>
              <a:rPr lang="en-US" dirty="0" err="1" smtClean="0"/>
              <a:t>đổi</a:t>
            </a:r>
            <a:endParaRPr lang="en-US" dirty="0" smtClean="0"/>
          </a:p>
          <a:p>
            <a:pPr lvl="1"/>
            <a:r>
              <a:rPr lang="en-US" dirty="0" smtClean="0"/>
              <a:t>New value : </a:t>
            </a:r>
            <a:r>
              <a:rPr lang="en-US" dirty="0" err="1" smtClean="0"/>
              <a:t>dùng</a:t>
            </a:r>
            <a:r>
              <a:rPr lang="en-US" dirty="0" smtClean="0"/>
              <a:t> </a:t>
            </a:r>
            <a:r>
              <a:rPr lang="en-US" dirty="0" err="1" smtClean="0"/>
              <a:t>khai</a:t>
            </a:r>
            <a:r>
              <a:rPr lang="en-US" dirty="0" smtClean="0"/>
              <a:t> </a:t>
            </a:r>
            <a:r>
              <a:rPr lang="en-US" dirty="0" err="1" smtClean="0"/>
              <a:t>báo</a:t>
            </a:r>
            <a:r>
              <a:rPr lang="en-US" dirty="0" smtClean="0"/>
              <a:t> </a:t>
            </a:r>
            <a:r>
              <a:rPr lang="en-US" dirty="0" err="1" smtClean="0"/>
              <a:t>giá</a:t>
            </a:r>
            <a:r>
              <a:rPr lang="en-US" dirty="0" smtClean="0"/>
              <a:t> </a:t>
            </a:r>
            <a:r>
              <a:rPr lang="en-US" dirty="0" err="1" smtClean="0"/>
              <a:t>trị</a:t>
            </a:r>
            <a:r>
              <a:rPr lang="en-US" dirty="0" smtClean="0"/>
              <a:t> </a:t>
            </a:r>
            <a:r>
              <a:rPr lang="en-US" dirty="0" err="1" smtClean="0"/>
              <a:t>mới</a:t>
            </a:r>
            <a:r>
              <a:rPr lang="en-US" dirty="0" smtClean="0"/>
              <a:t> </a:t>
            </a:r>
            <a:r>
              <a:rPr lang="en-US" dirty="0" err="1" smtClean="0"/>
              <a:t>sẽ</a:t>
            </a:r>
            <a:r>
              <a:rPr lang="en-US" dirty="0" smtClean="0"/>
              <a:t> </a:t>
            </a:r>
            <a:r>
              <a:rPr lang="en-US" dirty="0" err="1" smtClean="0"/>
              <a:t>thay</a:t>
            </a:r>
            <a:r>
              <a:rPr lang="en-US" dirty="0" smtClean="0"/>
              <a:t> </a:t>
            </a:r>
            <a:r>
              <a:rPr lang="en-US" dirty="0" err="1" smtClean="0"/>
              <a:t>thế</a:t>
            </a:r>
            <a:r>
              <a:rPr lang="en-US" dirty="0" smtClean="0"/>
              <a:t> </a:t>
            </a:r>
            <a:r>
              <a:rPr lang="en-US" dirty="0" err="1" smtClean="0"/>
              <a:t>cho</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cũ</a:t>
            </a:r>
            <a:r>
              <a:rPr lang="en-US" dirty="0" smtClean="0"/>
              <a:t> </a:t>
            </a:r>
            <a:r>
              <a:rPr lang="en-US" dirty="0" err="1" smtClean="0"/>
              <a:t>tương</a:t>
            </a:r>
            <a:r>
              <a:rPr lang="en-US" dirty="0" smtClean="0"/>
              <a:t> </a:t>
            </a:r>
            <a:r>
              <a:rPr lang="en-US" dirty="0" err="1" smtClean="0"/>
              <a:t>ứng</a:t>
            </a:r>
            <a:endParaRPr lang="en-US" dirty="0" smtClean="0"/>
          </a:p>
          <a:p>
            <a:pPr lvl="1"/>
            <a:r>
              <a:rPr lang="en-US" dirty="0" err="1" smtClean="0"/>
              <a:t>Nhấn</a:t>
            </a:r>
            <a:r>
              <a:rPr lang="en-US" dirty="0" smtClean="0"/>
              <a:t> Add </a:t>
            </a:r>
            <a:r>
              <a:rPr lang="en-US" dirty="0" err="1" smtClean="0"/>
              <a:t>để</a:t>
            </a:r>
            <a:r>
              <a:rPr lang="en-US" dirty="0" smtClean="0"/>
              <a:t> </a:t>
            </a:r>
            <a:r>
              <a:rPr lang="en-US" dirty="0" err="1" smtClean="0"/>
              <a:t>lưu</a:t>
            </a:r>
            <a:endParaRPr lang="en-US" dirty="0" smtClean="0"/>
          </a:p>
          <a:p>
            <a:pPr lvl="1"/>
            <a:r>
              <a:rPr lang="en-US" dirty="0" err="1" smtClean="0"/>
              <a:t>Nhấn</a:t>
            </a:r>
            <a:r>
              <a:rPr lang="en-US" dirty="0" smtClean="0"/>
              <a:t> Change </a:t>
            </a:r>
            <a:r>
              <a:rPr lang="en-US" dirty="0" err="1" smtClean="0"/>
              <a:t>nếu</a:t>
            </a:r>
            <a:r>
              <a:rPr lang="en-US" dirty="0" smtClean="0"/>
              <a:t> </a:t>
            </a:r>
            <a:r>
              <a:rPr lang="en-US" dirty="0" err="1" smtClean="0"/>
              <a:t>thay</a:t>
            </a:r>
            <a:r>
              <a:rPr lang="en-US" dirty="0" smtClean="0"/>
              <a:t> </a:t>
            </a:r>
            <a:r>
              <a:rPr lang="en-US" dirty="0" err="1" smtClean="0"/>
              <a:t>đổi</a:t>
            </a:r>
            <a:endParaRPr lang="en-US" dirty="0" smtClean="0"/>
          </a:p>
          <a:p>
            <a:pPr lvl="1"/>
            <a:r>
              <a:rPr lang="en-US" dirty="0" err="1" smtClean="0"/>
              <a:t>Nhấn</a:t>
            </a:r>
            <a:r>
              <a:rPr lang="en-US" dirty="0" smtClean="0"/>
              <a:t> Remove </a:t>
            </a:r>
            <a:r>
              <a:rPr lang="en-US" dirty="0" err="1" smtClean="0"/>
              <a:t>nếu</a:t>
            </a:r>
            <a:r>
              <a:rPr lang="en-US" dirty="0" smtClean="0"/>
              <a:t> </a:t>
            </a:r>
            <a:r>
              <a:rPr lang="en-US" dirty="0" err="1" smtClean="0"/>
              <a:t>muốn</a:t>
            </a:r>
            <a:r>
              <a:rPr lang="en-US" dirty="0" smtClean="0"/>
              <a:t> </a:t>
            </a:r>
            <a:r>
              <a:rPr lang="en-US" dirty="0" err="1" smtClean="0"/>
              <a:t>loại</a:t>
            </a:r>
            <a:r>
              <a:rPr lang="en-US" dirty="0" smtClean="0"/>
              <a:t> </a:t>
            </a:r>
            <a:r>
              <a:rPr lang="en-US" dirty="0" err="1" smtClean="0"/>
              <a:t>bỏ</a:t>
            </a:r>
            <a:r>
              <a:rPr lang="en-US" dirty="0" smtClean="0"/>
              <a:t> </a:t>
            </a:r>
            <a:r>
              <a:rPr lang="en-US" dirty="0" err="1" smtClean="0"/>
              <a:t>thay</a:t>
            </a:r>
            <a:r>
              <a:rPr lang="en-US" dirty="0" smtClean="0"/>
              <a:t> </a:t>
            </a:r>
            <a:r>
              <a:rPr lang="en-US" dirty="0" err="1" smtClean="0"/>
              <a:t>đổi</a:t>
            </a:r>
            <a:endParaRPr lang="en-US" dirty="0" smtClean="0"/>
          </a:p>
          <a:p>
            <a:pPr lvl="1"/>
            <a:r>
              <a:rPr lang="en-US" dirty="0" err="1" smtClean="0"/>
              <a:t>Nếu</a:t>
            </a:r>
            <a:r>
              <a:rPr lang="en-US" dirty="0" smtClean="0"/>
              <a:t> </a:t>
            </a:r>
            <a:r>
              <a:rPr lang="en-US" dirty="0" err="1" smtClean="0"/>
              <a:t>việc</a:t>
            </a:r>
            <a:r>
              <a:rPr lang="en-US" dirty="0" smtClean="0"/>
              <a:t> </a:t>
            </a:r>
            <a:r>
              <a:rPr lang="en-US" dirty="0" err="1" smtClean="0"/>
              <a:t>định</a:t>
            </a:r>
            <a:r>
              <a:rPr lang="en-US" dirty="0" smtClean="0"/>
              <a:t> </a:t>
            </a:r>
            <a:r>
              <a:rPr lang="en-US" dirty="0" err="1" smtClean="0"/>
              <a:t>lại</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có</a:t>
            </a:r>
            <a:r>
              <a:rPr lang="en-US" dirty="0" smtClean="0"/>
              <a:t> </a:t>
            </a:r>
            <a:r>
              <a:rPr lang="en-US" dirty="0" err="1" smtClean="0"/>
              <a:t>các</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kèm</a:t>
            </a:r>
            <a:r>
              <a:rPr lang="en-US" dirty="0" smtClean="0"/>
              <a:t> </a:t>
            </a:r>
            <a:r>
              <a:rPr lang="en-US" dirty="0" err="1" smtClean="0"/>
              <a:t>theo</a:t>
            </a:r>
            <a:r>
              <a:rPr lang="en-US" dirty="0" smtClean="0"/>
              <a:t> </a:t>
            </a:r>
            <a:r>
              <a:rPr lang="en-US" dirty="0" err="1" smtClean="0"/>
              <a:t>ta</a:t>
            </a:r>
            <a:r>
              <a:rPr lang="en-US" dirty="0" smtClean="0"/>
              <a:t> </a:t>
            </a:r>
            <a:r>
              <a:rPr lang="en-US" dirty="0" err="1" smtClean="0"/>
              <a:t>dùng</a:t>
            </a:r>
            <a:r>
              <a:rPr lang="en-US" dirty="0" smtClean="0"/>
              <a:t> </a:t>
            </a:r>
            <a:r>
              <a:rPr lang="en-US" dirty="0" err="1" smtClean="0"/>
              <a:t>công</a:t>
            </a:r>
            <a:r>
              <a:rPr lang="en-US" dirty="0" smtClean="0"/>
              <a:t> </a:t>
            </a:r>
            <a:r>
              <a:rPr lang="en-US" dirty="0" err="1" smtClean="0"/>
              <a:t>cụ</a:t>
            </a:r>
            <a:r>
              <a:rPr lang="en-US" dirty="0" smtClean="0"/>
              <a:t> If</a:t>
            </a:r>
            <a:endParaRPr lang="en-US" dirty="0"/>
          </a:p>
        </p:txBody>
      </p:sp>
      <p:pic>
        <p:nvPicPr>
          <p:cNvPr id="6" name="Snagit_PPTA56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571480"/>
            <a:ext cx="4191000" cy="5981720"/>
          </a:xfrm>
          <a:prstGeom prst="rect">
            <a:avLst/>
          </a:prstGeom>
        </p:spPr>
      </p:pic>
    </p:spTree>
    <p:extLst>
      <p:ext uri="{BB962C8B-B14F-4D97-AF65-F5344CB8AC3E}">
        <p14:creationId xmlns:p14="http://schemas.microsoft.com/office/powerpoint/2010/main" val="133668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solidFill>
                  <a:srgbClr val="660066"/>
                </a:solidFill>
              </a:rPr>
              <a:t>ĐÁNH GIÁ KẾT QUẢ HỌC TẬP </a:t>
            </a:r>
          </a:p>
        </p:txBody>
      </p:sp>
      <p:sp>
        <p:nvSpPr>
          <p:cNvPr id="8195" name="Rectangle 4"/>
          <p:cNvSpPr>
            <a:spLocks noGrp="1" noChangeArrowheads="1"/>
          </p:cNvSpPr>
          <p:nvPr>
            <p:ph type="body" idx="1"/>
          </p:nvPr>
        </p:nvSpPr>
        <p:spPr>
          <a:noFill/>
        </p:spPr>
        <p:txBody>
          <a:bodyPr/>
          <a:lstStyle/>
          <a:p>
            <a:pPr eaLnBrk="1" hangingPunct="1">
              <a:buFont typeface="Wingdings" pitchFamily="2" charset="2"/>
              <a:buChar char="v"/>
            </a:pPr>
            <a:r>
              <a:rPr lang="en-US" dirty="0" err="1" smtClean="0">
                <a:solidFill>
                  <a:srgbClr val="0000CC"/>
                </a:solidFill>
              </a:rPr>
              <a:t>Kiểm</a:t>
            </a:r>
            <a:r>
              <a:rPr lang="en-US" dirty="0" smtClean="0">
                <a:solidFill>
                  <a:srgbClr val="0000CC"/>
                </a:solidFill>
              </a:rPr>
              <a:t> </a:t>
            </a:r>
            <a:r>
              <a:rPr lang="en-US" dirty="0" err="1" smtClean="0">
                <a:solidFill>
                  <a:srgbClr val="0000CC"/>
                </a:solidFill>
              </a:rPr>
              <a:t>tra</a:t>
            </a:r>
            <a:r>
              <a:rPr lang="en-US" dirty="0" smtClean="0">
                <a:solidFill>
                  <a:srgbClr val="0000CC"/>
                </a:solidFill>
              </a:rPr>
              <a:t> </a:t>
            </a:r>
            <a:r>
              <a:rPr lang="en-US" dirty="0" err="1" smtClean="0">
                <a:solidFill>
                  <a:srgbClr val="0000CC"/>
                </a:solidFill>
              </a:rPr>
              <a:t>giữa</a:t>
            </a:r>
            <a:r>
              <a:rPr lang="en-US" dirty="0" smtClean="0">
                <a:solidFill>
                  <a:srgbClr val="0000CC"/>
                </a:solidFill>
              </a:rPr>
              <a:t> </a:t>
            </a:r>
            <a:r>
              <a:rPr lang="en-US" dirty="0" err="1" smtClean="0">
                <a:solidFill>
                  <a:srgbClr val="0000CC"/>
                </a:solidFill>
              </a:rPr>
              <a:t>kỳ</a:t>
            </a:r>
            <a:r>
              <a:rPr lang="en-US" dirty="0" smtClean="0">
                <a:solidFill>
                  <a:srgbClr val="0000CC"/>
                </a:solidFill>
              </a:rPr>
              <a:t>, </a:t>
            </a:r>
            <a:r>
              <a:rPr lang="en-US" dirty="0" err="1" smtClean="0">
                <a:solidFill>
                  <a:srgbClr val="0000CC"/>
                </a:solidFill>
              </a:rPr>
              <a:t>thảo</a:t>
            </a:r>
            <a:r>
              <a:rPr lang="en-US" dirty="0" smtClean="0">
                <a:solidFill>
                  <a:srgbClr val="0000CC"/>
                </a:solidFill>
              </a:rPr>
              <a:t> </a:t>
            </a:r>
            <a:r>
              <a:rPr lang="en-US" dirty="0" err="1" smtClean="0">
                <a:solidFill>
                  <a:srgbClr val="0000CC"/>
                </a:solidFill>
              </a:rPr>
              <a:t>luận</a:t>
            </a:r>
            <a:r>
              <a:rPr lang="en-US" dirty="0" smtClean="0">
                <a:solidFill>
                  <a:srgbClr val="0000CC"/>
                </a:solidFill>
              </a:rPr>
              <a:t>, </a:t>
            </a:r>
            <a:r>
              <a:rPr lang="en-US" dirty="0" err="1" smtClean="0">
                <a:solidFill>
                  <a:srgbClr val="0000CC"/>
                </a:solidFill>
              </a:rPr>
              <a:t>thuyết</a:t>
            </a:r>
            <a:r>
              <a:rPr lang="en-US" dirty="0" smtClean="0">
                <a:solidFill>
                  <a:srgbClr val="0000CC"/>
                </a:solidFill>
              </a:rPr>
              <a:t> </a:t>
            </a:r>
            <a:r>
              <a:rPr lang="en-US" dirty="0" err="1" smtClean="0">
                <a:solidFill>
                  <a:srgbClr val="0000CC"/>
                </a:solidFill>
              </a:rPr>
              <a:t>trình</a:t>
            </a:r>
            <a:r>
              <a:rPr lang="en-US" dirty="0" smtClean="0">
                <a:solidFill>
                  <a:srgbClr val="0000CC"/>
                </a:solidFill>
              </a:rPr>
              <a:t> … </a:t>
            </a:r>
            <a:r>
              <a:rPr lang="en-US" dirty="0" err="1" smtClean="0">
                <a:solidFill>
                  <a:srgbClr val="0000CC"/>
                </a:solidFill>
              </a:rPr>
              <a:t>trong</a:t>
            </a:r>
            <a:r>
              <a:rPr lang="en-US" dirty="0" smtClean="0">
                <a:solidFill>
                  <a:srgbClr val="0000CC"/>
                </a:solidFill>
              </a:rPr>
              <a:t> </a:t>
            </a:r>
            <a:r>
              <a:rPr lang="en-US" dirty="0" err="1" smtClean="0">
                <a:solidFill>
                  <a:srgbClr val="0000CC"/>
                </a:solidFill>
              </a:rPr>
              <a:t>quá</a:t>
            </a:r>
            <a:r>
              <a:rPr lang="en-US" dirty="0" smtClean="0">
                <a:solidFill>
                  <a:srgbClr val="0000CC"/>
                </a:solidFill>
              </a:rPr>
              <a:t> </a:t>
            </a:r>
            <a:r>
              <a:rPr lang="en-US" dirty="0" err="1" smtClean="0">
                <a:solidFill>
                  <a:srgbClr val="0000CC"/>
                </a:solidFill>
              </a:rPr>
              <a:t>trình</a:t>
            </a:r>
            <a:r>
              <a:rPr lang="en-US" dirty="0" smtClean="0">
                <a:solidFill>
                  <a:srgbClr val="0000CC"/>
                </a:solidFill>
              </a:rPr>
              <a:t> </a:t>
            </a:r>
            <a:r>
              <a:rPr lang="en-US" dirty="0" err="1" smtClean="0">
                <a:solidFill>
                  <a:srgbClr val="0000CC"/>
                </a:solidFill>
              </a:rPr>
              <a:t>học</a:t>
            </a:r>
            <a:r>
              <a:rPr lang="en-US" dirty="0" smtClean="0">
                <a:solidFill>
                  <a:srgbClr val="0000CC"/>
                </a:solidFill>
              </a:rPr>
              <a:t>: 30% </a:t>
            </a:r>
            <a:r>
              <a:rPr lang="en-US" dirty="0" err="1" smtClean="0">
                <a:solidFill>
                  <a:srgbClr val="0000CC"/>
                </a:solidFill>
              </a:rPr>
              <a:t>tổng</a:t>
            </a:r>
            <a:r>
              <a:rPr lang="en-US" dirty="0" smtClean="0">
                <a:solidFill>
                  <a:srgbClr val="0000CC"/>
                </a:solidFill>
              </a:rPr>
              <a:t> </a:t>
            </a:r>
            <a:r>
              <a:rPr lang="en-US" dirty="0" err="1" smtClean="0">
                <a:solidFill>
                  <a:srgbClr val="0000CC"/>
                </a:solidFill>
              </a:rPr>
              <a:t>điểm</a:t>
            </a:r>
            <a:r>
              <a:rPr lang="en-US" dirty="0" smtClean="0">
                <a:solidFill>
                  <a:srgbClr val="0000CC"/>
                </a:solidFill>
              </a:rPr>
              <a:t> </a:t>
            </a:r>
          </a:p>
          <a:p>
            <a:pPr eaLnBrk="1" hangingPunct="1">
              <a:buNone/>
            </a:pPr>
            <a:r>
              <a:rPr lang="en-US" dirty="0" smtClean="0">
                <a:solidFill>
                  <a:srgbClr val="0000CC"/>
                </a:solidFill>
              </a:rPr>
              <a:t>	</a:t>
            </a:r>
            <a:r>
              <a:rPr lang="en-US" dirty="0" err="1" smtClean="0">
                <a:solidFill>
                  <a:srgbClr val="0000CC"/>
                </a:solidFill>
              </a:rPr>
              <a:t>Bài</a:t>
            </a:r>
            <a:r>
              <a:rPr lang="en-US" dirty="0" smtClean="0">
                <a:solidFill>
                  <a:srgbClr val="0000CC"/>
                </a:solidFill>
              </a:rPr>
              <a:t> </a:t>
            </a:r>
            <a:r>
              <a:rPr lang="en-US" dirty="0" err="1" smtClean="0">
                <a:solidFill>
                  <a:srgbClr val="0000CC"/>
                </a:solidFill>
              </a:rPr>
              <a:t>thi</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luận</a:t>
            </a:r>
            <a:r>
              <a:rPr lang="en-US" dirty="0" smtClean="0">
                <a:solidFill>
                  <a:srgbClr val="0000CC"/>
                </a:solidFill>
              </a:rPr>
              <a:t>: </a:t>
            </a:r>
            <a:r>
              <a:rPr lang="en-US" dirty="0" err="1" smtClean="0">
                <a:solidFill>
                  <a:srgbClr val="0000CC"/>
                </a:solidFill>
              </a:rPr>
              <a:t>đúng</a:t>
            </a:r>
            <a:r>
              <a:rPr lang="en-US" dirty="0" smtClean="0">
                <a:solidFill>
                  <a:srgbClr val="0000CC"/>
                </a:solidFill>
              </a:rPr>
              <a:t>/</a:t>
            </a:r>
            <a:r>
              <a:rPr lang="en-US" dirty="0" err="1" smtClean="0">
                <a:solidFill>
                  <a:srgbClr val="0000CC"/>
                </a:solidFill>
              </a:rPr>
              <a:t>sai-giải</a:t>
            </a:r>
            <a:r>
              <a:rPr lang="en-US" dirty="0" smtClean="0">
                <a:solidFill>
                  <a:srgbClr val="0000CC"/>
                </a:solidFill>
              </a:rPr>
              <a:t> </a:t>
            </a:r>
            <a:r>
              <a:rPr lang="en-US" dirty="0" err="1" smtClean="0">
                <a:solidFill>
                  <a:srgbClr val="0000CC"/>
                </a:solidFill>
              </a:rPr>
              <a:t>thích</a:t>
            </a:r>
            <a:r>
              <a:rPr lang="en-US" dirty="0" smtClean="0">
                <a:solidFill>
                  <a:srgbClr val="0000CC"/>
                </a:solidFill>
              </a:rPr>
              <a:t> </a:t>
            </a:r>
            <a:r>
              <a:rPr lang="en-US" dirty="0" err="1" smtClean="0">
                <a:solidFill>
                  <a:srgbClr val="0000CC"/>
                </a:solidFill>
              </a:rPr>
              <a:t>ngắn</a:t>
            </a:r>
            <a:r>
              <a:rPr lang="en-US" dirty="0" smtClean="0">
                <a:solidFill>
                  <a:srgbClr val="0000CC"/>
                </a:solidFill>
              </a:rPr>
              <a:t> </a:t>
            </a:r>
            <a:r>
              <a:rPr lang="en-US" dirty="0" err="1" smtClean="0">
                <a:solidFill>
                  <a:srgbClr val="0000CC"/>
                </a:solidFill>
              </a:rPr>
              <a:t>gọn</a:t>
            </a:r>
            <a:r>
              <a:rPr lang="en-US" dirty="0" smtClean="0">
                <a:solidFill>
                  <a:srgbClr val="0000CC"/>
                </a:solidFill>
              </a:rPr>
              <a:t> (</a:t>
            </a:r>
            <a:r>
              <a:rPr lang="en-US" dirty="0" err="1" smtClean="0">
                <a:solidFill>
                  <a:srgbClr val="0000CC"/>
                </a:solidFill>
              </a:rPr>
              <a:t>không</a:t>
            </a:r>
            <a:r>
              <a:rPr lang="en-US" dirty="0" smtClean="0">
                <a:solidFill>
                  <a:srgbClr val="0000CC"/>
                </a:solidFill>
              </a:rPr>
              <a:t> </a:t>
            </a:r>
            <a:r>
              <a:rPr lang="en-US" dirty="0" err="1" smtClean="0">
                <a:solidFill>
                  <a:srgbClr val="0000CC"/>
                </a:solidFill>
              </a:rPr>
              <a:t>sử</a:t>
            </a:r>
            <a:r>
              <a:rPr lang="en-US" dirty="0" smtClean="0">
                <a:solidFill>
                  <a:srgbClr val="0000CC"/>
                </a:solidFill>
              </a:rPr>
              <a:t> </a:t>
            </a:r>
            <a:r>
              <a:rPr lang="en-US" dirty="0" err="1" smtClean="0">
                <a:solidFill>
                  <a:srgbClr val="0000CC"/>
                </a:solidFill>
              </a:rPr>
              <a:t>dụng</a:t>
            </a:r>
            <a:r>
              <a:rPr lang="en-US" dirty="0" smtClean="0">
                <a:solidFill>
                  <a:srgbClr val="0000CC"/>
                </a:solidFill>
              </a:rPr>
              <a:t> </a:t>
            </a:r>
            <a:r>
              <a:rPr lang="en-US" dirty="0" err="1" smtClean="0">
                <a:solidFill>
                  <a:srgbClr val="0000CC"/>
                </a:solidFill>
              </a:rPr>
              <a:t>tài</a:t>
            </a:r>
            <a:r>
              <a:rPr lang="en-US" dirty="0" smtClean="0">
                <a:solidFill>
                  <a:srgbClr val="0000CC"/>
                </a:solidFill>
              </a:rPr>
              <a:t> </a:t>
            </a:r>
            <a:r>
              <a:rPr lang="en-US" dirty="0" err="1" smtClean="0">
                <a:solidFill>
                  <a:srgbClr val="0000CC"/>
                </a:solidFill>
              </a:rPr>
              <a:t>liệu</a:t>
            </a:r>
            <a:r>
              <a:rPr lang="en-US" dirty="0" smtClean="0">
                <a:solidFill>
                  <a:srgbClr val="0000CC"/>
                </a:solidFill>
              </a:rPr>
              <a:t>)</a:t>
            </a:r>
          </a:p>
          <a:p>
            <a:pPr eaLnBrk="1" hangingPunct="1">
              <a:buFont typeface="Wingdings" pitchFamily="2" charset="2"/>
              <a:buChar char="v"/>
            </a:pPr>
            <a:r>
              <a:rPr lang="en-US" sz="2400" dirty="0" smtClean="0">
                <a:solidFill>
                  <a:srgbClr val="0000CC"/>
                </a:solidFill>
              </a:rPr>
              <a:t> </a:t>
            </a:r>
            <a:r>
              <a:rPr lang="en-US" dirty="0" err="1" smtClean="0">
                <a:solidFill>
                  <a:srgbClr val="0000CC"/>
                </a:solidFill>
              </a:rPr>
              <a:t>Bài</a:t>
            </a:r>
            <a:r>
              <a:rPr lang="en-US" dirty="0" smtClean="0">
                <a:solidFill>
                  <a:srgbClr val="0000CC"/>
                </a:solidFill>
              </a:rPr>
              <a:t> </a:t>
            </a:r>
            <a:r>
              <a:rPr lang="en-US" dirty="0" err="1" smtClean="0">
                <a:solidFill>
                  <a:srgbClr val="0000CC"/>
                </a:solidFill>
              </a:rPr>
              <a:t>thi</a:t>
            </a:r>
            <a:r>
              <a:rPr lang="en-US" dirty="0" smtClean="0">
                <a:solidFill>
                  <a:srgbClr val="0000CC"/>
                </a:solidFill>
              </a:rPr>
              <a:t> </a:t>
            </a:r>
            <a:r>
              <a:rPr lang="en-US" dirty="0" err="1" smtClean="0">
                <a:solidFill>
                  <a:srgbClr val="0000CC"/>
                </a:solidFill>
              </a:rPr>
              <a:t>hết</a:t>
            </a:r>
            <a:r>
              <a:rPr lang="en-US" dirty="0" smtClean="0">
                <a:solidFill>
                  <a:srgbClr val="0000CC"/>
                </a:solidFill>
              </a:rPr>
              <a:t> </a:t>
            </a:r>
            <a:r>
              <a:rPr lang="en-US" dirty="0" err="1" smtClean="0">
                <a:solidFill>
                  <a:srgbClr val="0000CC"/>
                </a:solidFill>
              </a:rPr>
              <a:t>môn</a:t>
            </a:r>
            <a:r>
              <a:rPr lang="en-US" dirty="0" smtClean="0">
                <a:solidFill>
                  <a:srgbClr val="0000CC"/>
                </a:solidFill>
              </a:rPr>
              <a:t>: 70% </a:t>
            </a:r>
            <a:r>
              <a:rPr lang="en-US" dirty="0" err="1" smtClean="0">
                <a:solidFill>
                  <a:srgbClr val="0000CC"/>
                </a:solidFill>
              </a:rPr>
              <a:t>tổng</a:t>
            </a:r>
            <a:r>
              <a:rPr lang="en-US" dirty="0" smtClean="0">
                <a:solidFill>
                  <a:srgbClr val="0000CC"/>
                </a:solidFill>
              </a:rPr>
              <a:t> </a:t>
            </a:r>
            <a:r>
              <a:rPr lang="en-US" dirty="0" err="1" smtClean="0">
                <a:solidFill>
                  <a:srgbClr val="0000CC"/>
                </a:solidFill>
              </a:rPr>
              <a:t>điểm</a:t>
            </a:r>
            <a:r>
              <a:rPr lang="en-US" dirty="0" smtClean="0">
                <a:solidFill>
                  <a:srgbClr val="0000CC"/>
                </a:solidFill>
              </a:rPr>
              <a:t/>
            </a:r>
            <a:br>
              <a:rPr lang="en-US" dirty="0" smtClean="0">
                <a:solidFill>
                  <a:srgbClr val="0000CC"/>
                </a:solidFill>
              </a:rPr>
            </a:br>
            <a:r>
              <a:rPr lang="en-US" dirty="0" err="1" smtClean="0">
                <a:solidFill>
                  <a:srgbClr val="0000CC"/>
                </a:solidFill>
              </a:rPr>
              <a:t>Hình</a:t>
            </a:r>
            <a:r>
              <a:rPr lang="en-US" dirty="0" smtClean="0">
                <a:solidFill>
                  <a:srgbClr val="0000CC"/>
                </a:solidFill>
              </a:rPr>
              <a:t> </a:t>
            </a:r>
            <a:r>
              <a:rPr lang="en-US" dirty="0" err="1" smtClean="0">
                <a:solidFill>
                  <a:srgbClr val="0000CC"/>
                </a:solidFill>
              </a:rPr>
              <a:t>thức</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luận</a:t>
            </a:r>
            <a:r>
              <a:rPr lang="en-US" dirty="0" smtClean="0">
                <a:solidFill>
                  <a:srgbClr val="0000CC"/>
                </a:solidFill>
              </a:rPr>
              <a:t/>
            </a:r>
            <a:br>
              <a:rPr lang="en-US" dirty="0" smtClean="0">
                <a:solidFill>
                  <a:srgbClr val="0000CC"/>
                </a:solidFill>
              </a:rPr>
            </a:br>
            <a:r>
              <a:rPr lang="en-US" dirty="0" err="1" smtClean="0">
                <a:solidFill>
                  <a:srgbClr val="0000CC"/>
                </a:solidFill>
              </a:rPr>
              <a:t>Được</a:t>
            </a:r>
            <a:r>
              <a:rPr lang="en-US" dirty="0" smtClean="0">
                <a:solidFill>
                  <a:srgbClr val="0000CC"/>
                </a:solidFill>
              </a:rPr>
              <a:t> </a:t>
            </a:r>
            <a:r>
              <a:rPr lang="en-US" dirty="0" err="1" smtClean="0">
                <a:solidFill>
                  <a:srgbClr val="0000CC"/>
                </a:solidFill>
              </a:rPr>
              <a:t>sử</a:t>
            </a:r>
            <a:r>
              <a:rPr lang="en-US" dirty="0" smtClean="0">
                <a:solidFill>
                  <a:srgbClr val="0000CC"/>
                </a:solidFill>
              </a:rPr>
              <a:t> </a:t>
            </a:r>
            <a:r>
              <a:rPr lang="en-US" dirty="0" err="1" smtClean="0">
                <a:solidFill>
                  <a:srgbClr val="0000CC"/>
                </a:solidFill>
              </a:rPr>
              <a:t>dụng</a:t>
            </a:r>
            <a:r>
              <a:rPr lang="en-US" dirty="0" smtClean="0">
                <a:solidFill>
                  <a:srgbClr val="0000CC"/>
                </a:solidFill>
              </a:rPr>
              <a:t> </a:t>
            </a:r>
            <a:r>
              <a:rPr lang="en-US" dirty="0" err="1" smtClean="0">
                <a:solidFill>
                  <a:srgbClr val="0000CC"/>
                </a:solidFill>
              </a:rPr>
              <a:t>tài</a:t>
            </a:r>
            <a:r>
              <a:rPr lang="en-US" dirty="0" smtClean="0">
                <a:solidFill>
                  <a:srgbClr val="0000CC"/>
                </a:solidFill>
              </a:rPr>
              <a:t> </a:t>
            </a:r>
            <a:r>
              <a:rPr lang="en-US" dirty="0" err="1" smtClean="0">
                <a:solidFill>
                  <a:srgbClr val="0000CC"/>
                </a:solidFill>
              </a:rPr>
              <a:t>liệu</a:t>
            </a:r>
            <a:r>
              <a:rPr lang="en-US" dirty="0" smtClean="0">
                <a:solidFill>
                  <a:srgbClr val="0000CC"/>
                </a:solidFill>
              </a:rPr>
              <a:t/>
            </a:r>
            <a:br>
              <a:rPr lang="en-US" dirty="0" smtClean="0">
                <a:solidFill>
                  <a:srgbClr val="0000CC"/>
                </a:solidFill>
              </a:rPr>
            </a:br>
            <a:r>
              <a:rPr lang="en-US" dirty="0" err="1" smtClean="0">
                <a:solidFill>
                  <a:srgbClr val="0000CC"/>
                </a:solidFill>
              </a:rPr>
              <a:t>Thời</a:t>
            </a:r>
            <a:r>
              <a:rPr lang="en-US" dirty="0" smtClean="0">
                <a:solidFill>
                  <a:srgbClr val="0000CC"/>
                </a:solidFill>
              </a:rPr>
              <a:t> </a:t>
            </a:r>
            <a:r>
              <a:rPr lang="en-US" dirty="0" err="1" smtClean="0">
                <a:solidFill>
                  <a:srgbClr val="0000CC"/>
                </a:solidFill>
              </a:rPr>
              <a:t>gian</a:t>
            </a:r>
            <a:r>
              <a:rPr lang="en-US" dirty="0" smtClean="0">
                <a:solidFill>
                  <a:srgbClr val="0000CC"/>
                </a:solidFill>
              </a:rPr>
              <a:t>: 60- </a:t>
            </a:r>
            <a:r>
              <a:rPr lang="en-US" dirty="0" err="1" smtClean="0">
                <a:solidFill>
                  <a:srgbClr val="0000CC"/>
                </a:solidFill>
              </a:rPr>
              <a:t>phút</a:t>
            </a:r>
            <a:r>
              <a:rPr lang="en-US" dirty="0" smtClean="0">
                <a:solidFill>
                  <a:srgbClr val="0000CC"/>
                </a:solidFill>
              </a:rPr>
              <a:t>:</a:t>
            </a:r>
          </a:p>
          <a:p>
            <a:pPr eaLnBrk="1" hangingPunct="1">
              <a:buNone/>
            </a:pPr>
            <a:r>
              <a:rPr lang="en-US" dirty="0" smtClean="0">
                <a:solidFill>
                  <a:srgbClr val="0000CC"/>
                </a:solidFill>
              </a:rPr>
              <a:t>	</a:t>
            </a:r>
            <a:r>
              <a:rPr lang="en-US" dirty="0" err="1" smtClean="0">
                <a:solidFill>
                  <a:srgbClr val="0000CC"/>
                </a:solidFill>
              </a:rPr>
              <a:t>Đề</a:t>
            </a:r>
            <a:r>
              <a:rPr lang="en-US" dirty="0" smtClean="0">
                <a:solidFill>
                  <a:srgbClr val="0000CC"/>
                </a:solidFill>
              </a:rPr>
              <a:t> </a:t>
            </a:r>
            <a:r>
              <a:rPr lang="en-US" dirty="0" err="1" smtClean="0">
                <a:solidFill>
                  <a:srgbClr val="0000CC"/>
                </a:solidFill>
              </a:rPr>
              <a:t>thi</a:t>
            </a:r>
            <a:r>
              <a:rPr lang="en-US" dirty="0" smtClean="0">
                <a:solidFill>
                  <a:srgbClr val="0000CC"/>
                </a:solidFill>
              </a:rPr>
              <a:t> </a:t>
            </a:r>
            <a:r>
              <a:rPr lang="en-US" dirty="0" err="1" smtClean="0">
                <a:solidFill>
                  <a:srgbClr val="0000CC"/>
                </a:solidFill>
              </a:rPr>
              <a:t>khoảng</a:t>
            </a:r>
            <a:r>
              <a:rPr lang="en-US" dirty="0" smtClean="0">
                <a:solidFill>
                  <a:srgbClr val="0000CC"/>
                </a:solidFill>
              </a:rPr>
              <a:t> 5-10 </a:t>
            </a:r>
            <a:r>
              <a:rPr lang="en-US" dirty="0" err="1" smtClean="0">
                <a:solidFill>
                  <a:srgbClr val="0000CC"/>
                </a:solidFill>
              </a:rPr>
              <a:t>nhận</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đúng</a:t>
            </a:r>
            <a:r>
              <a:rPr lang="en-US" dirty="0" smtClean="0">
                <a:solidFill>
                  <a:srgbClr val="0000CC"/>
                </a:solidFill>
              </a:rPr>
              <a:t>/</a:t>
            </a:r>
            <a:r>
              <a:rPr lang="en-US" dirty="0" err="1" smtClean="0">
                <a:solidFill>
                  <a:srgbClr val="0000CC"/>
                </a:solidFill>
              </a:rPr>
              <a:t>sai-giải</a:t>
            </a:r>
            <a:r>
              <a:rPr lang="en-US" dirty="0" smtClean="0">
                <a:solidFill>
                  <a:srgbClr val="0000CC"/>
                </a:solidFill>
              </a:rPr>
              <a:t> </a:t>
            </a:r>
            <a:r>
              <a:rPr lang="en-US" dirty="0" err="1" smtClean="0">
                <a:solidFill>
                  <a:srgbClr val="0000CC"/>
                </a:solidFill>
              </a:rPr>
              <a:t>thích</a:t>
            </a:r>
            <a:endParaRPr lang="en-US" dirty="0" smtClean="0">
              <a:solidFill>
                <a:srgbClr val="0000CC"/>
              </a:solidFill>
            </a:endParaRPr>
          </a:p>
          <a:p>
            <a:pPr eaLnBrk="1" hangingPunct="1">
              <a:buNone/>
            </a:pPr>
            <a:r>
              <a:rPr lang="en-US" dirty="0" smtClean="0">
                <a:solidFill>
                  <a:srgbClr val="0000CC"/>
                </a:solidFill>
              </a:rPr>
              <a:t>		</a:t>
            </a:r>
            <a:r>
              <a:rPr lang="en-US" dirty="0" err="1" smtClean="0">
                <a:solidFill>
                  <a:srgbClr val="0000CC"/>
                </a:solidFill>
              </a:rPr>
              <a:t>và</a:t>
            </a:r>
            <a:r>
              <a:rPr lang="en-US" dirty="0" smtClean="0">
                <a:solidFill>
                  <a:srgbClr val="0000CC"/>
                </a:solidFill>
              </a:rPr>
              <a:t> 1 </a:t>
            </a:r>
            <a:r>
              <a:rPr lang="en-US" dirty="0" err="1" smtClean="0">
                <a:solidFill>
                  <a:srgbClr val="0000CC"/>
                </a:solidFill>
              </a:rPr>
              <a:t>câu</a:t>
            </a:r>
            <a:r>
              <a:rPr lang="en-US" dirty="0" smtClean="0">
                <a:solidFill>
                  <a:srgbClr val="0000CC"/>
                </a:solidFill>
              </a:rPr>
              <a:t> </a:t>
            </a:r>
            <a:r>
              <a:rPr lang="en-US" dirty="0" err="1" smtClean="0">
                <a:solidFill>
                  <a:srgbClr val="0000CC"/>
                </a:solidFill>
              </a:rPr>
              <a:t>lý</a:t>
            </a:r>
            <a:r>
              <a:rPr lang="en-US" dirty="0" smtClean="0">
                <a:solidFill>
                  <a:srgbClr val="0000CC"/>
                </a:solidFill>
              </a:rPr>
              <a:t> </a:t>
            </a:r>
            <a:r>
              <a:rPr lang="en-US" dirty="0" err="1" smtClean="0">
                <a:solidFill>
                  <a:srgbClr val="0000CC"/>
                </a:solidFill>
              </a:rPr>
              <a:t>thuyết</a:t>
            </a:r>
            <a:endParaRPr lang="en-US" dirty="0" smtClean="0">
              <a:solidFill>
                <a:srgbClr val="0000CC"/>
              </a:solidFill>
            </a:endParaRPr>
          </a:p>
          <a:p>
            <a:pPr eaLnBrk="1" hangingPunct="1">
              <a:buNone/>
            </a:pPr>
            <a:endParaRPr lang="en-US" dirty="0" smtClean="0">
              <a:solidFill>
                <a:srgbClr val="0000CC"/>
              </a:solidFill>
            </a:endParaRPr>
          </a:p>
          <a:p>
            <a:pPr eaLnBrk="1" hangingPunct="1">
              <a:buFont typeface="Wingdings" pitchFamily="2" charset="2"/>
              <a:buNone/>
            </a:pPr>
            <a:endParaRPr lang="en-US" dirty="0" smtClean="0">
              <a:solidFill>
                <a:srgbClr val="0000C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6350">
                  <a:solidFill>
                    <a:srgbClr val="FF388C">
                      <a:shade val="43000"/>
                    </a:srgbClr>
                  </a:solidFill>
                </a:ln>
                <a:solidFill>
                  <a:srgbClr val="FF388C">
                    <a:tint val="83000"/>
                    <a:satMod val="150000"/>
                  </a:srgbClr>
                </a:solidFill>
              </a:rPr>
              <a:t>Mã hóa lại biến(Recode)</a:t>
            </a:r>
            <a:endParaRPr lang="en-US"/>
          </a:p>
        </p:txBody>
      </p:sp>
      <p:sp>
        <p:nvSpPr>
          <p:cNvPr id="3" name="Content Placeholder 2"/>
          <p:cNvSpPr>
            <a:spLocks noGrp="1"/>
          </p:cNvSpPr>
          <p:nvPr>
            <p:ph sz="quarter" idx="1"/>
          </p:nvPr>
        </p:nvSpPr>
        <p:spPr>
          <a:xfrm>
            <a:off x="457200" y="1524000"/>
            <a:ext cx="8229600" cy="2438400"/>
          </a:xfrm>
        </p:spPr>
        <p:txBody>
          <a:bodyPr/>
          <a:lstStyle/>
          <a:p>
            <a:r>
              <a:rPr lang="en-US" smtClean="0"/>
              <a:t>Recode into different variables :</a:t>
            </a:r>
          </a:p>
          <a:p>
            <a:pPr lvl="1"/>
            <a:r>
              <a:rPr lang="en-US" smtClean="0"/>
              <a:t>Trong trường hợp tạo một biến mới với các giá trị mã hóa do bạn khai báo trên cơ sở biến gốc, còn biến cũ làm cơ sở mã hóa vẫn được giữ lại</a:t>
            </a:r>
          </a:p>
          <a:p>
            <a:pPr lvl="1"/>
            <a:r>
              <a:rPr lang="en-US" smtClean="0"/>
              <a:t>Nhấn Transform/Recode Into Different Variables</a:t>
            </a:r>
            <a:endParaRPr lang="en-US"/>
          </a:p>
        </p:txBody>
      </p:sp>
      <p:pic>
        <p:nvPicPr>
          <p:cNvPr id="6" name="Snagit_PPT861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0"/>
            <a:ext cx="7772400" cy="2895600"/>
          </a:xfrm>
          <a:prstGeom prst="rect">
            <a:avLst/>
          </a:prstGeom>
        </p:spPr>
      </p:pic>
    </p:spTree>
    <p:extLst>
      <p:ext uri="{BB962C8B-B14F-4D97-AF65-F5344CB8AC3E}">
        <p14:creationId xmlns:p14="http://schemas.microsoft.com/office/powerpoint/2010/main" val="3989931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LÀM SẠCH DỮ LIỆU </a:t>
            </a:r>
            <a:endParaRPr lang="en-US" dirty="0">
              <a:solidFill>
                <a:srgbClr val="0000CC"/>
              </a:solidFill>
            </a:endParaRPr>
          </a:p>
        </p:txBody>
      </p:sp>
      <p:sp>
        <p:nvSpPr>
          <p:cNvPr id="3" name="Content Placeholder 2"/>
          <p:cNvSpPr>
            <a:spLocks noGrp="1"/>
          </p:cNvSpPr>
          <p:nvPr>
            <p:ph sz="quarter" idx="1"/>
          </p:nvPr>
        </p:nvSpPr>
        <p:spPr/>
        <p:txBody>
          <a:bodyPr/>
          <a:lstStyle/>
          <a:p>
            <a:r>
              <a:rPr lang="en-US" smtClean="0"/>
              <a:t>Sự cần thiết</a:t>
            </a:r>
          </a:p>
          <a:p>
            <a:pPr marL="537210" lvl="1" indent="0">
              <a:buNone/>
            </a:pPr>
            <a:r>
              <a:rPr lang="en-US" smtClean="0"/>
              <a:t>Dữ liệu sau khi nhập xong chưa thể đưa ngay vào xử lý và phân tích được vì có thể còn nhiều lỗi do :</a:t>
            </a:r>
          </a:p>
          <a:p>
            <a:pPr lvl="1"/>
            <a:r>
              <a:rPr lang="en-US" smtClean="0"/>
              <a:t>Chất lượng của phỏng vấn và đọc soát : phỏng vấn viên hiểu sai câu hỏi và thu thập dữ liệu sai, chọn sai đối tượng phỏng vấn hoặc ghi chép nhầm, người được phỏng vấn trả lời sai ý, người đọc soát chưa phát hiện được</a:t>
            </a:r>
          </a:p>
          <a:p>
            <a:pPr lvl="1"/>
            <a:r>
              <a:rPr lang="en-US" smtClean="0"/>
              <a:t>Nhập dữ liệu sai, sót, thừa</a:t>
            </a:r>
            <a:endParaRPr lang="en-US"/>
          </a:p>
        </p:txBody>
      </p:sp>
    </p:spTree>
    <p:extLst>
      <p:ext uri="{BB962C8B-B14F-4D97-AF65-F5344CB8AC3E}">
        <p14:creationId xmlns:p14="http://schemas.microsoft.com/office/powerpoint/2010/main" val="539909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solidFill>
                    <a:srgbClr val="FF388C">
                      <a:shade val="43000"/>
                    </a:srgbClr>
                  </a:solidFill>
                </a:ln>
                <a:solidFill>
                  <a:srgbClr val="0000CC"/>
                </a:solidFill>
              </a:rPr>
              <a:t>LÀM </a:t>
            </a:r>
            <a:r>
              <a:rPr lang="en-US" dirty="0">
                <a:ln w="6350">
                  <a:solidFill>
                    <a:srgbClr val="FF388C">
                      <a:shade val="43000"/>
                    </a:srgbClr>
                  </a:solidFill>
                </a:ln>
                <a:solidFill>
                  <a:srgbClr val="0000CC"/>
                </a:solidFill>
              </a:rPr>
              <a:t>SẠCH DỮ LIỆU </a:t>
            </a:r>
            <a:endParaRPr lang="en-US" dirty="0">
              <a:solidFill>
                <a:srgbClr val="0000CC"/>
              </a:solidFill>
            </a:endParaRPr>
          </a:p>
        </p:txBody>
      </p:sp>
      <p:sp>
        <p:nvSpPr>
          <p:cNvPr id="3" name="Content Placeholder 2"/>
          <p:cNvSpPr>
            <a:spLocks noGrp="1"/>
          </p:cNvSpPr>
          <p:nvPr>
            <p:ph sz="quarter" idx="1"/>
          </p:nvPr>
        </p:nvSpPr>
        <p:spPr/>
        <p:txBody>
          <a:bodyPr/>
          <a:lstStyle/>
          <a:p>
            <a:r>
              <a:rPr lang="en-US" smtClean="0"/>
              <a:t>Các phương pháp làm sạch dữ liệu</a:t>
            </a:r>
          </a:p>
          <a:p>
            <a:pPr lvl="1"/>
            <a:r>
              <a:rPr lang="en-US" smtClean="0"/>
              <a:t>Dùng bảng tần số</a:t>
            </a:r>
          </a:p>
          <a:p>
            <a:pPr lvl="2"/>
            <a:r>
              <a:rPr lang="en-US" smtClean="0"/>
              <a:t>Lập bảng tần số cho tất cả các biến, đọc để tìm các giá trị lạ</a:t>
            </a:r>
          </a:p>
          <a:p>
            <a:pPr lvl="2"/>
            <a:r>
              <a:rPr lang="en-US" smtClean="0"/>
              <a:t>Ngoài ra có thể dùng lệnh Find như trong Excel</a:t>
            </a:r>
          </a:p>
          <a:p>
            <a:pPr lvl="1"/>
            <a:r>
              <a:rPr lang="en-US" smtClean="0"/>
              <a:t>Dùng bảng phối hợp hai hay ba biến (học ở chương 2)</a:t>
            </a:r>
          </a:p>
          <a:p>
            <a:pPr lvl="1"/>
            <a:endParaRPr lang="en-US"/>
          </a:p>
        </p:txBody>
      </p:sp>
    </p:spTree>
    <p:extLst>
      <p:ext uri="{BB962C8B-B14F-4D97-AF65-F5344CB8AC3E}">
        <p14:creationId xmlns:p14="http://schemas.microsoft.com/office/powerpoint/2010/main" val="3445266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4400" b="1" dirty="0" err="1" smtClean="0">
                <a:solidFill>
                  <a:schemeClr val="accent1">
                    <a:lumMod val="75000"/>
                  </a:schemeClr>
                </a:solidFill>
                <a:effectLst>
                  <a:outerShdw blurRad="38100" dist="38100" dir="2700000" algn="tl">
                    <a:srgbClr val="000000">
                      <a:alpha val="43137"/>
                    </a:srgbClr>
                  </a:outerShdw>
                </a:effectLst>
              </a:rPr>
              <a:t>Thống</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kê</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mô</a:t>
            </a:r>
            <a:r>
              <a:rPr lang="en-US" sz="4400" b="1" dirty="0" smtClean="0">
                <a:solidFill>
                  <a:schemeClr val="accent1">
                    <a:lumMod val="75000"/>
                  </a:schemeClr>
                </a:solidFill>
                <a:effectLst>
                  <a:outerShdw blurRad="38100" dist="38100" dir="2700000" algn="tl">
                    <a:srgbClr val="000000">
                      <a:alpha val="43137"/>
                    </a:srgbClr>
                  </a:outerShdw>
                </a:effectLst>
              </a:rPr>
              <a:t> </a:t>
            </a:r>
            <a:r>
              <a:rPr lang="en-US" sz="4400" b="1" dirty="0" err="1" smtClean="0">
                <a:solidFill>
                  <a:schemeClr val="accent1">
                    <a:lumMod val="75000"/>
                  </a:schemeClr>
                </a:solidFill>
                <a:effectLst>
                  <a:outerShdw blurRad="38100" dist="38100" dir="2700000" algn="tl">
                    <a:srgbClr val="000000">
                      <a:alpha val="43137"/>
                    </a:srgbClr>
                  </a:outerShdw>
                </a:effectLst>
              </a:rPr>
              <a:t>tả</a:t>
            </a:r>
            <a:endParaRPr lang="en-US" sz="4400" b="1" dirty="0">
              <a:solidFill>
                <a:schemeClr val="accent1">
                  <a:lumMod val="75000"/>
                </a:schemeClr>
              </a:solidFill>
              <a:effectLst>
                <a:outerShdw blurRad="38100" dist="38100" dir="2700000" algn="tl">
                  <a:srgbClr val="000000">
                    <a:alpha val="43137"/>
                  </a:srgbClr>
                </a:outerShdw>
              </a:effectLst>
            </a:endParaRPr>
          </a:p>
        </p:txBody>
      </p:sp>
      <p:sp>
        <p:nvSpPr>
          <p:cNvPr id="4" name="Title 3"/>
          <p:cNvSpPr>
            <a:spLocks noGrp="1"/>
          </p:cNvSpPr>
          <p:nvPr>
            <p:ph type="ctrTitle"/>
          </p:nvPr>
        </p:nvSpPr>
        <p:spPr/>
        <p:txBody>
          <a:bodyPr/>
          <a:lstStyle/>
          <a:p>
            <a:r>
              <a:rPr lang="en-US" dirty="0" err="1" smtClean="0"/>
              <a:t>Chương</a:t>
            </a:r>
            <a:r>
              <a:rPr lang="en-US" dirty="0" smtClean="0"/>
              <a:t> II</a:t>
            </a:r>
            <a:endParaRPr lang="en-US" dirty="0"/>
          </a:p>
        </p:txBody>
      </p:sp>
    </p:spTree>
    <p:extLst>
      <p:ext uri="{BB962C8B-B14F-4D97-AF65-F5344CB8AC3E}">
        <p14:creationId xmlns:p14="http://schemas.microsoft.com/office/powerpoint/2010/main" val="856200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714488"/>
            <a:ext cx="7772400" cy="4572000"/>
          </a:xfrm>
        </p:spPr>
        <p:txBody>
          <a:bodyPr/>
          <a:lstStyle/>
          <a:p>
            <a:r>
              <a:rPr lang="en-US" dirty="0" err="1" smtClean="0"/>
              <a:t>Bảng</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tần</a:t>
            </a:r>
            <a:r>
              <a:rPr lang="en-US" dirty="0" smtClean="0"/>
              <a:t> </a:t>
            </a:r>
            <a:r>
              <a:rPr lang="en-US" dirty="0" err="1" smtClean="0"/>
              <a:t>số</a:t>
            </a:r>
            <a:endParaRPr lang="en-US" dirty="0" smtClean="0"/>
          </a:p>
          <a:p>
            <a:r>
              <a:rPr lang="en-US" dirty="0" err="1" smtClean="0"/>
              <a:t>Tính</a:t>
            </a:r>
            <a:r>
              <a:rPr lang="en-US" dirty="0" smtClean="0"/>
              <a:t> </a:t>
            </a:r>
            <a:r>
              <a:rPr lang="en-US" dirty="0" err="1" smtClean="0"/>
              <a:t>đại</a:t>
            </a:r>
            <a:r>
              <a:rPr lang="en-US" dirty="0" smtClean="0"/>
              <a:t> </a:t>
            </a:r>
            <a:r>
              <a:rPr lang="en-US" dirty="0" err="1" smtClean="0"/>
              <a:t>lượng</a:t>
            </a:r>
            <a:r>
              <a:rPr lang="en-US" dirty="0" smtClean="0"/>
              <a:t> </a:t>
            </a:r>
            <a:r>
              <a:rPr lang="en-US" dirty="0" err="1" smtClean="0"/>
              <a:t>thống</a:t>
            </a:r>
            <a:r>
              <a:rPr lang="en-US" dirty="0" smtClean="0"/>
              <a:t> </a:t>
            </a:r>
            <a:r>
              <a:rPr lang="en-US" dirty="0" err="1" smtClean="0"/>
              <a:t>kê</a:t>
            </a:r>
            <a:r>
              <a:rPr lang="en-US" dirty="0" smtClean="0"/>
              <a:t> </a:t>
            </a:r>
            <a:r>
              <a:rPr lang="en-US" dirty="0" err="1" smtClean="0"/>
              <a:t>mô</a:t>
            </a:r>
            <a:r>
              <a:rPr lang="en-US" dirty="0" smtClean="0"/>
              <a:t> </a:t>
            </a:r>
            <a:r>
              <a:rPr lang="en-US" dirty="0" err="1" smtClean="0"/>
              <a:t>tả</a:t>
            </a:r>
            <a:endParaRPr lang="en-US" dirty="0" smtClean="0"/>
          </a:p>
          <a:p>
            <a:r>
              <a:rPr lang="en-US" dirty="0" err="1" smtClean="0"/>
              <a:t>Tạo</a:t>
            </a:r>
            <a:r>
              <a:rPr lang="en-US" dirty="0" smtClean="0"/>
              <a:t> </a:t>
            </a:r>
            <a:r>
              <a:rPr lang="en-US" dirty="0" err="1" smtClean="0"/>
              <a:t>bảng</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nhiều</a:t>
            </a:r>
            <a:r>
              <a:rPr lang="en-US" dirty="0" smtClean="0"/>
              <a:t> </a:t>
            </a:r>
            <a:r>
              <a:rPr lang="en-US" dirty="0" err="1" smtClean="0"/>
              <a:t>biến</a:t>
            </a:r>
            <a:endParaRPr lang="en-US" dirty="0" smtClean="0"/>
          </a:p>
          <a:p>
            <a:r>
              <a:rPr lang="en-US" dirty="0" err="1" smtClean="0"/>
              <a:t>Xử</a:t>
            </a:r>
            <a:r>
              <a:rPr lang="en-US" dirty="0" smtClean="0"/>
              <a:t> </a:t>
            </a:r>
            <a:r>
              <a:rPr lang="en-US" dirty="0" err="1" smtClean="0"/>
              <a:t>lý</a:t>
            </a:r>
            <a:r>
              <a:rPr lang="en-US" dirty="0" smtClean="0"/>
              <a:t> </a:t>
            </a:r>
            <a:r>
              <a:rPr lang="en-US" dirty="0" err="1" smtClean="0"/>
              <a:t>câu</a:t>
            </a:r>
            <a:r>
              <a:rPr lang="en-US" dirty="0" smtClean="0"/>
              <a:t> </a:t>
            </a:r>
            <a:r>
              <a:rPr lang="en-US" dirty="0" err="1" smtClean="0"/>
              <a:t>hỏi</a:t>
            </a:r>
            <a:r>
              <a:rPr lang="en-US" dirty="0" smtClean="0"/>
              <a:t> </a:t>
            </a:r>
            <a:r>
              <a:rPr lang="en-US" dirty="0" err="1" smtClean="0"/>
              <a:t>nhiều</a:t>
            </a:r>
            <a:r>
              <a:rPr lang="en-US" dirty="0" smtClean="0"/>
              <a:t> </a:t>
            </a:r>
            <a:r>
              <a:rPr lang="en-US" dirty="0" err="1" smtClean="0"/>
              <a:t>lựa</a:t>
            </a:r>
            <a:r>
              <a:rPr lang="en-US" dirty="0" smtClean="0"/>
              <a:t> </a:t>
            </a:r>
            <a:r>
              <a:rPr lang="en-US" dirty="0" err="1" smtClean="0"/>
              <a:t>chọn</a:t>
            </a:r>
            <a:endParaRPr lang="en-US" dirty="0"/>
          </a:p>
        </p:txBody>
      </p:sp>
      <p:sp>
        <p:nvSpPr>
          <p:cNvPr id="4" name="Rectangle 2"/>
          <p:cNvSpPr>
            <a:spLocks noGrp="1" noChangeArrowheads="1"/>
          </p:cNvSpPr>
          <p:nvPr>
            <p:ph type="title"/>
          </p:nvPr>
        </p:nvSpPr>
        <p:spPr>
          <a:xfrm>
            <a:off x="304800" y="261938"/>
            <a:ext cx="8610600" cy="1314450"/>
          </a:xfrm>
        </p:spPr>
        <p:txBody>
          <a:bodyPr>
            <a:normAutofit/>
          </a:bodyPr>
          <a:lstStyle/>
          <a:p>
            <a:pPr marL="838200" indent="-838200" algn="ctr"/>
            <a:r>
              <a:rPr lang="en-GB" sz="4800" b="1" dirty="0" err="1" smtClean="0">
                <a:solidFill>
                  <a:srgbClr val="660066"/>
                </a:solidFill>
                <a:latin typeface="Tahoma" pitchFamily="34" charset="0"/>
                <a:ea typeface="Tahoma" pitchFamily="34" charset="0"/>
                <a:cs typeface="Tahoma" pitchFamily="34" charset="0"/>
              </a:rPr>
              <a:t>Thống</a:t>
            </a:r>
            <a:r>
              <a:rPr lang="en-GB" sz="4800" b="1" dirty="0" smtClean="0">
                <a:solidFill>
                  <a:srgbClr val="660066"/>
                </a:solidFill>
                <a:latin typeface="Tahoma" pitchFamily="34" charset="0"/>
                <a:ea typeface="Tahoma" pitchFamily="34" charset="0"/>
                <a:cs typeface="Tahoma" pitchFamily="34" charset="0"/>
              </a:rPr>
              <a:t> </a:t>
            </a:r>
            <a:r>
              <a:rPr lang="en-GB" sz="4800" b="1" dirty="0" err="1" smtClean="0">
                <a:solidFill>
                  <a:srgbClr val="660066"/>
                </a:solidFill>
                <a:latin typeface="Tahoma" pitchFamily="34" charset="0"/>
                <a:ea typeface="Tahoma" pitchFamily="34" charset="0"/>
                <a:cs typeface="Tahoma" pitchFamily="34" charset="0"/>
              </a:rPr>
              <a:t>kê</a:t>
            </a:r>
            <a:r>
              <a:rPr lang="en-GB" sz="4800" b="1" dirty="0" smtClean="0">
                <a:solidFill>
                  <a:srgbClr val="660066"/>
                </a:solidFill>
                <a:latin typeface="Tahoma" pitchFamily="34" charset="0"/>
                <a:ea typeface="Tahoma" pitchFamily="34" charset="0"/>
                <a:cs typeface="Tahoma" pitchFamily="34" charset="0"/>
              </a:rPr>
              <a:t> </a:t>
            </a:r>
            <a:r>
              <a:rPr lang="en-GB" sz="4800" b="1" dirty="0" err="1" smtClean="0">
                <a:solidFill>
                  <a:srgbClr val="660066"/>
                </a:solidFill>
                <a:latin typeface="Tahoma" pitchFamily="34" charset="0"/>
                <a:ea typeface="Tahoma" pitchFamily="34" charset="0"/>
                <a:cs typeface="Tahoma" pitchFamily="34" charset="0"/>
              </a:rPr>
              <a:t>mô</a:t>
            </a:r>
            <a:r>
              <a:rPr lang="en-GB" sz="4800" b="1" dirty="0" smtClean="0">
                <a:solidFill>
                  <a:srgbClr val="660066"/>
                </a:solidFill>
                <a:latin typeface="Tahoma" pitchFamily="34" charset="0"/>
                <a:ea typeface="Tahoma" pitchFamily="34" charset="0"/>
                <a:cs typeface="Tahoma" pitchFamily="34" charset="0"/>
              </a:rPr>
              <a:t> </a:t>
            </a:r>
            <a:r>
              <a:rPr lang="en-GB" sz="4800" b="1" dirty="0" err="1" smtClean="0">
                <a:solidFill>
                  <a:srgbClr val="660066"/>
                </a:solidFill>
                <a:latin typeface="Tahoma" pitchFamily="34" charset="0"/>
                <a:ea typeface="Tahoma" pitchFamily="34" charset="0"/>
                <a:cs typeface="Tahoma" pitchFamily="34" charset="0"/>
              </a:rPr>
              <a:t>tả</a:t>
            </a:r>
            <a:endParaRPr lang="en-US" sz="6000" dirty="0">
              <a:solidFill>
                <a:srgbClr val="660066"/>
              </a:solidFill>
              <a:latin typeface="Tahoma" pitchFamily="34" charset="0"/>
              <a:ea typeface="Tahoma" pitchFamily="34" charset="0"/>
              <a:cs typeface="Tahom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42913" y="103188"/>
            <a:ext cx="8243887" cy="811212"/>
          </a:xfrm>
        </p:spPr>
        <p:txBody>
          <a:bodyPr/>
          <a:lstStyle/>
          <a:p>
            <a:pPr marL="838200" indent="-838200"/>
            <a:r>
              <a:rPr lang="en-GB" b="1" dirty="0" err="1" smtClean="0">
                <a:solidFill>
                  <a:srgbClr val="660066"/>
                </a:solidFill>
              </a:rPr>
              <a:t>Bảng</a:t>
            </a:r>
            <a:r>
              <a:rPr lang="en-GB" b="1" dirty="0" smtClean="0">
                <a:solidFill>
                  <a:srgbClr val="660066"/>
                </a:solidFill>
              </a:rPr>
              <a:t> </a:t>
            </a:r>
            <a:r>
              <a:rPr lang="en-GB" b="1" dirty="0" err="1">
                <a:solidFill>
                  <a:srgbClr val="660066"/>
                </a:solidFill>
              </a:rPr>
              <a:t>phân</a:t>
            </a:r>
            <a:r>
              <a:rPr lang="en-GB" b="1" dirty="0">
                <a:solidFill>
                  <a:srgbClr val="660066"/>
                </a:solidFill>
              </a:rPr>
              <a:t> </a:t>
            </a:r>
            <a:r>
              <a:rPr lang="en-GB" b="1" dirty="0" err="1">
                <a:solidFill>
                  <a:srgbClr val="660066"/>
                </a:solidFill>
              </a:rPr>
              <a:t>bố</a:t>
            </a:r>
            <a:r>
              <a:rPr lang="en-GB" b="1" dirty="0">
                <a:solidFill>
                  <a:srgbClr val="660066"/>
                </a:solidFill>
              </a:rPr>
              <a:t> </a:t>
            </a:r>
            <a:r>
              <a:rPr lang="en-GB" b="1" dirty="0" err="1">
                <a:solidFill>
                  <a:srgbClr val="660066"/>
                </a:solidFill>
              </a:rPr>
              <a:t>tần</a:t>
            </a:r>
            <a:r>
              <a:rPr lang="en-GB" b="1" dirty="0">
                <a:solidFill>
                  <a:srgbClr val="660066"/>
                </a:solidFill>
              </a:rPr>
              <a:t> </a:t>
            </a:r>
            <a:r>
              <a:rPr lang="en-GB" b="1" dirty="0" err="1">
                <a:solidFill>
                  <a:srgbClr val="660066"/>
                </a:solidFill>
              </a:rPr>
              <a:t>suất</a:t>
            </a:r>
            <a:r>
              <a:rPr lang="en-GB" dirty="0">
                <a:solidFill>
                  <a:srgbClr val="660066"/>
                </a:solidFill>
              </a:rPr>
              <a:t> </a:t>
            </a:r>
            <a:endParaRPr lang="en-US" dirty="0">
              <a:solidFill>
                <a:srgbClr val="660066"/>
              </a:solidFill>
            </a:endParaRPr>
          </a:p>
        </p:txBody>
      </p:sp>
      <p:sp>
        <p:nvSpPr>
          <p:cNvPr id="139267" name="Text Box 3"/>
          <p:cNvSpPr txBox="1">
            <a:spLocks noChangeArrowheads="1"/>
          </p:cNvSpPr>
          <p:nvPr/>
        </p:nvSpPr>
        <p:spPr bwMode="auto">
          <a:xfrm>
            <a:off x="500034" y="1173162"/>
            <a:ext cx="764386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GB" sz="2800" dirty="0" err="1"/>
              <a:t>Bảng</a:t>
            </a:r>
            <a:r>
              <a:rPr lang="en-GB" sz="2800" dirty="0"/>
              <a:t> </a:t>
            </a:r>
            <a:r>
              <a:rPr lang="en-GB" sz="2800" dirty="0" err="1"/>
              <a:t>phân</a:t>
            </a:r>
            <a:r>
              <a:rPr lang="en-GB" sz="2800" dirty="0"/>
              <a:t> </a:t>
            </a:r>
            <a:r>
              <a:rPr lang="en-GB" sz="2800" dirty="0" err="1"/>
              <a:t>phối</a:t>
            </a:r>
            <a:r>
              <a:rPr lang="en-GB" sz="2800" dirty="0"/>
              <a:t> </a:t>
            </a:r>
            <a:r>
              <a:rPr lang="en-GB" sz="2800" dirty="0" err="1"/>
              <a:t>tần</a:t>
            </a:r>
            <a:r>
              <a:rPr lang="en-GB" sz="2800" dirty="0"/>
              <a:t> </a:t>
            </a:r>
            <a:r>
              <a:rPr lang="en-GB" sz="2800" dirty="0" err="1"/>
              <a:t>suất</a:t>
            </a:r>
            <a:r>
              <a:rPr lang="en-GB" sz="2800" dirty="0"/>
              <a:t> </a:t>
            </a:r>
            <a:r>
              <a:rPr lang="en-GB" sz="2800" dirty="0" err="1"/>
              <a:t>được</a:t>
            </a:r>
            <a:r>
              <a:rPr lang="en-GB" sz="2800" dirty="0"/>
              <a:t> </a:t>
            </a:r>
            <a:r>
              <a:rPr lang="en-GB" sz="2800" dirty="0" err="1"/>
              <a:t>thể</a:t>
            </a:r>
            <a:r>
              <a:rPr lang="en-GB" sz="2800" dirty="0"/>
              <a:t> </a:t>
            </a:r>
            <a:r>
              <a:rPr lang="en-GB" sz="2800" dirty="0" err="1"/>
              <a:t>hiện</a:t>
            </a:r>
            <a:r>
              <a:rPr lang="en-GB" sz="2800" dirty="0"/>
              <a:t> </a:t>
            </a:r>
            <a:r>
              <a:rPr lang="en-GB" sz="2800" dirty="0" err="1"/>
              <a:t>với</a:t>
            </a:r>
            <a:r>
              <a:rPr lang="en-GB" sz="2800" dirty="0"/>
              <a:t> </a:t>
            </a:r>
            <a:r>
              <a:rPr lang="en-GB" sz="2800" dirty="0" err="1"/>
              <a:t>tất</a:t>
            </a:r>
            <a:r>
              <a:rPr lang="en-GB" sz="2800" dirty="0"/>
              <a:t> </a:t>
            </a:r>
            <a:r>
              <a:rPr lang="en-GB" sz="2800" dirty="0" err="1"/>
              <a:t>cả</a:t>
            </a:r>
            <a:r>
              <a:rPr lang="en-GB" sz="2800" dirty="0"/>
              <a:t> </a:t>
            </a:r>
            <a:r>
              <a:rPr lang="en-GB" sz="2800" dirty="0" err="1"/>
              <a:t>các</a:t>
            </a:r>
            <a:r>
              <a:rPr lang="en-GB" sz="2800" dirty="0"/>
              <a:t> </a:t>
            </a:r>
            <a:r>
              <a:rPr lang="en-GB" sz="2800" dirty="0" err="1"/>
              <a:t>biến</a:t>
            </a:r>
            <a:r>
              <a:rPr lang="en-GB" sz="2800" dirty="0"/>
              <a:t> </a:t>
            </a:r>
            <a:r>
              <a:rPr lang="en-GB" sz="2800" dirty="0" err="1"/>
              <a:t>định</a:t>
            </a:r>
            <a:r>
              <a:rPr lang="en-GB" sz="2800" dirty="0"/>
              <a:t> </a:t>
            </a:r>
            <a:r>
              <a:rPr lang="en-GB" sz="2800" dirty="0" err="1"/>
              <a:t>tính</a:t>
            </a:r>
            <a:r>
              <a:rPr lang="en-GB" sz="2800" dirty="0"/>
              <a:t> (</a:t>
            </a:r>
            <a:r>
              <a:rPr lang="en-GB" sz="2800" dirty="0" err="1"/>
              <a:t>rời</a:t>
            </a:r>
            <a:r>
              <a:rPr lang="en-GB" sz="2800" dirty="0"/>
              <a:t> </a:t>
            </a:r>
            <a:r>
              <a:rPr lang="en-GB" sz="2800" dirty="0" err="1"/>
              <a:t>rạc</a:t>
            </a:r>
            <a:r>
              <a:rPr lang="en-GB" sz="2800" dirty="0"/>
              <a:t>) </a:t>
            </a:r>
            <a:r>
              <a:rPr lang="en-GB" sz="2800" dirty="0" err="1"/>
              <a:t>với</a:t>
            </a:r>
            <a:r>
              <a:rPr lang="en-GB" sz="2800" dirty="0"/>
              <a:t> </a:t>
            </a:r>
            <a:r>
              <a:rPr lang="en-GB" sz="2800" dirty="0" err="1"/>
              <a:t>các</a:t>
            </a:r>
            <a:r>
              <a:rPr lang="en-GB" sz="2800" dirty="0"/>
              <a:t> </a:t>
            </a:r>
            <a:r>
              <a:rPr lang="en-GB" sz="2800" dirty="0" err="1"/>
              <a:t>thang</a:t>
            </a:r>
            <a:r>
              <a:rPr lang="en-GB" sz="2800" dirty="0"/>
              <a:t> </a:t>
            </a:r>
            <a:r>
              <a:rPr lang="en-GB" sz="2800" dirty="0" err="1"/>
              <a:t>đo</a:t>
            </a:r>
            <a:r>
              <a:rPr lang="en-GB" sz="2800" dirty="0"/>
              <a:t> </a:t>
            </a:r>
            <a:r>
              <a:rPr lang="en-GB" sz="2800" dirty="0" err="1"/>
              <a:t>định</a:t>
            </a:r>
            <a:r>
              <a:rPr lang="en-GB" sz="2800" dirty="0"/>
              <a:t> </a:t>
            </a:r>
            <a:r>
              <a:rPr lang="en-GB" sz="2800" dirty="0" err="1"/>
              <a:t>danh</a:t>
            </a:r>
            <a:r>
              <a:rPr lang="en-GB" sz="2800" dirty="0"/>
              <a:t>, </a:t>
            </a:r>
            <a:r>
              <a:rPr lang="en-GB" sz="2800" dirty="0" err="1"/>
              <a:t>thứ</a:t>
            </a:r>
            <a:r>
              <a:rPr lang="en-GB" sz="2800" dirty="0"/>
              <a:t> </a:t>
            </a:r>
            <a:r>
              <a:rPr lang="en-GB" sz="2800" dirty="0" err="1"/>
              <a:t>bậc</a:t>
            </a:r>
            <a:r>
              <a:rPr lang="en-GB" sz="2800" dirty="0"/>
              <a:t> </a:t>
            </a:r>
            <a:r>
              <a:rPr lang="en-GB" sz="2800" dirty="0" err="1"/>
              <a:t>và</a:t>
            </a:r>
            <a:r>
              <a:rPr lang="en-GB" sz="2800" dirty="0"/>
              <a:t> </a:t>
            </a:r>
            <a:r>
              <a:rPr lang="en-GB" sz="2800" dirty="0" err="1"/>
              <a:t>các</a:t>
            </a:r>
            <a:r>
              <a:rPr lang="en-GB" sz="2800" dirty="0"/>
              <a:t> </a:t>
            </a:r>
            <a:r>
              <a:rPr lang="en-GB" sz="2800" dirty="0" err="1"/>
              <a:t>biến</a:t>
            </a:r>
            <a:r>
              <a:rPr lang="en-GB" sz="2800" dirty="0"/>
              <a:t> </a:t>
            </a:r>
            <a:r>
              <a:rPr lang="en-GB" sz="2800" dirty="0" err="1"/>
              <a:t>định</a:t>
            </a:r>
            <a:r>
              <a:rPr lang="en-GB" sz="2800" dirty="0"/>
              <a:t> </a:t>
            </a:r>
            <a:r>
              <a:rPr lang="en-GB" sz="2800" dirty="0" err="1"/>
              <a:t>lượng</a:t>
            </a:r>
            <a:r>
              <a:rPr lang="en-GB" sz="2800" dirty="0"/>
              <a:t> (</a:t>
            </a:r>
            <a:r>
              <a:rPr lang="en-GB" sz="2800" dirty="0" err="1"/>
              <a:t>liên</a:t>
            </a:r>
            <a:r>
              <a:rPr lang="en-GB" sz="2800" dirty="0"/>
              <a:t> </a:t>
            </a:r>
            <a:r>
              <a:rPr lang="en-GB" sz="2800" dirty="0" err="1"/>
              <a:t>tục</a:t>
            </a:r>
            <a:r>
              <a:rPr lang="en-GB" sz="2800" dirty="0"/>
              <a:t>) </a:t>
            </a:r>
            <a:r>
              <a:rPr lang="en-GB" sz="2800" dirty="0" err="1"/>
              <a:t>với</a:t>
            </a:r>
            <a:r>
              <a:rPr lang="en-GB" sz="2800" dirty="0"/>
              <a:t> </a:t>
            </a:r>
            <a:r>
              <a:rPr lang="en-GB" sz="2800" dirty="0" err="1"/>
              <a:t>thang</a:t>
            </a:r>
            <a:r>
              <a:rPr lang="en-GB" sz="2800" dirty="0"/>
              <a:t> </a:t>
            </a:r>
            <a:r>
              <a:rPr lang="en-GB" sz="2800" dirty="0" err="1"/>
              <a:t>đo</a:t>
            </a:r>
            <a:r>
              <a:rPr lang="en-GB" sz="2800" dirty="0"/>
              <a:t> </a:t>
            </a:r>
            <a:r>
              <a:rPr lang="en-GB" sz="2800" dirty="0" err="1"/>
              <a:t>khoảng</a:t>
            </a:r>
            <a:r>
              <a:rPr lang="en-GB" sz="2800" dirty="0"/>
              <a:t> </a:t>
            </a:r>
            <a:r>
              <a:rPr lang="en-GB" sz="2800" dirty="0" err="1"/>
              <a:t>cách</a:t>
            </a:r>
            <a:r>
              <a:rPr lang="en-GB" sz="2800" dirty="0"/>
              <a:t> </a:t>
            </a:r>
            <a:r>
              <a:rPr lang="en-GB" sz="2800" dirty="0" err="1"/>
              <a:t>hoặc</a:t>
            </a:r>
            <a:r>
              <a:rPr lang="en-GB" sz="2800" dirty="0"/>
              <a:t> </a:t>
            </a:r>
            <a:r>
              <a:rPr lang="en-GB" sz="2800" dirty="0" err="1"/>
              <a:t>tỉ</a:t>
            </a:r>
            <a:r>
              <a:rPr lang="en-GB" sz="2800" dirty="0"/>
              <a:t> </a:t>
            </a:r>
            <a:r>
              <a:rPr lang="en-GB" sz="2800" dirty="0" err="1"/>
              <a:t>lệ</a:t>
            </a:r>
            <a:r>
              <a:rPr lang="en-GB" sz="2800" dirty="0"/>
              <a:t>.</a:t>
            </a:r>
            <a:r>
              <a:rPr lang="en-US" sz="2800" dirty="0"/>
              <a:t> </a:t>
            </a:r>
          </a:p>
        </p:txBody>
      </p:sp>
      <p:sp>
        <p:nvSpPr>
          <p:cNvPr id="139268" name="Text Box 4"/>
          <p:cNvSpPr txBox="1">
            <a:spLocks noChangeArrowheads="1"/>
          </p:cNvSpPr>
          <p:nvPr/>
        </p:nvSpPr>
        <p:spPr bwMode="auto">
          <a:xfrm>
            <a:off x="533400" y="4786322"/>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i="1" dirty="0" err="1"/>
              <a:t>Từ</a:t>
            </a:r>
            <a:r>
              <a:rPr lang="en-GB" sz="2800" b="1" i="1" dirty="0"/>
              <a:t> </a:t>
            </a:r>
            <a:r>
              <a:rPr lang="en-GB" sz="2800" b="1" i="1" dirty="0" err="1"/>
              <a:t>thanh</a:t>
            </a:r>
            <a:r>
              <a:rPr lang="en-GB" sz="2800" b="1" i="1" dirty="0"/>
              <a:t> menu </a:t>
            </a:r>
            <a:r>
              <a:rPr lang="en-GB" sz="2800" b="1" i="1" dirty="0" err="1"/>
              <a:t>chọn</a:t>
            </a:r>
            <a:r>
              <a:rPr lang="en-GB" sz="2800" b="1" i="1" dirty="0"/>
              <a:t>: </a:t>
            </a:r>
            <a:br>
              <a:rPr lang="en-GB" sz="2800" b="1" i="1" dirty="0"/>
            </a:br>
            <a:r>
              <a:rPr lang="en-GB" sz="2800" b="1" i="1" dirty="0"/>
              <a:t>Analyze / Descriptive Statistics / Frequencies…</a:t>
            </a:r>
            <a:r>
              <a:rPr lang="en-US" sz="2800" b="1" i="1" dirty="0"/>
              <a:t> </a:t>
            </a:r>
          </a:p>
        </p:txBody>
      </p:sp>
    </p:spTree>
    <p:extLst>
      <p:ext uri="{BB962C8B-B14F-4D97-AF65-F5344CB8AC3E}">
        <p14:creationId xmlns:p14="http://schemas.microsoft.com/office/powerpoint/2010/main" val="1945639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42913" y="103188"/>
            <a:ext cx="8243887" cy="735012"/>
          </a:xfrm>
        </p:spPr>
        <p:txBody>
          <a:bodyPr>
            <a:normAutofit fontScale="90000"/>
          </a:bodyPr>
          <a:lstStyle/>
          <a:p>
            <a:pPr marL="838200" indent="-838200"/>
            <a:r>
              <a:rPr lang="en-GB" b="1" dirty="0">
                <a:solidFill>
                  <a:srgbClr val="660066"/>
                </a:solidFill>
              </a:rPr>
              <a:t>Frequencies</a:t>
            </a:r>
            <a:r>
              <a:rPr lang="en-US" dirty="0">
                <a:solidFill>
                  <a:srgbClr val="660066"/>
                </a:solidFill>
              </a:rPr>
              <a:t> </a:t>
            </a:r>
          </a:p>
        </p:txBody>
      </p:sp>
      <p:pic>
        <p:nvPicPr>
          <p:cNvPr id="140292"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4800" y="1295400"/>
            <a:ext cx="5410200" cy="3405188"/>
          </a:xfrm>
          <a:ln/>
        </p:spPr>
      </p:pic>
      <p:sp>
        <p:nvSpPr>
          <p:cNvPr id="140291" name="Text Box 3"/>
          <p:cNvSpPr txBox="1">
            <a:spLocks noChangeArrowheads="1"/>
          </p:cNvSpPr>
          <p:nvPr/>
        </p:nvSpPr>
        <p:spPr bwMode="auto">
          <a:xfrm>
            <a:off x="228600" y="685800"/>
            <a:ext cx="8686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en-GB"/>
              <a:t>Chọn một hoặc một số biến định lượng hoặc định tính</a:t>
            </a:r>
            <a:r>
              <a:rPr lang="en-US"/>
              <a:t> </a:t>
            </a:r>
          </a:p>
        </p:txBody>
      </p:sp>
      <p:sp>
        <p:nvSpPr>
          <p:cNvPr id="140294" name="Text Box 6"/>
          <p:cNvSpPr txBox="1">
            <a:spLocks noChangeArrowheads="1"/>
          </p:cNvSpPr>
          <p:nvPr/>
        </p:nvSpPr>
        <p:spPr bwMode="auto">
          <a:xfrm>
            <a:off x="304800" y="4876800"/>
            <a:ext cx="7924800"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60000"/>
              </a:lnSpc>
              <a:buFontTx/>
              <a:buChar char="•"/>
            </a:pPr>
            <a:r>
              <a:rPr lang="en-GB"/>
              <a:t>Nhắp Statistics để có các thống kê mô tả đối với biến định lượng</a:t>
            </a:r>
          </a:p>
          <a:p>
            <a:pPr>
              <a:lnSpc>
                <a:spcPct val="160000"/>
              </a:lnSpc>
              <a:buFontTx/>
              <a:buChar char="•"/>
            </a:pPr>
            <a:r>
              <a:rPr lang="en-GB"/>
              <a:t>Nhắp Charts để có đồ thị thanh, đồ thị tròn, và biểu đồ tần suất.</a:t>
            </a:r>
          </a:p>
          <a:p>
            <a:pPr>
              <a:lnSpc>
                <a:spcPct val="160000"/>
              </a:lnSpc>
              <a:buFontTx/>
              <a:buChar char="•"/>
            </a:pPr>
            <a:r>
              <a:rPr lang="en-GB"/>
              <a:t>Nhắp Format để có trật tự mà các kết quả được thể hiện.</a:t>
            </a:r>
            <a:r>
              <a:rPr lang="en-US"/>
              <a:t> </a:t>
            </a:r>
          </a:p>
        </p:txBody>
      </p:sp>
    </p:spTree>
    <p:extLst>
      <p:ext uri="{BB962C8B-B14F-4D97-AF65-F5344CB8AC3E}">
        <p14:creationId xmlns:p14="http://schemas.microsoft.com/office/powerpoint/2010/main" val="33368679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42913" y="103188"/>
            <a:ext cx="8243887" cy="582612"/>
          </a:xfrm>
        </p:spPr>
        <p:txBody>
          <a:bodyPr>
            <a:normAutofit fontScale="90000"/>
          </a:bodyPr>
          <a:lstStyle/>
          <a:p>
            <a:pPr marL="838200" indent="-838200"/>
            <a:r>
              <a:rPr lang="en-GB" sz="4000" b="1"/>
              <a:t>Frequencies Statistics</a:t>
            </a:r>
            <a:endParaRPr lang="en-US" sz="4000" b="1"/>
          </a:p>
        </p:txBody>
      </p:sp>
      <p:pic>
        <p:nvPicPr>
          <p:cNvPr id="141316"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4800" y="838200"/>
            <a:ext cx="3905250" cy="2847975"/>
          </a:xfrm>
          <a:ln/>
        </p:spPr>
      </p:pic>
      <p:sp>
        <p:nvSpPr>
          <p:cNvPr id="141315" name="Text Box 3"/>
          <p:cNvSpPr txBox="1">
            <a:spLocks noChangeArrowheads="1"/>
          </p:cNvSpPr>
          <p:nvPr/>
        </p:nvSpPr>
        <p:spPr bwMode="auto">
          <a:xfrm>
            <a:off x="4343400" y="528638"/>
            <a:ext cx="4800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t>Percentile Values</a:t>
            </a:r>
            <a:r>
              <a:rPr lang="en-GB"/>
              <a:t>. Các trị số của một biến định lượng chia dữ liệu có thứ bậc vào thành các nhóm sao cho một tỷ lệ % cụ thể là nằm trên nó và một tỷ lệ % khác nằm dưới nó. Các số tứ phân vị chia các quan sát ra thành 4 nhóm có cùng số lượng quan sát. Nếu muốn một số lượng các nhóm lớn hơn 4, hãy chọn Cut points for n equal groups. Cũng có thể xác định các số phân vị riêng biệt (ví dụ, phân vị thứ 95, là trị số mà nằm dưới nó là 95% số lượng quan sát).</a:t>
            </a:r>
            <a:endParaRPr lang="en-GB" b="1"/>
          </a:p>
        </p:txBody>
      </p:sp>
      <p:sp>
        <p:nvSpPr>
          <p:cNvPr id="141318" name="Text Box 6"/>
          <p:cNvSpPr txBox="1">
            <a:spLocks noChangeArrowheads="1"/>
          </p:cNvSpPr>
          <p:nvPr/>
        </p:nvSpPr>
        <p:spPr bwMode="auto">
          <a:xfrm>
            <a:off x="0" y="3971925"/>
            <a:ext cx="8915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t>Central Tendency</a:t>
            </a:r>
            <a:r>
              <a:rPr lang="en-GB"/>
              <a:t>. Các thống kê mô tả trung tâm của một phân bố bao gồm trung bình, trung vị, mode, và tổng mọi trị số.</a:t>
            </a:r>
            <a:endParaRPr lang="en-GB" b="1"/>
          </a:p>
          <a:p>
            <a:r>
              <a:rPr lang="en-GB" b="1"/>
              <a:t>Dispersion</a:t>
            </a:r>
            <a:r>
              <a:rPr lang="en-GB"/>
              <a:t>. Các thống kê đo đạc độ lớn của sự biến thiên bao gồm độ lệch chuẩn, phương sai, phạm vi, trị số lớn nhất, nhỏ nhất, và sai số chuẩn của trung bình.</a:t>
            </a:r>
            <a:endParaRPr lang="en-GB" b="1"/>
          </a:p>
          <a:p>
            <a:r>
              <a:rPr lang="en-GB" b="1"/>
              <a:t>Distribution</a:t>
            </a:r>
            <a:r>
              <a:rPr lang="en-GB"/>
              <a:t>. Skewness {Độ lệch} và Kurtosis {độ nhọn} là các thống kê mô tả hình dạng và độ cân xứng của một phân bố.</a:t>
            </a:r>
            <a:endParaRPr lang="en-GB" b="1"/>
          </a:p>
          <a:p>
            <a:r>
              <a:rPr lang="en-GB" b="1"/>
              <a:t>Value are group midpoints</a:t>
            </a:r>
            <a:r>
              <a:rPr lang="en-GB"/>
              <a:t>. Nếu các trị số trong dữ liệu là điểm giữa của các nhóm, hãy chọn tuỳ chọn này để ước lượng trung vị và các phân vị cho dữ liệu thô, không nhóm gộp.</a:t>
            </a:r>
            <a:endParaRPr lang="en-US"/>
          </a:p>
        </p:txBody>
      </p:sp>
    </p:spTree>
    <p:extLst>
      <p:ext uri="{BB962C8B-B14F-4D97-AF65-F5344CB8AC3E}">
        <p14:creationId xmlns:p14="http://schemas.microsoft.com/office/powerpoint/2010/main" val="22137070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43888" cy="506413"/>
          </a:xfrm>
        </p:spPr>
        <p:txBody>
          <a:bodyPr>
            <a:normAutofit fontScale="90000"/>
          </a:bodyPr>
          <a:lstStyle/>
          <a:p>
            <a:pPr marL="838200" indent="-838200"/>
            <a:r>
              <a:rPr lang="en-GB" sz="4000" b="1" dirty="0">
                <a:solidFill>
                  <a:srgbClr val="660066"/>
                </a:solidFill>
              </a:rPr>
              <a:t>Frequencies Charts</a:t>
            </a:r>
            <a:r>
              <a:rPr lang="en-US" sz="4000" dirty="0">
                <a:solidFill>
                  <a:srgbClr val="660066"/>
                </a:solidFill>
              </a:rPr>
              <a:t> </a:t>
            </a:r>
          </a:p>
        </p:txBody>
      </p:sp>
      <p:pic>
        <p:nvPicPr>
          <p:cNvPr id="142340"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4800" y="1143000"/>
            <a:ext cx="3276600" cy="3160713"/>
          </a:xfrm>
          <a:ln/>
        </p:spPr>
      </p:pic>
      <p:sp>
        <p:nvSpPr>
          <p:cNvPr id="142339" name="Text Box 3"/>
          <p:cNvSpPr txBox="1">
            <a:spLocks noChangeArrowheads="1"/>
          </p:cNvSpPr>
          <p:nvPr/>
        </p:nvSpPr>
        <p:spPr bwMode="auto">
          <a:xfrm>
            <a:off x="152400" y="4419600"/>
            <a:ext cx="8686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các nhóm dưới dạng hình ảnh. </a:t>
            </a:r>
            <a:r>
              <a:rPr lang="en-GB" b="1" i="1">
                <a:solidFill>
                  <a:srgbClr val="008000"/>
                </a:solidFill>
              </a:rPr>
              <a:t>Một biểu đồ tần số </a:t>
            </a:r>
            <a:r>
              <a:rPr lang="en-GB"/>
              <a:t>{Histogram} cũng có các thanh, nhưng chúng được vẽ dọc theo một thang đo khoảng bằng nhau. Chiều cao của từng thanh là số lượng của các trị số của một biến định lượng rơi vào trong khoảng. Một biểu đồ tần suất thể hiện hình dạng, trung tâm, và độ trải rộng của phân bố. </a:t>
            </a:r>
            <a:r>
              <a:rPr lang="en-GB" b="1" i="1">
                <a:solidFill>
                  <a:srgbClr val="008000"/>
                </a:solidFill>
              </a:rPr>
              <a:t>Một đường cong chuẩn</a:t>
            </a:r>
            <a:r>
              <a:rPr lang="en-GB"/>
              <a:t> đặt chồng thêm vào một biểu đồ tần suất giúp bạn xét đoán liệu chừng dữ liệu có phân bố chuẩn.</a:t>
            </a:r>
          </a:p>
        </p:txBody>
      </p:sp>
      <p:sp>
        <p:nvSpPr>
          <p:cNvPr id="142342" name="Text Box 6"/>
          <p:cNvSpPr txBox="1">
            <a:spLocks noChangeArrowheads="1"/>
          </p:cNvSpPr>
          <p:nvPr/>
        </p:nvSpPr>
        <p:spPr bwMode="auto">
          <a:xfrm>
            <a:off x="3733800" y="1295400"/>
            <a:ext cx="51816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t>Chart Values</a:t>
            </a:r>
            <a:r>
              <a:rPr lang="en-GB"/>
              <a:t>. Đối với đồ thị thanh, trục thang đo có thể được đặt nhãn bởi số lượng hoặc tỷ lệ %.</a:t>
            </a:r>
          </a:p>
          <a:p>
            <a:r>
              <a:rPr lang="en-GB" b="1"/>
              <a:t>Chart Type</a:t>
            </a:r>
            <a:r>
              <a:rPr lang="en-GB"/>
              <a:t>: </a:t>
            </a:r>
            <a:r>
              <a:rPr lang="en-GB" b="1" i="1">
                <a:solidFill>
                  <a:srgbClr val="008000"/>
                </a:solidFill>
              </a:rPr>
              <a:t>Một đồ thị tròn</a:t>
            </a:r>
            <a:r>
              <a:rPr lang="en-GB"/>
              <a:t> {pie chart} thể hiện phân bố của các bộ phận trong toàn bộ. Từng miếng của đồ thị tròn tương ứng với một nhóm được xác định bởi một biến lập nhóm. </a:t>
            </a:r>
            <a:r>
              <a:rPr lang="en-GB" b="1" i="1">
                <a:solidFill>
                  <a:srgbClr val="008000"/>
                </a:solidFill>
              </a:rPr>
              <a:t>Một đồ thị thanh</a:t>
            </a:r>
            <a:r>
              <a:rPr lang="en-GB"/>
              <a:t> {bar chart} thể hiện số lượng/tần số của từng trị số riêng biệt hoặc từng nhóm như là một thanh riêng, cho phép bạn so sánh </a:t>
            </a:r>
            <a:endParaRPr lang="en-US"/>
          </a:p>
        </p:txBody>
      </p:sp>
    </p:spTree>
    <p:extLst>
      <p:ext uri="{BB962C8B-B14F-4D97-AF65-F5344CB8AC3E}">
        <p14:creationId xmlns:p14="http://schemas.microsoft.com/office/powerpoint/2010/main" val="4019586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28600"/>
            <a:ext cx="8243888" cy="430213"/>
          </a:xfrm>
        </p:spPr>
        <p:txBody>
          <a:bodyPr>
            <a:normAutofit fontScale="90000"/>
          </a:bodyPr>
          <a:lstStyle/>
          <a:p>
            <a:pPr marL="838200" indent="-838200"/>
            <a:r>
              <a:rPr lang="fr-FR" sz="2800" b="1" dirty="0" err="1" smtClean="0">
                <a:solidFill>
                  <a:srgbClr val="660066"/>
                </a:solidFill>
              </a:rPr>
              <a:t>Mô</a:t>
            </a:r>
            <a:r>
              <a:rPr lang="fr-FR" sz="2800" b="1" dirty="0" smtClean="0">
                <a:solidFill>
                  <a:srgbClr val="660066"/>
                </a:solidFill>
              </a:rPr>
              <a:t> </a:t>
            </a:r>
            <a:r>
              <a:rPr lang="fr-FR" sz="2800" b="1" dirty="0" err="1">
                <a:solidFill>
                  <a:srgbClr val="660066"/>
                </a:solidFill>
              </a:rPr>
              <a:t>tả</a:t>
            </a:r>
            <a:r>
              <a:rPr lang="fr-FR" sz="2800" b="1" dirty="0">
                <a:solidFill>
                  <a:srgbClr val="660066"/>
                </a:solidFill>
              </a:rPr>
              <a:t> </a:t>
            </a:r>
            <a:r>
              <a:rPr lang="fr-FR" sz="2800" b="1" dirty="0" err="1">
                <a:solidFill>
                  <a:srgbClr val="660066"/>
                </a:solidFill>
              </a:rPr>
              <a:t>dữ</a:t>
            </a:r>
            <a:r>
              <a:rPr lang="fr-FR" sz="2800" b="1" dirty="0">
                <a:solidFill>
                  <a:srgbClr val="660066"/>
                </a:solidFill>
              </a:rPr>
              <a:t> </a:t>
            </a:r>
            <a:r>
              <a:rPr lang="fr-FR" sz="2800" b="1" dirty="0" err="1">
                <a:solidFill>
                  <a:srgbClr val="660066"/>
                </a:solidFill>
              </a:rPr>
              <a:t>liệu</a:t>
            </a:r>
            <a:r>
              <a:rPr lang="fr-FR" sz="2800" b="1" dirty="0">
                <a:solidFill>
                  <a:srgbClr val="660066"/>
                </a:solidFill>
              </a:rPr>
              <a:t> (Descriptive)</a:t>
            </a:r>
            <a:endParaRPr lang="en-US" sz="2800" b="1" dirty="0">
              <a:solidFill>
                <a:srgbClr val="660066"/>
              </a:solidFill>
            </a:endParaRPr>
          </a:p>
        </p:txBody>
      </p:sp>
      <p:pic>
        <p:nvPicPr>
          <p:cNvPr id="14336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2057400"/>
            <a:ext cx="3829050" cy="2038350"/>
          </a:xfrm>
          <a:ln/>
        </p:spPr>
      </p:pic>
      <p:pic>
        <p:nvPicPr>
          <p:cNvPr id="143367"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295400"/>
            <a:ext cx="2713038" cy="3048000"/>
          </a:xfrm>
          <a:ln/>
        </p:spPr>
      </p:pic>
      <p:sp>
        <p:nvSpPr>
          <p:cNvPr id="143363" name="Text Box 3"/>
          <p:cNvSpPr txBox="1">
            <a:spLocks noChangeArrowheads="1"/>
          </p:cNvSpPr>
          <p:nvPr/>
        </p:nvSpPr>
        <p:spPr bwMode="auto">
          <a:xfrm>
            <a:off x="0" y="762000"/>
            <a:ext cx="86868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fr-FR"/>
              <a:t>Sử dụng </a:t>
            </a:r>
            <a:r>
              <a:rPr lang="fr-FR" b="1" smtClean="0"/>
              <a:t>Analyze / Descriptive Statistics /Descriptives</a:t>
            </a:r>
            <a:r>
              <a:rPr lang="fr-FR" smtClean="0"/>
              <a:t> </a:t>
            </a:r>
            <a:r>
              <a:rPr lang="fr-FR"/>
              <a:t>để mở hộp thoại mô tả thống kê </a:t>
            </a:r>
            <a:endParaRPr lang="en-US"/>
          </a:p>
        </p:txBody>
      </p:sp>
      <p:sp>
        <p:nvSpPr>
          <p:cNvPr id="143366" name="Text Box 6"/>
          <p:cNvSpPr txBox="1">
            <a:spLocks noChangeArrowheads="1"/>
          </p:cNvSpPr>
          <p:nvPr/>
        </p:nvSpPr>
        <p:spPr bwMode="auto">
          <a:xfrm>
            <a:off x="0" y="4343400"/>
            <a:ext cx="8839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FR"/>
              <a:t>Đây là một dạng công cụ khác có thể được dùng để tóm tắc dữ liệu và chỉ cho phép thao tác trên dạng dữ liệu định lượng (thang đo khoảng và tỷ lệ). Được dùng để thể hiện xu hướng tập trung của dữ liệu (central tendency) thông qua giá trị trung bình của các giá trị trong biến (mean), và mô tả sự phân tán của dữ liệu thông qua phương sai và độ lệch chuẩn. Chuyển các biến cần tóm tắt vào hộp thoại variables và nhấp thanh options để lựa chọn các thông số thống kê cần mô tả, như giá trị trung bình–mean, giá trị tối thiểu, giá trị tối đa, phương sai và độ lệch chuẩn…</a:t>
            </a:r>
            <a:r>
              <a:rPr lang="en-US"/>
              <a:t> </a:t>
            </a:r>
          </a:p>
        </p:txBody>
      </p:sp>
    </p:spTree>
    <p:extLst>
      <p:ext uri="{BB962C8B-B14F-4D97-AF65-F5344CB8AC3E}">
        <p14:creationId xmlns:p14="http://schemas.microsoft.com/office/powerpoint/2010/main" val="2921767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r>
              <a:rPr lang="en-US" dirty="0" smtClean="0">
                <a:solidFill>
                  <a:srgbClr val="FF0000"/>
                </a:solidFill>
              </a:rPr>
              <a:t>TÀI LIỆU HỌC TẬP</a:t>
            </a:r>
          </a:p>
        </p:txBody>
      </p:sp>
      <p:sp>
        <p:nvSpPr>
          <p:cNvPr id="9219" name="Rectangle 3"/>
          <p:cNvSpPr>
            <a:spLocks noGrp="1" noChangeArrowheads="1"/>
          </p:cNvSpPr>
          <p:nvPr>
            <p:ph type="body" idx="1"/>
          </p:nvPr>
        </p:nvSpPr>
        <p:spPr>
          <a:xfrm>
            <a:off x="554037" y="1285860"/>
            <a:ext cx="8589963" cy="4525963"/>
          </a:xfrm>
        </p:spPr>
        <p:txBody>
          <a:bodyPr>
            <a:noAutofit/>
          </a:bodyPr>
          <a:lstStyle/>
          <a:p>
            <a:pPr marL="609600" indent="-609600" eaLnBrk="1" hangingPunct="1">
              <a:lnSpc>
                <a:spcPct val="130000"/>
              </a:lnSpc>
              <a:spcAft>
                <a:spcPct val="25000"/>
              </a:spcAft>
              <a:buFontTx/>
              <a:buAutoNum type="arabicPeriod"/>
            </a:pPr>
            <a:r>
              <a:rPr lang="en-US" sz="2400" dirty="0" err="1" smtClean="0">
                <a:solidFill>
                  <a:srgbClr val="0000CC"/>
                </a:solidFill>
                <a:latin typeface="Tahoma" pitchFamily="34" charset="0"/>
                <a:ea typeface="Tahoma" pitchFamily="34" charset="0"/>
                <a:cs typeface="Tahoma" pitchFamily="34" charset="0"/>
              </a:rPr>
              <a:t>Bài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giảng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của</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giảng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viên</a:t>
            </a:r>
            <a:endParaRPr lang="en-US" sz="2400" dirty="0" smtClean="0">
              <a:solidFill>
                <a:srgbClr val="0000CC"/>
              </a:solidFill>
              <a:latin typeface="Tahoma" pitchFamily="34" charset="0"/>
              <a:ea typeface="Tahoma" pitchFamily="34" charset="0"/>
              <a:cs typeface="Tahoma" pitchFamily="34" charset="0"/>
            </a:endParaRPr>
          </a:p>
          <a:p>
            <a:pPr marL="609600" indent="-609600" eaLnBrk="1" hangingPunct="1">
              <a:lnSpc>
                <a:spcPct val="130000"/>
              </a:lnSpc>
              <a:spcAft>
                <a:spcPct val="25000"/>
              </a:spcAft>
              <a:buFontTx/>
              <a:buAutoNum type="arabicPeriod"/>
            </a:pPr>
            <a:r>
              <a:rPr lang="vi-VN" sz="2400" dirty="0" smtClean="0">
                <a:solidFill>
                  <a:srgbClr val="0000CC"/>
                </a:solidFill>
                <a:latin typeface="Tahoma" pitchFamily="34" charset="0"/>
                <a:ea typeface="Tahoma" pitchFamily="34" charset="0"/>
                <a:cs typeface="Tahoma" pitchFamily="34" charset="0"/>
              </a:rPr>
              <a:t>Hoàng Trọng &amp; Chu Nguyễn Mộng Ngọc, </a:t>
            </a:r>
            <a:r>
              <a:rPr lang="vi-VN" sz="2400" i="1" dirty="0" smtClean="0">
                <a:solidFill>
                  <a:srgbClr val="0000CC"/>
                </a:solidFill>
                <a:latin typeface="Tahoma" pitchFamily="34" charset="0"/>
                <a:ea typeface="Tahoma" pitchFamily="34" charset="0"/>
                <a:cs typeface="Tahoma" pitchFamily="34" charset="0"/>
              </a:rPr>
              <a:t>Phân tích dữ liệu nghiên cứu với SPSS, </a:t>
            </a:r>
            <a:r>
              <a:rPr lang="vi-VN" sz="2400" dirty="0" smtClean="0">
                <a:solidFill>
                  <a:srgbClr val="0000CC"/>
                </a:solidFill>
                <a:latin typeface="Tahoma" pitchFamily="34" charset="0"/>
                <a:ea typeface="Tahoma" pitchFamily="34" charset="0"/>
                <a:cs typeface="Tahoma" pitchFamily="34" charset="0"/>
              </a:rPr>
              <a:t>TPHCM: NXB Thống Kê</a:t>
            </a:r>
            <a:r>
              <a:rPr lang="en-US" sz="2400" dirty="0" smtClean="0">
                <a:solidFill>
                  <a:srgbClr val="0000CC"/>
                </a:solidFill>
                <a:latin typeface="Tahoma" pitchFamily="34" charset="0"/>
                <a:ea typeface="Tahoma" pitchFamily="34" charset="0"/>
                <a:cs typeface="Tahoma" pitchFamily="34" charset="0"/>
              </a:rPr>
              <a:t>, 2008</a:t>
            </a:r>
          </a:p>
          <a:p>
            <a:pPr marL="609600" indent="-609600" eaLnBrk="1" hangingPunct="1">
              <a:lnSpc>
                <a:spcPct val="130000"/>
              </a:lnSpc>
              <a:spcAft>
                <a:spcPct val="25000"/>
              </a:spcAft>
              <a:buFontTx/>
              <a:buAutoNum type="arabicPeriod"/>
            </a:pPr>
            <a:r>
              <a:rPr lang="vi-VN" sz="2400" dirty="0" smtClean="0">
                <a:solidFill>
                  <a:srgbClr val="0000CC"/>
                </a:solidFill>
                <a:latin typeface="Tahoma" pitchFamily="34" charset="0"/>
                <a:ea typeface="Tahoma" pitchFamily="34" charset="0"/>
                <a:cs typeface="Tahoma" pitchFamily="34" charset="0"/>
              </a:rPr>
              <a:t>Nguyễn Đình Thọ &amp; Nguyễn Thị Mai Trang, </a:t>
            </a:r>
            <a:r>
              <a:rPr lang="vi-VN" sz="2400" i="1" dirty="0" smtClean="0">
                <a:solidFill>
                  <a:srgbClr val="0000CC"/>
                </a:solidFill>
                <a:latin typeface="Tahoma" pitchFamily="34" charset="0"/>
                <a:ea typeface="Tahoma" pitchFamily="34" charset="0"/>
                <a:cs typeface="Tahoma" pitchFamily="34" charset="0"/>
              </a:rPr>
              <a:t>Nghiên cứu thị trường</a:t>
            </a:r>
            <a:r>
              <a:rPr lang="vi-VN" sz="2400" dirty="0" smtClean="0">
                <a:solidFill>
                  <a:srgbClr val="0000CC"/>
                </a:solidFill>
                <a:latin typeface="Tahoma" pitchFamily="34" charset="0"/>
                <a:ea typeface="Tahoma" pitchFamily="34" charset="0"/>
                <a:cs typeface="Tahoma" pitchFamily="34" charset="0"/>
              </a:rPr>
              <a:t>, TPHCM: NXB ĐH Quốc Gia TpHCM</a:t>
            </a:r>
            <a:r>
              <a:rPr lang="en-US" sz="2400" dirty="0" smtClean="0">
                <a:solidFill>
                  <a:srgbClr val="0000CC"/>
                </a:solidFill>
                <a:latin typeface="Tahoma" pitchFamily="34" charset="0"/>
                <a:ea typeface="Tahoma" pitchFamily="34" charset="0"/>
                <a:cs typeface="Tahoma" pitchFamily="34" charset="0"/>
              </a:rPr>
              <a:t>, 2010</a:t>
            </a:r>
          </a:p>
          <a:p>
            <a:pPr marL="609600" indent="-609600" eaLnBrk="1" hangingPunct="1">
              <a:lnSpc>
                <a:spcPct val="130000"/>
              </a:lnSpc>
              <a:spcAft>
                <a:spcPct val="25000"/>
              </a:spcAft>
              <a:buFontTx/>
              <a:buAutoNum type="arabicPeriod"/>
            </a:pPr>
            <a:r>
              <a:rPr lang="vi-VN" sz="2400" dirty="0" smtClean="0">
                <a:solidFill>
                  <a:srgbClr val="0000CC"/>
                </a:solidFill>
                <a:latin typeface="Tahoma" pitchFamily="34" charset="0"/>
                <a:ea typeface="Tahoma" pitchFamily="34" charset="0"/>
                <a:cs typeface="Tahoma" pitchFamily="34" charset="0"/>
              </a:rPr>
              <a:t>Nguyễn Đình Thọ &amp; Nguyễn Thị Mai Trang</a:t>
            </a:r>
            <a:r>
              <a:rPr lang="en-US" sz="2400"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Nghiên</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cứu</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khoa</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học</a:t>
            </a:r>
            <a:r>
              <a:rPr lang="en-US" sz="2400" i="1" dirty="0" smtClean="0">
                <a:solidFill>
                  <a:srgbClr val="0000CC"/>
                </a:solidFill>
                <a:latin typeface="Tahoma" pitchFamily="34" charset="0"/>
                <a:ea typeface="Tahoma" pitchFamily="34" charset="0"/>
                <a:cs typeface="Tahoma" pitchFamily="34" charset="0"/>
              </a:rPr>
              <a:t> Marketing : </a:t>
            </a:r>
            <a:r>
              <a:rPr lang="en-US" sz="2400" i="1" dirty="0" err="1" smtClean="0">
                <a:solidFill>
                  <a:srgbClr val="0000CC"/>
                </a:solidFill>
                <a:latin typeface="Tahoma" pitchFamily="34" charset="0"/>
                <a:ea typeface="Tahoma" pitchFamily="34" charset="0"/>
                <a:cs typeface="Tahoma" pitchFamily="34" charset="0"/>
              </a:rPr>
              <a:t>Ứng</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dụng</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mô</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hình</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cấu</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trúc</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tuyến</a:t>
            </a:r>
            <a:r>
              <a:rPr lang="en-US" sz="2400" i="1" dirty="0" smtClean="0">
                <a:solidFill>
                  <a:srgbClr val="0000CC"/>
                </a:solidFill>
                <a:latin typeface="Tahoma" pitchFamily="34" charset="0"/>
                <a:ea typeface="Tahoma" pitchFamily="34" charset="0"/>
                <a:cs typeface="Tahoma" pitchFamily="34" charset="0"/>
              </a:rPr>
              <a:t> </a:t>
            </a:r>
            <a:r>
              <a:rPr lang="en-US" sz="2400" i="1" dirty="0" err="1" smtClean="0">
                <a:solidFill>
                  <a:srgbClr val="0000CC"/>
                </a:solidFill>
                <a:latin typeface="Tahoma" pitchFamily="34" charset="0"/>
                <a:ea typeface="Tahoma" pitchFamily="34" charset="0"/>
                <a:cs typeface="Tahoma" pitchFamily="34" charset="0"/>
              </a:rPr>
              <a:t>tính</a:t>
            </a:r>
            <a:r>
              <a:rPr lang="en-US" sz="2400" i="1" dirty="0" smtClean="0">
                <a:solidFill>
                  <a:srgbClr val="0000CC"/>
                </a:solidFill>
                <a:latin typeface="Tahoma" pitchFamily="34" charset="0"/>
                <a:ea typeface="Tahoma" pitchFamily="34" charset="0"/>
                <a:cs typeface="Tahoma" pitchFamily="34" charset="0"/>
              </a:rPr>
              <a:t> SEM</a:t>
            </a:r>
            <a:r>
              <a:rPr lang="en-US" sz="2400" dirty="0" smtClean="0">
                <a:solidFill>
                  <a:srgbClr val="0000CC"/>
                </a:solidFill>
                <a:latin typeface="Tahoma" pitchFamily="34" charset="0"/>
                <a:ea typeface="Tahoma" pitchFamily="34" charset="0"/>
                <a:cs typeface="Tahoma" pitchFamily="34" charset="0"/>
              </a:rPr>
              <a:t> , 2011</a:t>
            </a:r>
          </a:p>
          <a:p>
            <a:pPr marL="609600" indent="-609600" eaLnBrk="1" hangingPunct="1">
              <a:lnSpc>
                <a:spcPct val="130000"/>
              </a:lnSpc>
              <a:spcAft>
                <a:spcPct val="25000"/>
              </a:spcAft>
              <a:buFontTx/>
              <a:buAutoNum type="arabicPeriod"/>
            </a:pPr>
            <a:r>
              <a:rPr lang="en-US" sz="2400" dirty="0" err="1" smtClean="0">
                <a:solidFill>
                  <a:srgbClr val="0000CC"/>
                </a:solidFill>
                <a:latin typeface="Tahoma" pitchFamily="34" charset="0"/>
                <a:ea typeface="Tahoma" pitchFamily="34" charset="0"/>
                <a:cs typeface="Tahoma" pitchFamily="34" charset="0"/>
              </a:rPr>
              <a:t>Các</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tài</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liệu</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hướng</a:t>
            </a:r>
            <a:r>
              <a:rPr lang="en-US" sz="2400" dirty="0" smtClean="0">
                <a:solidFill>
                  <a:srgbClr val="0000CC"/>
                </a:solidFill>
                <a:latin typeface="Tahoma" pitchFamily="34" charset="0"/>
                <a:ea typeface="Tahoma" pitchFamily="34" charset="0"/>
                <a:cs typeface="Tahoma" pitchFamily="34" charset="0"/>
              </a:rPr>
              <a:t> </a:t>
            </a:r>
            <a:r>
              <a:rPr lang="en-US" sz="2400" dirty="0" err="1" smtClean="0">
                <a:solidFill>
                  <a:srgbClr val="0000CC"/>
                </a:solidFill>
                <a:latin typeface="Tahoma" pitchFamily="34" charset="0"/>
                <a:ea typeface="Tahoma" pitchFamily="34" charset="0"/>
                <a:cs typeface="Tahoma" pitchFamily="34" charset="0"/>
              </a:rPr>
              <a:t>dẫn</a:t>
            </a:r>
            <a:r>
              <a:rPr lang="en-US" sz="2400" dirty="0" smtClean="0">
                <a:solidFill>
                  <a:srgbClr val="0000CC"/>
                </a:solidFill>
                <a:latin typeface="Tahoma" pitchFamily="34" charset="0"/>
                <a:ea typeface="Tahoma" pitchFamily="34" charset="0"/>
                <a:cs typeface="Tahoma" pitchFamily="34" charset="0"/>
              </a:rPr>
              <a:t> SPSS…</a:t>
            </a:r>
          </a:p>
          <a:p>
            <a:pPr marL="609600" indent="-609600" eaLnBrk="1" hangingPunct="1">
              <a:lnSpc>
                <a:spcPct val="130000"/>
              </a:lnSpc>
              <a:spcAft>
                <a:spcPct val="25000"/>
              </a:spcAft>
              <a:buFontTx/>
              <a:buNone/>
            </a:pPr>
            <a:endParaRPr lang="en-US" sz="2400" dirty="0" smtClean="0">
              <a:solidFill>
                <a:srgbClr val="0000CC"/>
              </a:solidFill>
              <a:latin typeface="Tahoma" pitchFamily="34" charset="0"/>
              <a:ea typeface="Tahoma" pitchFamily="34" charset="0"/>
              <a:cs typeface="Tahoma" pitchFamily="34" charset="0"/>
            </a:endParaRPr>
          </a:p>
          <a:p>
            <a:pPr marL="609600" indent="-609600" eaLnBrk="1" hangingPunct="1">
              <a:lnSpc>
                <a:spcPct val="130000"/>
              </a:lnSpc>
              <a:spcAft>
                <a:spcPct val="25000"/>
              </a:spcAft>
            </a:pPr>
            <a:endParaRPr lang="en-US" sz="2400" dirty="0" smtClean="0">
              <a:solidFill>
                <a:srgbClr val="0000CC"/>
              </a:solidFill>
              <a:latin typeface="Tahoma" pitchFamily="34" charset="0"/>
              <a:ea typeface="Tahoma" pitchFamily="34" charset="0"/>
              <a:cs typeface="Tahoma" pitchFamily="34" charset="0"/>
            </a:endParaRPr>
          </a:p>
          <a:p>
            <a:pPr marL="609600" indent="-609600" eaLnBrk="1" hangingPunct="1">
              <a:lnSpc>
                <a:spcPct val="130000"/>
              </a:lnSpc>
              <a:spcAft>
                <a:spcPct val="25000"/>
              </a:spcAft>
              <a:buFontTx/>
              <a:buNone/>
            </a:pPr>
            <a:r>
              <a:rPr lang="en-US" sz="2400" dirty="0" smtClean="0">
                <a:solidFill>
                  <a:srgbClr val="0000CC"/>
                </a:solidFill>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42913" y="1"/>
            <a:ext cx="8701087" cy="714356"/>
          </a:xfrm>
        </p:spPr>
        <p:txBody>
          <a:bodyPr>
            <a:normAutofit fontScale="90000"/>
          </a:bodyPr>
          <a:lstStyle/>
          <a:p>
            <a:pPr marL="838200" indent="-838200"/>
            <a:r>
              <a:rPr lang="en-GB" sz="3200" b="1" dirty="0" smtClean="0">
                <a:solidFill>
                  <a:srgbClr val="FF0000"/>
                </a:solidFill>
              </a:rPr>
              <a:t> </a:t>
            </a:r>
            <a:r>
              <a:rPr lang="en-GB" sz="3200" b="1" dirty="0" err="1">
                <a:solidFill>
                  <a:srgbClr val="FF0000"/>
                </a:solidFill>
              </a:rPr>
              <a:t>Lập</a:t>
            </a:r>
            <a:r>
              <a:rPr lang="en-GB" sz="3200" b="1" dirty="0">
                <a:solidFill>
                  <a:srgbClr val="FF0000"/>
                </a:solidFill>
              </a:rPr>
              <a:t> </a:t>
            </a:r>
            <a:r>
              <a:rPr lang="en-GB" sz="3200" b="1" dirty="0" err="1">
                <a:solidFill>
                  <a:srgbClr val="FF0000"/>
                </a:solidFill>
              </a:rPr>
              <a:t>bảng</a:t>
            </a:r>
            <a:r>
              <a:rPr lang="en-GB" sz="3200" b="1" dirty="0">
                <a:solidFill>
                  <a:srgbClr val="FF0000"/>
                </a:solidFill>
              </a:rPr>
              <a:t> </a:t>
            </a:r>
            <a:r>
              <a:rPr lang="en-GB" sz="3200" b="1" dirty="0" err="1">
                <a:solidFill>
                  <a:srgbClr val="FF0000"/>
                </a:solidFill>
              </a:rPr>
              <a:t>nhiều</a:t>
            </a:r>
            <a:r>
              <a:rPr lang="en-GB" sz="3200" b="1" dirty="0">
                <a:solidFill>
                  <a:srgbClr val="FF0000"/>
                </a:solidFill>
              </a:rPr>
              <a:t> </a:t>
            </a:r>
            <a:r>
              <a:rPr lang="en-GB" sz="3200" b="1" dirty="0" err="1">
                <a:solidFill>
                  <a:srgbClr val="FF0000"/>
                </a:solidFill>
              </a:rPr>
              <a:t>chiều</a:t>
            </a:r>
            <a:r>
              <a:rPr lang="en-GB" sz="3200" b="1" dirty="0">
                <a:solidFill>
                  <a:srgbClr val="FF0000"/>
                </a:solidFill>
              </a:rPr>
              <a:t> </a:t>
            </a:r>
            <a:r>
              <a:rPr lang="en-GB" sz="3200" b="1" dirty="0" err="1">
                <a:solidFill>
                  <a:srgbClr val="FF0000"/>
                </a:solidFill>
              </a:rPr>
              <a:t>cho</a:t>
            </a:r>
            <a:r>
              <a:rPr lang="en-GB" sz="3200" b="1" dirty="0">
                <a:solidFill>
                  <a:srgbClr val="FF0000"/>
                </a:solidFill>
              </a:rPr>
              <a:t> </a:t>
            </a:r>
            <a:r>
              <a:rPr lang="en-GB" sz="3200" b="1" dirty="0" err="1">
                <a:solidFill>
                  <a:srgbClr val="FF0000"/>
                </a:solidFill>
              </a:rPr>
              <a:t>các</a:t>
            </a:r>
            <a:r>
              <a:rPr lang="en-GB" sz="3200" b="1" dirty="0">
                <a:solidFill>
                  <a:srgbClr val="FF0000"/>
                </a:solidFill>
              </a:rPr>
              <a:t> </a:t>
            </a:r>
            <a:r>
              <a:rPr lang="en-GB" sz="3200" b="1" dirty="0" err="1">
                <a:solidFill>
                  <a:srgbClr val="FF0000"/>
                </a:solidFill>
              </a:rPr>
              <a:t>biến</a:t>
            </a:r>
            <a:r>
              <a:rPr lang="en-GB" sz="3200" b="1" dirty="0">
                <a:solidFill>
                  <a:srgbClr val="FF0000"/>
                </a:solidFill>
              </a:rPr>
              <a:t> </a:t>
            </a:r>
            <a:r>
              <a:rPr lang="en-GB" sz="3200" b="1" dirty="0" err="1">
                <a:solidFill>
                  <a:srgbClr val="FF0000"/>
                </a:solidFill>
              </a:rPr>
              <a:t>một</a:t>
            </a:r>
            <a:r>
              <a:rPr lang="en-GB" sz="3200" b="1" dirty="0">
                <a:solidFill>
                  <a:srgbClr val="FF0000"/>
                </a:solidFill>
              </a:rPr>
              <a:t> </a:t>
            </a:r>
            <a:r>
              <a:rPr lang="en-GB" sz="3200" b="1" dirty="0" err="1">
                <a:solidFill>
                  <a:srgbClr val="FF0000"/>
                </a:solidFill>
              </a:rPr>
              <a:t>trả</a:t>
            </a:r>
            <a:r>
              <a:rPr lang="en-GB" sz="3200" b="1" dirty="0">
                <a:solidFill>
                  <a:srgbClr val="FF0000"/>
                </a:solidFill>
              </a:rPr>
              <a:t> </a:t>
            </a:r>
            <a:r>
              <a:rPr lang="en-GB" sz="3200" b="1" dirty="0" err="1">
                <a:solidFill>
                  <a:srgbClr val="FF0000"/>
                </a:solidFill>
              </a:rPr>
              <a:t>lời</a:t>
            </a:r>
            <a:r>
              <a:rPr lang="en-US" sz="4000" dirty="0">
                <a:solidFill>
                  <a:srgbClr val="FF0000"/>
                </a:solidFill>
              </a:rPr>
              <a:t> </a:t>
            </a:r>
          </a:p>
        </p:txBody>
      </p:sp>
      <p:sp>
        <p:nvSpPr>
          <p:cNvPr id="144387" name="Text Box 3"/>
          <p:cNvSpPr txBox="1">
            <a:spLocks noChangeArrowheads="1"/>
          </p:cNvSpPr>
          <p:nvPr/>
        </p:nvSpPr>
        <p:spPr bwMode="auto">
          <a:xfrm>
            <a:off x="0" y="838200"/>
            <a:ext cx="86868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en-GB" dirty="0" err="1"/>
              <a:t>Bảng</a:t>
            </a:r>
            <a:r>
              <a:rPr lang="en-GB" dirty="0"/>
              <a:t> </a:t>
            </a:r>
            <a:r>
              <a:rPr lang="en-GB" dirty="0" err="1"/>
              <a:t>nhiều</a:t>
            </a:r>
            <a:r>
              <a:rPr lang="en-GB" dirty="0"/>
              <a:t> </a:t>
            </a:r>
            <a:r>
              <a:rPr lang="en-GB" dirty="0" err="1"/>
              <a:t>chiều</a:t>
            </a:r>
            <a:r>
              <a:rPr lang="en-GB" dirty="0"/>
              <a:t> </a:t>
            </a:r>
            <a:r>
              <a:rPr lang="en-GB" dirty="0" err="1"/>
              <a:t>là</a:t>
            </a:r>
            <a:r>
              <a:rPr lang="en-GB" dirty="0"/>
              <a:t> </a:t>
            </a:r>
            <a:r>
              <a:rPr lang="en-GB" dirty="0" err="1"/>
              <a:t>dạng</a:t>
            </a:r>
            <a:r>
              <a:rPr lang="en-GB" dirty="0"/>
              <a:t> </a:t>
            </a:r>
            <a:r>
              <a:rPr lang="en-GB" dirty="0" err="1"/>
              <a:t>bảng</a:t>
            </a:r>
            <a:r>
              <a:rPr lang="en-GB" dirty="0"/>
              <a:t> </a:t>
            </a:r>
            <a:r>
              <a:rPr lang="en-GB" dirty="0" err="1"/>
              <a:t>chéo</a:t>
            </a:r>
            <a:r>
              <a:rPr lang="en-GB" dirty="0"/>
              <a:t> </a:t>
            </a:r>
            <a:r>
              <a:rPr lang="en-GB" dirty="0" err="1"/>
              <a:t>thể</a:t>
            </a:r>
            <a:r>
              <a:rPr lang="en-GB" dirty="0"/>
              <a:t> </a:t>
            </a:r>
            <a:r>
              <a:rPr lang="en-GB" dirty="0" err="1"/>
              <a:t>hiện</a:t>
            </a:r>
            <a:r>
              <a:rPr lang="en-GB" dirty="0"/>
              <a:t> </a:t>
            </a:r>
            <a:r>
              <a:rPr lang="en-GB" dirty="0" err="1"/>
              <a:t>tần</a:t>
            </a:r>
            <a:r>
              <a:rPr lang="en-GB" dirty="0"/>
              <a:t> </a:t>
            </a:r>
            <a:r>
              <a:rPr lang="en-GB" dirty="0" err="1"/>
              <a:t>suất</a:t>
            </a:r>
            <a:r>
              <a:rPr lang="en-GB" dirty="0"/>
              <a:t> </a:t>
            </a:r>
            <a:r>
              <a:rPr lang="en-GB" dirty="0" err="1"/>
              <a:t>xuất</a:t>
            </a:r>
            <a:r>
              <a:rPr lang="en-GB" dirty="0"/>
              <a:t> </a:t>
            </a:r>
            <a:r>
              <a:rPr lang="en-GB" dirty="0" err="1"/>
              <a:t>hiện</a:t>
            </a:r>
            <a:r>
              <a:rPr lang="en-GB" dirty="0"/>
              <a:t> </a:t>
            </a:r>
            <a:r>
              <a:rPr lang="en-GB" dirty="0" err="1"/>
              <a:t>của</a:t>
            </a:r>
            <a:r>
              <a:rPr lang="en-GB" dirty="0"/>
              <a:t> </a:t>
            </a:r>
            <a:r>
              <a:rPr lang="en-GB" dirty="0" err="1"/>
              <a:t>một</a:t>
            </a:r>
            <a:r>
              <a:rPr lang="en-GB" dirty="0"/>
              <a:t> </a:t>
            </a:r>
            <a:r>
              <a:rPr lang="en-GB" dirty="0" err="1"/>
              <a:t>biến</a:t>
            </a:r>
            <a:r>
              <a:rPr lang="en-GB" dirty="0"/>
              <a:t> </a:t>
            </a:r>
            <a:r>
              <a:rPr lang="en-GB" dirty="0" err="1"/>
              <a:t>này</a:t>
            </a:r>
            <a:r>
              <a:rPr lang="en-GB" dirty="0"/>
              <a:t> </a:t>
            </a:r>
            <a:r>
              <a:rPr lang="en-GB" dirty="0" err="1"/>
              <a:t>trong</a:t>
            </a:r>
            <a:r>
              <a:rPr lang="en-GB" dirty="0"/>
              <a:t> </a:t>
            </a:r>
            <a:r>
              <a:rPr lang="en-GB" dirty="0" err="1"/>
              <a:t>mối</a:t>
            </a:r>
            <a:r>
              <a:rPr lang="en-GB" dirty="0"/>
              <a:t> quan </a:t>
            </a:r>
            <a:r>
              <a:rPr lang="en-GB" dirty="0" err="1"/>
              <a:t>hệ</a:t>
            </a:r>
            <a:r>
              <a:rPr lang="en-GB" dirty="0"/>
              <a:t> </a:t>
            </a:r>
            <a:r>
              <a:rPr lang="en-GB" dirty="0" err="1"/>
              <a:t>với</a:t>
            </a:r>
            <a:r>
              <a:rPr lang="en-GB" dirty="0"/>
              <a:t> </a:t>
            </a:r>
            <a:r>
              <a:rPr lang="en-GB" dirty="0" err="1"/>
              <a:t>một</a:t>
            </a:r>
            <a:r>
              <a:rPr lang="en-GB" dirty="0"/>
              <a:t> hay </a:t>
            </a:r>
            <a:r>
              <a:rPr lang="en-GB" dirty="0" err="1"/>
              <a:t>nhiều</a:t>
            </a:r>
            <a:r>
              <a:rPr lang="en-GB" dirty="0"/>
              <a:t> </a:t>
            </a:r>
            <a:r>
              <a:rPr lang="en-GB" dirty="0" err="1"/>
              <a:t>biến</a:t>
            </a:r>
            <a:r>
              <a:rPr lang="en-GB" dirty="0"/>
              <a:t> </a:t>
            </a:r>
            <a:r>
              <a:rPr lang="en-GB" dirty="0" err="1"/>
              <a:t>khác</a:t>
            </a:r>
            <a:r>
              <a:rPr lang="en-GB" dirty="0"/>
              <a:t>. </a:t>
            </a:r>
            <a:r>
              <a:rPr lang="en-GB" dirty="0" err="1"/>
              <a:t>Bảng</a:t>
            </a:r>
            <a:r>
              <a:rPr lang="en-GB" dirty="0"/>
              <a:t> </a:t>
            </a:r>
            <a:r>
              <a:rPr lang="en-GB" dirty="0" err="1"/>
              <a:t>chéo</a:t>
            </a:r>
            <a:r>
              <a:rPr lang="en-GB" dirty="0"/>
              <a:t> </a:t>
            </a:r>
            <a:r>
              <a:rPr lang="en-GB" dirty="0" err="1"/>
              <a:t>còn</a:t>
            </a:r>
            <a:r>
              <a:rPr lang="en-GB" dirty="0"/>
              <a:t> </a:t>
            </a:r>
            <a:r>
              <a:rPr lang="en-GB" dirty="0" err="1"/>
              <a:t>cung</a:t>
            </a:r>
            <a:r>
              <a:rPr lang="en-GB" dirty="0"/>
              <a:t> </a:t>
            </a:r>
            <a:r>
              <a:rPr lang="en-GB" dirty="0" err="1"/>
              <a:t>cấp</a:t>
            </a:r>
            <a:r>
              <a:rPr lang="en-GB" dirty="0"/>
              <a:t> </a:t>
            </a:r>
            <a:r>
              <a:rPr lang="en-GB" dirty="0" err="1"/>
              <a:t>nhiều</a:t>
            </a:r>
            <a:r>
              <a:rPr lang="en-GB" dirty="0"/>
              <a:t> </a:t>
            </a:r>
            <a:r>
              <a:rPr lang="en-GB" dirty="0" err="1"/>
              <a:t>loại</a:t>
            </a:r>
            <a:r>
              <a:rPr lang="en-GB" dirty="0"/>
              <a:t> </a:t>
            </a:r>
            <a:r>
              <a:rPr lang="en-GB" dirty="0" err="1"/>
              <a:t>kiểm</a:t>
            </a:r>
            <a:r>
              <a:rPr lang="en-GB" dirty="0"/>
              <a:t> </a:t>
            </a:r>
            <a:r>
              <a:rPr lang="en-GB" dirty="0" err="1"/>
              <a:t>định</a:t>
            </a:r>
            <a:r>
              <a:rPr lang="en-GB" dirty="0"/>
              <a:t> </a:t>
            </a:r>
            <a:r>
              <a:rPr lang="en-GB" dirty="0" err="1"/>
              <a:t>thống</a:t>
            </a:r>
            <a:r>
              <a:rPr lang="en-GB" dirty="0"/>
              <a:t> </a:t>
            </a:r>
            <a:r>
              <a:rPr lang="en-GB" dirty="0" err="1"/>
              <a:t>kê</a:t>
            </a:r>
            <a:r>
              <a:rPr lang="en-GB" dirty="0"/>
              <a:t> </a:t>
            </a:r>
            <a:r>
              <a:rPr lang="en-GB" dirty="0" err="1"/>
              <a:t>và</a:t>
            </a:r>
            <a:r>
              <a:rPr lang="en-GB" dirty="0"/>
              <a:t> </a:t>
            </a:r>
            <a:r>
              <a:rPr lang="en-GB" dirty="0" err="1"/>
              <a:t>đo</a:t>
            </a:r>
            <a:r>
              <a:rPr lang="en-GB" dirty="0"/>
              <a:t> </a:t>
            </a:r>
            <a:r>
              <a:rPr lang="en-GB" dirty="0" err="1"/>
              <a:t>lường</a:t>
            </a:r>
            <a:r>
              <a:rPr lang="en-GB" dirty="0"/>
              <a:t> </a:t>
            </a:r>
            <a:r>
              <a:rPr lang="en-GB" dirty="0" err="1"/>
              <a:t>mối</a:t>
            </a:r>
            <a:r>
              <a:rPr lang="en-GB" dirty="0"/>
              <a:t> quan </a:t>
            </a:r>
            <a:r>
              <a:rPr lang="en-GB" dirty="0" err="1"/>
              <a:t>hệ</a:t>
            </a:r>
            <a:r>
              <a:rPr lang="en-GB" dirty="0"/>
              <a:t> </a:t>
            </a:r>
            <a:r>
              <a:rPr lang="en-GB" dirty="0" err="1"/>
              <a:t>và</a:t>
            </a:r>
            <a:r>
              <a:rPr lang="en-GB" dirty="0"/>
              <a:t> </a:t>
            </a:r>
            <a:r>
              <a:rPr lang="en-GB" dirty="0" err="1"/>
              <a:t>tương</a:t>
            </a:r>
            <a:r>
              <a:rPr lang="en-GB" dirty="0"/>
              <a:t> quan </a:t>
            </a:r>
            <a:r>
              <a:rPr lang="en-GB" dirty="0" err="1"/>
              <a:t>giữa</a:t>
            </a:r>
            <a:r>
              <a:rPr lang="en-GB" dirty="0"/>
              <a:t> </a:t>
            </a:r>
            <a:r>
              <a:rPr lang="en-GB" dirty="0" err="1"/>
              <a:t>các</a:t>
            </a:r>
            <a:r>
              <a:rPr lang="en-GB" dirty="0"/>
              <a:t> </a:t>
            </a:r>
            <a:r>
              <a:rPr lang="en-GB" dirty="0" err="1"/>
              <a:t>biến</a:t>
            </a:r>
            <a:r>
              <a:rPr lang="en-GB" dirty="0"/>
              <a:t> </a:t>
            </a:r>
            <a:r>
              <a:rPr lang="en-GB" dirty="0" err="1"/>
              <a:t>trong</a:t>
            </a:r>
            <a:r>
              <a:rPr lang="en-GB" dirty="0"/>
              <a:t> </a:t>
            </a:r>
            <a:r>
              <a:rPr lang="en-GB" dirty="0" err="1"/>
              <a:t>bảng</a:t>
            </a:r>
            <a:r>
              <a:rPr lang="en-US" dirty="0"/>
              <a:t> </a:t>
            </a:r>
          </a:p>
          <a:p>
            <a:pPr algn="just">
              <a:lnSpc>
                <a:spcPct val="150000"/>
              </a:lnSpc>
            </a:pPr>
            <a:r>
              <a:rPr lang="en-GB" dirty="0" err="1"/>
              <a:t>Chọn</a:t>
            </a:r>
            <a:r>
              <a:rPr lang="en-GB" dirty="0"/>
              <a:t> </a:t>
            </a:r>
            <a:r>
              <a:rPr lang="en-GB" dirty="0" err="1"/>
              <a:t>trên</a:t>
            </a:r>
            <a:r>
              <a:rPr lang="en-GB" dirty="0"/>
              <a:t> menu </a:t>
            </a:r>
            <a:r>
              <a:rPr lang="en-GB" b="1" dirty="0" smtClean="0"/>
              <a:t>Analyze / Descriptive Statistics /</a:t>
            </a:r>
            <a:r>
              <a:rPr lang="en-GB" b="1" dirty="0"/>
              <a:t>Crosstabs</a:t>
            </a:r>
            <a:r>
              <a:rPr lang="en-US" dirty="0"/>
              <a:t> </a:t>
            </a:r>
          </a:p>
        </p:txBody>
      </p:sp>
      <p:sp>
        <p:nvSpPr>
          <p:cNvPr id="144390" name="Text Box 6"/>
          <p:cNvSpPr txBox="1">
            <a:spLocks noChangeArrowheads="1"/>
          </p:cNvSpPr>
          <p:nvPr/>
        </p:nvSpPr>
        <p:spPr bwMode="auto">
          <a:xfrm>
            <a:off x="0" y="3195638"/>
            <a:ext cx="82867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dirty="0" err="1"/>
              <a:t>Các</a:t>
            </a:r>
            <a:r>
              <a:rPr lang="en-GB" dirty="0"/>
              <a:t> </a:t>
            </a:r>
            <a:r>
              <a:rPr lang="en-GB" dirty="0" err="1"/>
              <a:t>biến</a:t>
            </a:r>
            <a:r>
              <a:rPr lang="en-GB" dirty="0"/>
              <a:t> </a:t>
            </a:r>
            <a:r>
              <a:rPr lang="en-GB" dirty="0" err="1"/>
              <a:t>trong</a:t>
            </a:r>
            <a:r>
              <a:rPr lang="en-GB" dirty="0"/>
              <a:t> </a:t>
            </a:r>
            <a:r>
              <a:rPr lang="en-GB" dirty="0" err="1"/>
              <a:t>tập</a:t>
            </a:r>
            <a:r>
              <a:rPr lang="en-GB" dirty="0"/>
              <a:t> </a:t>
            </a:r>
            <a:r>
              <a:rPr lang="en-GB" dirty="0" err="1"/>
              <a:t>dữ</a:t>
            </a:r>
            <a:r>
              <a:rPr lang="en-GB" dirty="0"/>
              <a:t> </a:t>
            </a:r>
            <a:r>
              <a:rPr lang="en-GB" dirty="0" err="1"/>
              <a:t>liệu</a:t>
            </a:r>
            <a:r>
              <a:rPr lang="en-GB" dirty="0"/>
              <a:t> </a:t>
            </a:r>
            <a:r>
              <a:rPr lang="en-GB" dirty="0" err="1"/>
              <a:t>được</a:t>
            </a:r>
            <a:r>
              <a:rPr lang="en-GB" dirty="0"/>
              <a:t> </a:t>
            </a:r>
            <a:r>
              <a:rPr lang="en-GB" dirty="0" err="1"/>
              <a:t>hiển</a:t>
            </a:r>
            <a:r>
              <a:rPr lang="en-GB" dirty="0"/>
              <a:t> </a:t>
            </a:r>
            <a:r>
              <a:rPr lang="en-GB" dirty="0" err="1"/>
              <a:t>thị</a:t>
            </a:r>
            <a:r>
              <a:rPr lang="en-GB" dirty="0"/>
              <a:t> </a:t>
            </a:r>
            <a:r>
              <a:rPr lang="en-GB" dirty="0" err="1"/>
              <a:t>bên</a:t>
            </a:r>
            <a:r>
              <a:rPr lang="en-GB" dirty="0"/>
              <a:t> </a:t>
            </a:r>
            <a:r>
              <a:rPr lang="en-GB" dirty="0" err="1"/>
              <a:t>hộp</a:t>
            </a:r>
            <a:r>
              <a:rPr lang="en-GB" dirty="0"/>
              <a:t> </a:t>
            </a:r>
            <a:r>
              <a:rPr lang="en-GB" dirty="0" err="1"/>
              <a:t>bên</a:t>
            </a:r>
            <a:r>
              <a:rPr lang="en-GB" dirty="0"/>
              <a:t> </a:t>
            </a:r>
            <a:r>
              <a:rPr lang="en-GB" dirty="0" err="1"/>
              <a:t>trái</a:t>
            </a:r>
            <a:r>
              <a:rPr lang="en-GB" dirty="0"/>
              <a:t>. </a:t>
            </a:r>
            <a:r>
              <a:rPr lang="en-GB" dirty="0" err="1"/>
              <a:t>Chọn</a:t>
            </a:r>
            <a:r>
              <a:rPr lang="en-GB" dirty="0"/>
              <a:t> </a:t>
            </a:r>
            <a:r>
              <a:rPr lang="en-GB" dirty="0" err="1"/>
              <a:t>các</a:t>
            </a:r>
            <a:r>
              <a:rPr lang="en-GB" dirty="0"/>
              <a:t> </a:t>
            </a:r>
            <a:r>
              <a:rPr lang="en-GB" dirty="0" err="1"/>
              <a:t>biến</a:t>
            </a:r>
            <a:r>
              <a:rPr lang="en-GB" dirty="0"/>
              <a:t> </a:t>
            </a:r>
            <a:r>
              <a:rPr lang="en-GB" dirty="0" err="1"/>
              <a:t>hàng</a:t>
            </a:r>
            <a:r>
              <a:rPr lang="en-GB" dirty="0"/>
              <a:t> </a:t>
            </a:r>
            <a:r>
              <a:rPr lang="en-GB" dirty="0" err="1"/>
              <a:t>đưa</a:t>
            </a:r>
            <a:r>
              <a:rPr lang="en-GB" dirty="0"/>
              <a:t> </a:t>
            </a:r>
            <a:r>
              <a:rPr lang="en-GB" dirty="0" err="1"/>
              <a:t>vào</a:t>
            </a:r>
            <a:r>
              <a:rPr lang="en-GB" dirty="0"/>
              <a:t> </a:t>
            </a:r>
            <a:r>
              <a:rPr lang="en-GB" dirty="0" err="1"/>
              <a:t>hộp</a:t>
            </a:r>
            <a:r>
              <a:rPr lang="en-GB" dirty="0"/>
              <a:t> Row(s) </a:t>
            </a:r>
            <a:r>
              <a:rPr lang="en-GB" dirty="0" err="1"/>
              <a:t>và</a:t>
            </a:r>
            <a:r>
              <a:rPr lang="en-GB" dirty="0"/>
              <a:t> </a:t>
            </a:r>
            <a:r>
              <a:rPr lang="en-GB" dirty="0" err="1"/>
              <a:t>các</a:t>
            </a:r>
            <a:r>
              <a:rPr lang="en-GB" dirty="0"/>
              <a:t> </a:t>
            </a:r>
            <a:r>
              <a:rPr lang="en-GB" dirty="0" err="1"/>
              <a:t>biến</a:t>
            </a:r>
            <a:r>
              <a:rPr lang="en-GB" dirty="0"/>
              <a:t> </a:t>
            </a:r>
            <a:r>
              <a:rPr lang="en-GB" dirty="0" err="1"/>
              <a:t>cột</a:t>
            </a:r>
            <a:r>
              <a:rPr lang="en-GB" dirty="0"/>
              <a:t> </a:t>
            </a:r>
            <a:r>
              <a:rPr lang="en-GB" dirty="0" err="1"/>
              <a:t>đưa</a:t>
            </a:r>
            <a:r>
              <a:rPr lang="en-GB" dirty="0"/>
              <a:t> </a:t>
            </a:r>
            <a:r>
              <a:rPr lang="en-GB" dirty="0" err="1"/>
              <a:t>vào</a:t>
            </a:r>
            <a:r>
              <a:rPr lang="en-GB" dirty="0"/>
              <a:t> </a:t>
            </a:r>
            <a:r>
              <a:rPr lang="en-GB" dirty="0" err="1"/>
              <a:t>hộp</a:t>
            </a:r>
            <a:r>
              <a:rPr lang="en-GB" dirty="0"/>
              <a:t> Column(s). </a:t>
            </a:r>
            <a:r>
              <a:rPr lang="en-GB" i="1" dirty="0" err="1"/>
              <a:t>Thông</a:t>
            </a:r>
            <a:r>
              <a:rPr lang="en-GB" i="1" dirty="0"/>
              <a:t> </a:t>
            </a:r>
            <a:r>
              <a:rPr lang="en-GB" i="1" dirty="0" err="1"/>
              <a:t>thường</a:t>
            </a:r>
            <a:r>
              <a:rPr lang="en-GB" i="1" dirty="0"/>
              <a:t> </a:t>
            </a:r>
            <a:r>
              <a:rPr lang="en-GB" i="1" dirty="0" err="1"/>
              <a:t>biến</a:t>
            </a:r>
            <a:r>
              <a:rPr lang="en-GB" i="1" dirty="0"/>
              <a:t> </a:t>
            </a:r>
            <a:r>
              <a:rPr lang="en-GB" i="1" dirty="0" err="1"/>
              <a:t>phụ</a:t>
            </a:r>
            <a:r>
              <a:rPr lang="en-GB" i="1" dirty="0"/>
              <a:t> </a:t>
            </a:r>
            <a:r>
              <a:rPr lang="en-GB" i="1" dirty="0" err="1"/>
              <a:t>thuộc</a:t>
            </a:r>
            <a:r>
              <a:rPr lang="en-GB" i="1" dirty="0"/>
              <a:t> hay </a:t>
            </a:r>
            <a:r>
              <a:rPr lang="en-GB" i="1" dirty="0" err="1"/>
              <a:t>biến</a:t>
            </a:r>
            <a:r>
              <a:rPr lang="en-GB" i="1" dirty="0"/>
              <a:t> </a:t>
            </a:r>
            <a:r>
              <a:rPr lang="en-GB" i="1" dirty="0" err="1"/>
              <a:t>cần</a:t>
            </a:r>
            <a:r>
              <a:rPr lang="en-GB" i="1" dirty="0"/>
              <a:t> quan </a:t>
            </a:r>
            <a:r>
              <a:rPr lang="en-GB" i="1" dirty="0" err="1"/>
              <a:t>sát</a:t>
            </a:r>
            <a:r>
              <a:rPr lang="en-GB" i="1" dirty="0"/>
              <a:t> </a:t>
            </a:r>
            <a:r>
              <a:rPr lang="en-GB" i="1" dirty="0" err="1"/>
              <a:t>thường</a:t>
            </a:r>
            <a:r>
              <a:rPr lang="en-GB" i="1" dirty="0"/>
              <a:t> </a:t>
            </a:r>
            <a:r>
              <a:rPr lang="en-GB" i="1" dirty="0" err="1"/>
              <a:t>được</a:t>
            </a:r>
            <a:r>
              <a:rPr lang="en-GB" i="1" dirty="0"/>
              <a:t> </a:t>
            </a:r>
            <a:r>
              <a:rPr lang="en-GB" i="1" dirty="0" err="1"/>
              <a:t>đưa</a:t>
            </a:r>
            <a:r>
              <a:rPr lang="en-GB" i="1" dirty="0"/>
              <a:t> </a:t>
            </a:r>
            <a:r>
              <a:rPr lang="en-GB" i="1" dirty="0" err="1"/>
              <a:t>và</a:t>
            </a:r>
            <a:r>
              <a:rPr lang="en-GB" i="1" dirty="0"/>
              <a:t> </a:t>
            </a:r>
            <a:r>
              <a:rPr lang="en-GB" i="1" dirty="0" err="1"/>
              <a:t>hàng</a:t>
            </a:r>
            <a:r>
              <a:rPr lang="en-GB" i="1" dirty="0"/>
              <a:t> (rows) </a:t>
            </a:r>
            <a:r>
              <a:rPr lang="en-GB" i="1" dirty="0" err="1"/>
              <a:t>và</a:t>
            </a:r>
            <a:r>
              <a:rPr lang="en-GB" i="1" dirty="0"/>
              <a:t> </a:t>
            </a:r>
            <a:r>
              <a:rPr lang="en-GB" i="1" dirty="0" err="1"/>
              <a:t>biến</a:t>
            </a:r>
            <a:r>
              <a:rPr lang="en-GB" i="1" dirty="0"/>
              <a:t> </a:t>
            </a:r>
            <a:r>
              <a:rPr lang="en-GB" i="1" dirty="0" err="1"/>
              <a:t>độc</a:t>
            </a:r>
            <a:r>
              <a:rPr lang="en-GB" i="1" dirty="0"/>
              <a:t> </a:t>
            </a:r>
            <a:r>
              <a:rPr lang="en-GB" i="1" dirty="0" err="1"/>
              <a:t>lập</a:t>
            </a:r>
            <a:r>
              <a:rPr lang="en-GB" i="1" dirty="0"/>
              <a:t> hay </a:t>
            </a:r>
            <a:r>
              <a:rPr lang="en-GB" i="1" dirty="0" err="1"/>
              <a:t>biến</a:t>
            </a:r>
            <a:r>
              <a:rPr lang="en-GB" i="1" dirty="0"/>
              <a:t> </a:t>
            </a:r>
            <a:r>
              <a:rPr lang="en-GB" i="1" dirty="0" err="1"/>
              <a:t>kiểm</a:t>
            </a:r>
            <a:r>
              <a:rPr lang="en-GB" i="1" dirty="0"/>
              <a:t> </a:t>
            </a:r>
            <a:r>
              <a:rPr lang="en-GB" i="1" dirty="0" err="1"/>
              <a:t>soát</a:t>
            </a:r>
            <a:r>
              <a:rPr lang="en-GB" i="1" dirty="0"/>
              <a:t> </a:t>
            </a:r>
            <a:r>
              <a:rPr lang="en-GB" i="1" dirty="0" err="1"/>
              <a:t>được</a:t>
            </a:r>
            <a:r>
              <a:rPr lang="en-GB" i="1" dirty="0"/>
              <a:t> </a:t>
            </a:r>
            <a:r>
              <a:rPr lang="en-GB" i="1" dirty="0" err="1"/>
              <a:t>đưa</a:t>
            </a:r>
            <a:r>
              <a:rPr lang="en-GB" i="1" dirty="0"/>
              <a:t> </a:t>
            </a:r>
            <a:r>
              <a:rPr lang="en-GB" i="1" dirty="0" err="1"/>
              <a:t>và</a:t>
            </a:r>
            <a:r>
              <a:rPr lang="en-GB" i="1" dirty="0"/>
              <a:t> </a:t>
            </a:r>
            <a:r>
              <a:rPr lang="en-GB" i="1" dirty="0" err="1"/>
              <a:t>cột</a:t>
            </a:r>
            <a:r>
              <a:rPr lang="en-GB" i="1" dirty="0"/>
              <a:t> (columns).</a:t>
            </a:r>
            <a:r>
              <a:rPr lang="en-GB" dirty="0"/>
              <a:t> </a:t>
            </a:r>
            <a:endParaRPr lang="en-US" dirty="0"/>
          </a:p>
        </p:txBody>
      </p:sp>
    </p:spTree>
    <p:extLst>
      <p:ext uri="{BB962C8B-B14F-4D97-AF65-F5344CB8AC3E}">
        <p14:creationId xmlns:p14="http://schemas.microsoft.com/office/powerpoint/2010/main" val="12325924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42913" y="103188"/>
            <a:ext cx="8243887" cy="735012"/>
          </a:xfrm>
        </p:spPr>
        <p:txBody>
          <a:bodyPr>
            <a:normAutofit fontScale="90000"/>
          </a:bodyPr>
          <a:lstStyle/>
          <a:p>
            <a:pPr marL="838200" indent="-838200"/>
            <a:r>
              <a:rPr lang="en-GB" b="1">
                <a:solidFill>
                  <a:schemeClr val="tx1"/>
                </a:solidFill>
                <a:effectLst/>
              </a:rPr>
              <a:t>Crosstabs</a:t>
            </a:r>
            <a:endParaRPr lang="en-US" b="1">
              <a:solidFill>
                <a:schemeClr val="tx1"/>
              </a:solidFill>
              <a:effectLst/>
            </a:endParaRPr>
          </a:p>
        </p:txBody>
      </p:sp>
      <p:sp>
        <p:nvSpPr>
          <p:cNvPr id="145411" name="Text Box 3"/>
          <p:cNvSpPr txBox="1">
            <a:spLocks noChangeArrowheads="1"/>
          </p:cNvSpPr>
          <p:nvPr/>
        </p:nvSpPr>
        <p:spPr bwMode="auto">
          <a:xfrm>
            <a:off x="457200" y="990600"/>
            <a:ext cx="84582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sz="2400"/>
              <a:t> Ngoài ra, chúng ta có thể đưa thêm vào bảng chéo các biến điều khiển (layer) để tạo ra các bảng biến chéo nhiều chiều. Mỗi bảng chéo riêng biệt sẽ được tạo ra ứng với mỗi giá trị của mỗi biến điều khiển. Mỗi biến điều khiển sẽ chia bảng chéo thành nhiều nhóm nhỏ hơn. Có thể thêm tối đa 8 biến điều khiển. Việc đưa vào các biến điều khiển này cho phép ta xem xét các mối quan hệ mà lúc ban đầu không thể thấy ngay.</a:t>
            </a:r>
          </a:p>
          <a:p>
            <a:pPr algn="just">
              <a:spcBef>
                <a:spcPct val="50000"/>
              </a:spcBef>
              <a:buFontTx/>
              <a:buChar char="-"/>
            </a:pPr>
            <a:r>
              <a:rPr lang="en-US" sz="2400"/>
              <a:t> </a:t>
            </a:r>
            <a:r>
              <a:rPr lang="en-GB" sz="2400"/>
              <a:t>Công cụ Cells trong hộp thoại cho phép ta tính toán các hệ số đo lường mối quan hệ giữa các biến đó như % hàng, % cột, % Total</a:t>
            </a:r>
            <a:r>
              <a:rPr lang="en-US" sz="2400"/>
              <a:t> </a:t>
            </a:r>
            <a:r>
              <a:rPr lang="en-GB" sz="2400"/>
              <a:t>tuỳ thuộc vào yêu cầu nghiên cứu.</a:t>
            </a:r>
            <a:r>
              <a:rPr lang="en-US"/>
              <a:t> </a:t>
            </a:r>
          </a:p>
          <a:p>
            <a:pPr algn="just"/>
            <a:endParaRPr lang="en-US" sz="2400"/>
          </a:p>
        </p:txBody>
      </p:sp>
    </p:spTree>
    <p:extLst>
      <p:ext uri="{BB962C8B-B14F-4D97-AF65-F5344CB8AC3E}">
        <p14:creationId xmlns:p14="http://schemas.microsoft.com/office/powerpoint/2010/main" val="22112647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103188"/>
            <a:ext cx="9144000" cy="735012"/>
          </a:xfrm>
        </p:spPr>
        <p:txBody>
          <a:bodyPr>
            <a:normAutofit fontScale="90000"/>
          </a:bodyPr>
          <a:lstStyle/>
          <a:p>
            <a:pPr marL="838200" indent="-838200"/>
            <a:r>
              <a:rPr lang="en-GB" sz="3600" b="1" dirty="0" err="1" smtClean="0"/>
              <a:t>Lập</a:t>
            </a:r>
            <a:r>
              <a:rPr lang="en-GB" sz="3600" b="1" dirty="0" smtClean="0"/>
              <a:t> </a:t>
            </a:r>
            <a:r>
              <a:rPr lang="en-GB" sz="3600" b="1" dirty="0" err="1"/>
              <a:t>bảng</a:t>
            </a:r>
            <a:r>
              <a:rPr lang="en-GB" sz="3600" b="1" dirty="0"/>
              <a:t> </a:t>
            </a:r>
            <a:r>
              <a:rPr lang="en-GB" sz="3600" b="1" dirty="0" err="1"/>
              <a:t>cho</a:t>
            </a:r>
            <a:r>
              <a:rPr lang="en-GB" sz="3600" b="1" dirty="0"/>
              <a:t> </a:t>
            </a:r>
            <a:r>
              <a:rPr lang="en-GB" sz="3600" b="1" dirty="0" err="1"/>
              <a:t>biến</a:t>
            </a:r>
            <a:r>
              <a:rPr lang="en-GB" sz="3600" b="1" dirty="0"/>
              <a:t> </a:t>
            </a:r>
            <a:r>
              <a:rPr lang="en-GB" sz="3600" b="1" dirty="0" err="1"/>
              <a:t>nhiều</a:t>
            </a:r>
            <a:r>
              <a:rPr lang="en-GB" sz="3600" b="1" dirty="0"/>
              <a:t> </a:t>
            </a:r>
            <a:r>
              <a:rPr lang="en-GB" sz="3600" b="1" dirty="0" err="1"/>
              <a:t>trả</a:t>
            </a:r>
            <a:r>
              <a:rPr lang="en-GB" sz="3600" b="1" dirty="0"/>
              <a:t> </a:t>
            </a:r>
            <a:r>
              <a:rPr lang="en-GB" sz="3600" b="1" dirty="0" err="1"/>
              <a:t>lời</a:t>
            </a:r>
            <a:r>
              <a:rPr lang="en-US" dirty="0"/>
              <a:t> </a:t>
            </a:r>
          </a:p>
        </p:txBody>
      </p:sp>
      <p:pic>
        <p:nvPicPr>
          <p:cNvPr id="156680" name="Picture 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 y="2667000"/>
            <a:ext cx="5086350" cy="2943225"/>
          </a:xfrm>
          <a:ln/>
        </p:spPr>
      </p:pic>
      <p:sp>
        <p:nvSpPr>
          <p:cNvPr id="156675" name="Text Box 3"/>
          <p:cNvSpPr txBox="1">
            <a:spLocks noChangeArrowheads="1"/>
          </p:cNvSpPr>
          <p:nvPr/>
        </p:nvSpPr>
        <p:spPr bwMode="auto">
          <a:xfrm>
            <a:off x="0" y="838200"/>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en-GB" b="1" i="1" u="sng">
                <a:solidFill>
                  <a:srgbClr val="800000"/>
                </a:solidFill>
              </a:rPr>
              <a:t>5.1 Định nghĩa nhóm biến nhiều trả lời</a:t>
            </a:r>
            <a:r>
              <a:rPr lang="en-GB" b="1">
                <a:solidFill>
                  <a:srgbClr val="800000"/>
                </a:solidFill>
              </a:rPr>
              <a:t> (define multi response sets)</a:t>
            </a:r>
            <a:endParaRPr lang="en-US" b="1">
              <a:solidFill>
                <a:srgbClr val="800000"/>
              </a:solidFill>
            </a:endParaRPr>
          </a:p>
        </p:txBody>
      </p:sp>
      <p:sp>
        <p:nvSpPr>
          <p:cNvPr id="156676" name="Text Box 4"/>
          <p:cNvSpPr txBox="1">
            <a:spLocks noChangeArrowheads="1"/>
          </p:cNvSpPr>
          <p:nvPr/>
        </p:nvSpPr>
        <p:spPr bwMode="auto">
          <a:xfrm>
            <a:off x="0" y="1447800"/>
            <a:ext cx="883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Trong câu hỏi nhiều trả lời sẽ bao gồm nhiều biến chứa đựng các trả lời có thể có, những biến này gọi là biến sơ cấp. Do đó để xữ lý, chúng ta phải gộp các biến sơ cấp này thành một biến gộp chứa các biến sơ cấp.</a:t>
            </a:r>
            <a:r>
              <a:rPr lang="en-US"/>
              <a:t> </a:t>
            </a:r>
          </a:p>
        </p:txBody>
      </p:sp>
      <p:sp>
        <p:nvSpPr>
          <p:cNvPr id="156679" name="Text Box 7"/>
          <p:cNvSpPr txBox="1">
            <a:spLocks noChangeArrowheads="1"/>
          </p:cNvSpPr>
          <p:nvPr/>
        </p:nvSpPr>
        <p:spPr bwMode="auto">
          <a:xfrm>
            <a:off x="76200" y="2286000"/>
            <a:ext cx="62424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008000"/>
                </a:solidFill>
              </a:rPr>
              <a:t>chọn menu </a:t>
            </a:r>
            <a:r>
              <a:rPr lang="en-GB" b="1" smtClean="0">
                <a:solidFill>
                  <a:srgbClr val="008000"/>
                </a:solidFill>
              </a:rPr>
              <a:t>Data/Define Multiple Response Sets</a:t>
            </a:r>
            <a:endParaRPr lang="en-US"/>
          </a:p>
        </p:txBody>
      </p:sp>
      <p:sp>
        <p:nvSpPr>
          <p:cNvPr id="156682" name="Text Box 10"/>
          <p:cNvSpPr txBox="1">
            <a:spLocks noChangeArrowheads="1"/>
          </p:cNvSpPr>
          <p:nvPr/>
        </p:nvSpPr>
        <p:spPr bwMode="auto">
          <a:xfrm>
            <a:off x="5486400" y="3048000"/>
            <a:ext cx="3429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2000" i="1">
                <a:solidFill>
                  <a:srgbClr val="800000"/>
                </a:solidFill>
              </a:rPr>
              <a:t>Chọn tất cả những biến sơ cấp liên quan đến một câu hỏi nhiều trả lời ở hộp thoại Set Definition bên trái chuyển sang hộp thoại Variables in Set bên phải</a:t>
            </a:r>
          </a:p>
        </p:txBody>
      </p:sp>
      <p:sp>
        <p:nvSpPr>
          <p:cNvPr id="156684" name="Text Box 12"/>
          <p:cNvSpPr txBox="1">
            <a:spLocks noChangeArrowheads="1"/>
          </p:cNvSpPr>
          <p:nvPr/>
        </p:nvSpPr>
        <p:spPr bwMode="auto">
          <a:xfrm>
            <a:off x="228600" y="56388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Sau đó chỉ định cách mã hóa các biến đó (dichotomy hay category); dãy giá trị mã hóa (Range …Through) xác định khoảng biến thiên cho các giá trị trong biến gộp; xác định tên và gán nhãn cho biến gộp. Sau đó ấn thanh Add để đưa tên nhóm vừa xác định vào hộp Multi Response Sets. </a:t>
            </a:r>
            <a:endParaRPr lang="en-US"/>
          </a:p>
        </p:txBody>
      </p:sp>
    </p:spTree>
    <p:extLst>
      <p:ext uri="{BB962C8B-B14F-4D97-AF65-F5344CB8AC3E}">
        <p14:creationId xmlns:p14="http://schemas.microsoft.com/office/powerpoint/2010/main" val="4337410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304800"/>
            <a:ext cx="9144000" cy="811213"/>
          </a:xfrm>
        </p:spPr>
        <p:txBody>
          <a:bodyPr/>
          <a:lstStyle/>
          <a:p>
            <a:pPr marL="838200" indent="-838200"/>
            <a:r>
              <a:rPr lang="en-GB" sz="4000" b="1">
                <a:effectLst/>
              </a:rPr>
              <a:t>Lập bảng cho biến nhiều trả lời</a:t>
            </a:r>
            <a:r>
              <a:rPr lang="en-US"/>
              <a:t> </a:t>
            </a:r>
          </a:p>
        </p:txBody>
      </p:sp>
      <p:sp>
        <p:nvSpPr>
          <p:cNvPr id="157699" name="Text Box 3"/>
          <p:cNvSpPr txBox="1">
            <a:spLocks noChangeArrowheads="1"/>
          </p:cNvSpPr>
          <p:nvPr/>
        </p:nvSpPr>
        <p:spPr bwMode="auto">
          <a:xfrm>
            <a:off x="152400" y="1524000"/>
            <a:ext cx="8686800"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en-GB" sz="2400" b="1" i="1" u="sng" dirty="0">
                <a:solidFill>
                  <a:srgbClr val="800000"/>
                </a:solidFill>
              </a:rPr>
              <a:t>5.2 </a:t>
            </a:r>
            <a:r>
              <a:rPr lang="en-GB" sz="2400" b="1" i="1" u="sng" dirty="0" err="1">
                <a:solidFill>
                  <a:srgbClr val="800000"/>
                </a:solidFill>
              </a:rPr>
              <a:t>Lập</a:t>
            </a:r>
            <a:r>
              <a:rPr lang="en-GB" sz="2400" b="1" i="1" u="sng" dirty="0">
                <a:solidFill>
                  <a:srgbClr val="800000"/>
                </a:solidFill>
              </a:rPr>
              <a:t> </a:t>
            </a:r>
            <a:r>
              <a:rPr lang="en-GB" sz="2400" b="1" i="1" u="sng" dirty="0" err="1">
                <a:solidFill>
                  <a:srgbClr val="800000"/>
                </a:solidFill>
              </a:rPr>
              <a:t>bảng</a:t>
            </a:r>
            <a:r>
              <a:rPr lang="en-GB" sz="2400" b="1" i="1" u="sng" dirty="0">
                <a:solidFill>
                  <a:srgbClr val="800000"/>
                </a:solidFill>
              </a:rPr>
              <a:t> </a:t>
            </a:r>
            <a:r>
              <a:rPr lang="en-GB" sz="2400" b="1" i="1" u="sng" dirty="0" err="1">
                <a:solidFill>
                  <a:srgbClr val="800000"/>
                </a:solidFill>
              </a:rPr>
              <a:t>cho</a:t>
            </a:r>
            <a:r>
              <a:rPr lang="en-GB" sz="2400" b="1" i="1" u="sng" dirty="0">
                <a:solidFill>
                  <a:srgbClr val="800000"/>
                </a:solidFill>
              </a:rPr>
              <a:t> </a:t>
            </a:r>
            <a:r>
              <a:rPr lang="en-GB" sz="2400" b="1" i="1" u="sng" dirty="0" err="1">
                <a:solidFill>
                  <a:srgbClr val="800000"/>
                </a:solidFill>
              </a:rPr>
              <a:t>các</a:t>
            </a:r>
            <a:r>
              <a:rPr lang="en-GB" sz="2400" b="1" i="1" u="sng" dirty="0">
                <a:solidFill>
                  <a:srgbClr val="800000"/>
                </a:solidFill>
              </a:rPr>
              <a:t> </a:t>
            </a:r>
            <a:r>
              <a:rPr lang="en-GB" sz="2400" b="1" i="1" u="sng" dirty="0" err="1">
                <a:solidFill>
                  <a:srgbClr val="800000"/>
                </a:solidFill>
              </a:rPr>
              <a:t>biến</a:t>
            </a:r>
            <a:r>
              <a:rPr lang="en-GB" sz="2400" b="1" i="1" u="sng" dirty="0">
                <a:solidFill>
                  <a:srgbClr val="800000"/>
                </a:solidFill>
              </a:rPr>
              <a:t> </a:t>
            </a:r>
            <a:r>
              <a:rPr lang="en-GB" sz="2400" b="1" i="1" u="sng" dirty="0" err="1">
                <a:solidFill>
                  <a:srgbClr val="800000"/>
                </a:solidFill>
              </a:rPr>
              <a:t>nhiều</a:t>
            </a:r>
            <a:r>
              <a:rPr lang="en-GB" sz="2400" b="1" i="1" u="sng" dirty="0">
                <a:solidFill>
                  <a:srgbClr val="800000"/>
                </a:solidFill>
              </a:rPr>
              <a:t> </a:t>
            </a:r>
            <a:r>
              <a:rPr lang="en-GB" sz="2400" b="1" i="1" u="sng" dirty="0" err="1">
                <a:solidFill>
                  <a:srgbClr val="800000"/>
                </a:solidFill>
              </a:rPr>
              <a:t>trả</a:t>
            </a:r>
            <a:r>
              <a:rPr lang="en-GB" sz="2400" b="1" i="1" u="sng" dirty="0">
                <a:solidFill>
                  <a:srgbClr val="800000"/>
                </a:solidFill>
              </a:rPr>
              <a:t> </a:t>
            </a:r>
            <a:r>
              <a:rPr lang="en-GB" sz="2400" b="1" i="1" u="sng" dirty="0" err="1">
                <a:solidFill>
                  <a:srgbClr val="800000"/>
                </a:solidFill>
              </a:rPr>
              <a:t>lời</a:t>
            </a:r>
            <a:r>
              <a:rPr lang="en-GB" sz="2400" b="1" i="1" u="sng" dirty="0">
                <a:solidFill>
                  <a:srgbClr val="800000"/>
                </a:solidFill>
              </a:rPr>
              <a:t>:</a:t>
            </a:r>
          </a:p>
          <a:p>
            <a:pPr algn="just">
              <a:lnSpc>
                <a:spcPct val="150000"/>
              </a:lnSpc>
              <a:spcBef>
                <a:spcPct val="65000"/>
              </a:spcBef>
            </a:pPr>
            <a:r>
              <a:rPr lang="en-GB" sz="2000" dirty="0"/>
              <a:t> </a:t>
            </a:r>
            <a:r>
              <a:rPr lang="en-GB" sz="2000" dirty="0" err="1"/>
              <a:t>Sử</a:t>
            </a:r>
            <a:r>
              <a:rPr lang="en-GB" sz="2000" dirty="0"/>
              <a:t> </a:t>
            </a:r>
            <a:r>
              <a:rPr lang="en-GB" sz="2000" dirty="0" err="1"/>
              <a:t>dụng</a:t>
            </a:r>
            <a:r>
              <a:rPr lang="en-GB" sz="2000" dirty="0"/>
              <a:t> </a:t>
            </a:r>
            <a:r>
              <a:rPr lang="en-GB" sz="2000" dirty="0" err="1"/>
              <a:t>các</a:t>
            </a:r>
            <a:r>
              <a:rPr lang="en-GB" sz="2000" dirty="0"/>
              <a:t> </a:t>
            </a:r>
            <a:r>
              <a:rPr lang="en-GB" sz="2000" dirty="0" err="1"/>
              <a:t>tên</a:t>
            </a:r>
            <a:r>
              <a:rPr lang="en-GB" sz="2000" dirty="0"/>
              <a:t> </a:t>
            </a:r>
            <a:r>
              <a:rPr lang="en-GB" sz="2000" dirty="0" err="1"/>
              <a:t>nhóm</a:t>
            </a:r>
            <a:r>
              <a:rPr lang="en-GB" sz="2000" dirty="0"/>
              <a:t> </a:t>
            </a:r>
            <a:r>
              <a:rPr lang="en-GB" sz="2000" dirty="0" err="1"/>
              <a:t>đa</a:t>
            </a:r>
            <a:r>
              <a:rPr lang="en-GB" sz="2000" dirty="0"/>
              <a:t> </a:t>
            </a:r>
            <a:r>
              <a:rPr lang="en-GB" sz="2000" dirty="0" err="1"/>
              <a:t>biến</a:t>
            </a:r>
            <a:r>
              <a:rPr lang="en-GB" sz="2000" dirty="0"/>
              <a:t> </a:t>
            </a:r>
            <a:r>
              <a:rPr lang="en-GB" sz="2000" dirty="0" err="1"/>
              <a:t>đã</a:t>
            </a:r>
            <a:r>
              <a:rPr lang="en-GB" sz="2000" dirty="0"/>
              <a:t> </a:t>
            </a:r>
            <a:r>
              <a:rPr lang="en-GB" sz="2000" dirty="0" err="1"/>
              <a:t>được</a:t>
            </a:r>
            <a:r>
              <a:rPr lang="en-GB" sz="2000" dirty="0"/>
              <a:t> </a:t>
            </a:r>
            <a:r>
              <a:rPr lang="en-GB" sz="2000" dirty="0" err="1"/>
              <a:t>định</a:t>
            </a:r>
            <a:r>
              <a:rPr lang="en-GB" sz="2000" dirty="0"/>
              <a:t> </a:t>
            </a:r>
            <a:r>
              <a:rPr lang="en-GB" sz="2000" dirty="0" err="1"/>
              <a:t>nghĩa</a:t>
            </a:r>
            <a:r>
              <a:rPr lang="en-GB" sz="2000" dirty="0"/>
              <a:t> </a:t>
            </a:r>
            <a:r>
              <a:rPr lang="en-GB" sz="2000" dirty="0" err="1"/>
              <a:t>bằng</a:t>
            </a:r>
            <a:r>
              <a:rPr lang="en-GB" sz="2000" dirty="0"/>
              <a:t> </a:t>
            </a:r>
            <a:r>
              <a:rPr lang="en-GB" sz="2000" dirty="0" err="1"/>
              <a:t>công</a:t>
            </a:r>
            <a:r>
              <a:rPr lang="en-GB" sz="2000" dirty="0"/>
              <a:t> </a:t>
            </a:r>
            <a:r>
              <a:rPr lang="en-GB" sz="2000" dirty="0" err="1"/>
              <a:t>cụ</a:t>
            </a:r>
            <a:r>
              <a:rPr lang="en-GB" sz="2000" dirty="0"/>
              <a:t> Define Multi Response Sets </a:t>
            </a:r>
            <a:r>
              <a:rPr lang="en-GB" sz="2000" dirty="0" err="1"/>
              <a:t>đã</a:t>
            </a:r>
            <a:r>
              <a:rPr lang="en-GB" sz="2000" dirty="0"/>
              <a:t> </a:t>
            </a:r>
            <a:r>
              <a:rPr lang="en-GB" sz="2000" dirty="0" err="1"/>
              <a:t>được</a:t>
            </a:r>
            <a:r>
              <a:rPr lang="en-GB" sz="2000" dirty="0"/>
              <a:t> </a:t>
            </a:r>
            <a:r>
              <a:rPr lang="en-GB" sz="2000" dirty="0" err="1"/>
              <a:t>đề</a:t>
            </a:r>
            <a:r>
              <a:rPr lang="en-GB" sz="2000" dirty="0"/>
              <a:t> </a:t>
            </a:r>
            <a:r>
              <a:rPr lang="en-GB" sz="2000" dirty="0" err="1"/>
              <a:t>cập</a:t>
            </a:r>
            <a:r>
              <a:rPr lang="en-GB" sz="2000" dirty="0"/>
              <a:t> ở </a:t>
            </a:r>
            <a:r>
              <a:rPr lang="en-GB" sz="2000" dirty="0" err="1"/>
              <a:t>phần</a:t>
            </a:r>
            <a:r>
              <a:rPr lang="en-GB" sz="2000" dirty="0"/>
              <a:t> </a:t>
            </a:r>
            <a:r>
              <a:rPr lang="en-GB" sz="2000" dirty="0" err="1"/>
              <a:t>trên</a:t>
            </a:r>
            <a:r>
              <a:rPr lang="en-GB" sz="2000" dirty="0"/>
              <a:t> </a:t>
            </a:r>
            <a:r>
              <a:rPr lang="en-GB" sz="2000" dirty="0" err="1"/>
              <a:t>sau</a:t>
            </a:r>
            <a:r>
              <a:rPr lang="en-GB" sz="2000" dirty="0"/>
              <a:t> </a:t>
            </a:r>
            <a:r>
              <a:rPr lang="en-GB" sz="2000" dirty="0" err="1"/>
              <a:t>đó</a:t>
            </a:r>
            <a:r>
              <a:rPr lang="en-GB" sz="2000" dirty="0"/>
              <a:t> </a:t>
            </a:r>
            <a:r>
              <a:rPr lang="en-GB" sz="2000" dirty="0" err="1"/>
              <a:t>vào</a:t>
            </a:r>
            <a:r>
              <a:rPr lang="en-GB" sz="2000" dirty="0"/>
              <a:t> </a:t>
            </a:r>
            <a:r>
              <a:rPr lang="en-GB" sz="2000" b="1" i="1" dirty="0" smtClean="0">
                <a:solidFill>
                  <a:srgbClr val="008000"/>
                </a:solidFill>
              </a:rPr>
              <a:t>Analyze\Multiple </a:t>
            </a:r>
            <a:r>
              <a:rPr lang="en-GB" sz="2000" b="1" i="1" dirty="0">
                <a:solidFill>
                  <a:srgbClr val="008000"/>
                </a:solidFill>
              </a:rPr>
              <a:t>response </a:t>
            </a:r>
            <a:r>
              <a:rPr lang="en-GB" sz="2000" b="1" i="1" dirty="0" err="1">
                <a:solidFill>
                  <a:srgbClr val="008000"/>
                </a:solidFill>
              </a:rPr>
              <a:t>và</a:t>
            </a:r>
            <a:r>
              <a:rPr lang="en-GB" sz="2000" b="1" i="1" dirty="0">
                <a:solidFill>
                  <a:srgbClr val="008000"/>
                </a:solidFill>
              </a:rPr>
              <a:t> </a:t>
            </a:r>
            <a:r>
              <a:rPr lang="en-GB" sz="2000" b="1" i="1" dirty="0" err="1">
                <a:solidFill>
                  <a:srgbClr val="008000"/>
                </a:solidFill>
              </a:rPr>
              <a:t>chọn</a:t>
            </a:r>
            <a:r>
              <a:rPr lang="en-GB" sz="2000" b="1" i="1" dirty="0">
                <a:solidFill>
                  <a:srgbClr val="008000"/>
                </a:solidFill>
              </a:rPr>
              <a:t> Frequencies </a:t>
            </a:r>
            <a:r>
              <a:rPr lang="en-GB" sz="2000" b="1" i="1" dirty="0" err="1">
                <a:solidFill>
                  <a:srgbClr val="008000"/>
                </a:solidFill>
              </a:rPr>
              <a:t>hoặc</a:t>
            </a:r>
            <a:r>
              <a:rPr lang="en-GB" sz="2000" b="1" i="1" dirty="0">
                <a:solidFill>
                  <a:srgbClr val="008000"/>
                </a:solidFill>
              </a:rPr>
              <a:t> Crosstabs</a:t>
            </a:r>
            <a:r>
              <a:rPr lang="en-GB" sz="2000" dirty="0"/>
              <a:t> </a:t>
            </a:r>
            <a:r>
              <a:rPr lang="en-GB" sz="2000" dirty="0" err="1"/>
              <a:t>tùy</a:t>
            </a:r>
            <a:r>
              <a:rPr lang="en-GB" sz="2000" dirty="0"/>
              <a:t> </a:t>
            </a:r>
            <a:r>
              <a:rPr lang="en-GB" sz="2000" dirty="0" err="1"/>
              <a:t>theo</a:t>
            </a:r>
            <a:r>
              <a:rPr lang="en-GB" sz="2000" dirty="0"/>
              <a:t> </a:t>
            </a:r>
            <a:r>
              <a:rPr lang="en-GB" sz="2000" dirty="0" err="1"/>
              <a:t>nhu</a:t>
            </a:r>
            <a:r>
              <a:rPr lang="en-GB" sz="2000" dirty="0"/>
              <a:t> </a:t>
            </a:r>
            <a:r>
              <a:rPr lang="en-GB" sz="2000" dirty="0" err="1"/>
              <a:t>cầu</a:t>
            </a:r>
            <a:r>
              <a:rPr lang="en-GB" sz="2000" dirty="0"/>
              <a:t> </a:t>
            </a:r>
            <a:r>
              <a:rPr lang="en-GB" sz="2000" dirty="0" err="1"/>
              <a:t>lập</a:t>
            </a:r>
            <a:r>
              <a:rPr lang="en-GB" sz="2000" dirty="0"/>
              <a:t> </a:t>
            </a:r>
            <a:r>
              <a:rPr lang="en-GB" sz="2000" dirty="0" err="1"/>
              <a:t>bảng</a:t>
            </a:r>
            <a:r>
              <a:rPr lang="en-GB" sz="2000" dirty="0"/>
              <a:t> </a:t>
            </a:r>
            <a:r>
              <a:rPr lang="en-GB" sz="2000" dirty="0" err="1"/>
              <a:t>một</a:t>
            </a:r>
            <a:r>
              <a:rPr lang="en-GB" sz="2000" dirty="0"/>
              <a:t> </a:t>
            </a:r>
            <a:r>
              <a:rPr lang="en-GB" sz="2000" dirty="0" err="1"/>
              <a:t>chiều</a:t>
            </a:r>
            <a:r>
              <a:rPr lang="en-GB" sz="2000" dirty="0"/>
              <a:t> hay </a:t>
            </a:r>
            <a:r>
              <a:rPr lang="en-GB" sz="2000" dirty="0" err="1"/>
              <a:t>đa</a:t>
            </a:r>
            <a:r>
              <a:rPr lang="en-GB" sz="2000" dirty="0"/>
              <a:t> </a:t>
            </a:r>
            <a:r>
              <a:rPr lang="en-GB" sz="2000" dirty="0" err="1"/>
              <a:t>chiều</a:t>
            </a:r>
            <a:r>
              <a:rPr lang="en-GB" sz="2000" dirty="0"/>
              <a:t>.</a:t>
            </a:r>
          </a:p>
          <a:p>
            <a:pPr algn="just">
              <a:lnSpc>
                <a:spcPct val="150000"/>
              </a:lnSpc>
              <a:spcBef>
                <a:spcPct val="65000"/>
              </a:spcBef>
            </a:pPr>
            <a:r>
              <a:rPr lang="en-GB" sz="2000" dirty="0"/>
              <a:t> </a:t>
            </a:r>
            <a:r>
              <a:rPr lang="en-GB" sz="2000" i="1" u="sng" dirty="0" err="1"/>
              <a:t>Chú</a:t>
            </a:r>
            <a:r>
              <a:rPr lang="en-GB" sz="2000" i="1" u="sng" dirty="0"/>
              <a:t> ý</a:t>
            </a:r>
            <a:r>
              <a:rPr lang="en-GB" sz="2000" dirty="0"/>
              <a:t>: </a:t>
            </a:r>
            <a:r>
              <a:rPr lang="en-GB" sz="2000" dirty="0" err="1"/>
              <a:t>Trong</a:t>
            </a:r>
            <a:r>
              <a:rPr lang="en-GB" sz="2000" dirty="0"/>
              <a:t> </a:t>
            </a:r>
            <a:r>
              <a:rPr lang="en-GB" sz="2000" dirty="0" err="1"/>
              <a:t>các</a:t>
            </a:r>
            <a:r>
              <a:rPr lang="en-GB" sz="2000" dirty="0"/>
              <a:t> </a:t>
            </a:r>
            <a:r>
              <a:rPr lang="en-GB" sz="2000" dirty="0" err="1"/>
              <a:t>công</a:t>
            </a:r>
            <a:r>
              <a:rPr lang="en-GB" sz="2000" dirty="0"/>
              <a:t> </a:t>
            </a:r>
            <a:r>
              <a:rPr lang="en-GB" sz="2000" dirty="0" err="1"/>
              <a:t>cụ</a:t>
            </a:r>
            <a:r>
              <a:rPr lang="en-GB" sz="2000" dirty="0"/>
              <a:t> Frequencies </a:t>
            </a:r>
            <a:r>
              <a:rPr lang="en-GB" sz="2000" dirty="0" err="1"/>
              <a:t>và</a:t>
            </a:r>
            <a:r>
              <a:rPr lang="en-GB" sz="2000" dirty="0"/>
              <a:t> Crosstabs </a:t>
            </a:r>
            <a:r>
              <a:rPr lang="en-GB" sz="2000" dirty="0" err="1"/>
              <a:t>sử</a:t>
            </a:r>
            <a:r>
              <a:rPr lang="en-GB" sz="2000" dirty="0"/>
              <a:t> </a:t>
            </a:r>
            <a:r>
              <a:rPr lang="en-GB" sz="2000" dirty="0" err="1"/>
              <a:t>dụng</a:t>
            </a:r>
            <a:r>
              <a:rPr lang="en-GB" sz="2000" dirty="0"/>
              <a:t> </a:t>
            </a:r>
            <a:r>
              <a:rPr lang="en-GB" sz="2000" dirty="0" err="1"/>
              <a:t>cho</a:t>
            </a:r>
            <a:r>
              <a:rPr lang="en-GB" sz="2000" dirty="0"/>
              <a:t> </a:t>
            </a:r>
            <a:r>
              <a:rPr lang="en-GB" sz="2000" dirty="0" err="1"/>
              <a:t>biến</a:t>
            </a:r>
            <a:r>
              <a:rPr lang="en-GB" sz="2000" dirty="0"/>
              <a:t> </a:t>
            </a:r>
            <a:r>
              <a:rPr lang="en-GB" sz="2000" dirty="0" err="1"/>
              <a:t>nhiều</a:t>
            </a:r>
            <a:r>
              <a:rPr lang="en-GB" sz="2000" dirty="0"/>
              <a:t> </a:t>
            </a:r>
            <a:r>
              <a:rPr lang="en-GB" sz="2000" dirty="0" err="1"/>
              <a:t>trả</a:t>
            </a:r>
            <a:r>
              <a:rPr lang="en-GB" sz="2000" dirty="0"/>
              <a:t> </a:t>
            </a:r>
            <a:r>
              <a:rPr lang="en-GB" sz="2000" dirty="0" err="1"/>
              <a:t>lời</a:t>
            </a:r>
            <a:r>
              <a:rPr lang="en-GB" sz="2000" dirty="0"/>
              <a:t> </a:t>
            </a:r>
            <a:r>
              <a:rPr lang="en-GB" sz="2000" dirty="0" err="1"/>
              <a:t>chỉ</a:t>
            </a:r>
            <a:r>
              <a:rPr lang="en-GB" sz="2000" dirty="0"/>
              <a:t> </a:t>
            </a:r>
            <a:r>
              <a:rPr lang="en-GB" sz="2000" dirty="0" err="1"/>
              <a:t>mô</a:t>
            </a:r>
            <a:r>
              <a:rPr lang="en-GB" sz="2000" dirty="0"/>
              <a:t> </a:t>
            </a:r>
            <a:r>
              <a:rPr lang="en-GB" sz="2000" dirty="0" err="1"/>
              <a:t>tả</a:t>
            </a:r>
            <a:r>
              <a:rPr lang="en-GB" sz="2000" dirty="0"/>
              <a:t> </a:t>
            </a:r>
            <a:r>
              <a:rPr lang="en-GB" sz="2000" dirty="0" err="1"/>
              <a:t>tần</a:t>
            </a:r>
            <a:r>
              <a:rPr lang="en-GB" sz="2000" dirty="0"/>
              <a:t> </a:t>
            </a:r>
            <a:r>
              <a:rPr lang="en-GB" sz="2000" dirty="0" err="1"/>
              <a:t>suất</a:t>
            </a:r>
            <a:r>
              <a:rPr lang="en-GB" sz="2000" dirty="0"/>
              <a:t> </a:t>
            </a:r>
            <a:r>
              <a:rPr lang="en-GB" sz="2000" dirty="0" err="1"/>
              <a:t>xuất</a:t>
            </a:r>
            <a:r>
              <a:rPr lang="en-GB" sz="2000" dirty="0"/>
              <a:t> </a:t>
            </a:r>
            <a:r>
              <a:rPr lang="en-GB" sz="2000" dirty="0" err="1"/>
              <a:t>hiện</a:t>
            </a:r>
            <a:r>
              <a:rPr lang="en-GB" sz="2000" dirty="0"/>
              <a:t> </a:t>
            </a:r>
            <a:r>
              <a:rPr lang="en-GB" sz="2000" dirty="0" err="1"/>
              <a:t>của</a:t>
            </a:r>
            <a:r>
              <a:rPr lang="en-GB" sz="2000" dirty="0"/>
              <a:t> </a:t>
            </a:r>
            <a:r>
              <a:rPr lang="en-GB" sz="2000" dirty="0" err="1"/>
              <a:t>các</a:t>
            </a:r>
            <a:r>
              <a:rPr lang="en-GB" sz="2000" dirty="0"/>
              <a:t> </a:t>
            </a:r>
            <a:r>
              <a:rPr lang="en-GB" sz="2000" dirty="0" err="1"/>
              <a:t>giá</a:t>
            </a:r>
            <a:r>
              <a:rPr lang="en-GB" sz="2000" dirty="0"/>
              <a:t> </a:t>
            </a:r>
            <a:r>
              <a:rPr lang="en-GB" sz="2000" dirty="0" err="1"/>
              <a:t>trị</a:t>
            </a:r>
            <a:r>
              <a:rPr lang="en-GB" sz="2000" dirty="0"/>
              <a:t> </a:t>
            </a:r>
            <a:r>
              <a:rPr lang="en-GB" sz="2000" dirty="0" err="1"/>
              <a:t>trong</a:t>
            </a:r>
            <a:r>
              <a:rPr lang="en-GB" sz="2000" dirty="0"/>
              <a:t> </a:t>
            </a:r>
            <a:r>
              <a:rPr lang="en-GB" sz="2000" dirty="0" err="1"/>
              <a:t>biến</a:t>
            </a:r>
            <a:r>
              <a:rPr lang="en-GB" sz="2000" dirty="0"/>
              <a:t> </a:t>
            </a:r>
            <a:r>
              <a:rPr lang="en-GB" sz="2000" dirty="0" err="1"/>
              <a:t>gộp</a:t>
            </a:r>
            <a:r>
              <a:rPr lang="en-GB" sz="2000" dirty="0"/>
              <a:t> </a:t>
            </a:r>
            <a:r>
              <a:rPr lang="en-GB" sz="2000" dirty="0" err="1"/>
              <a:t>và</a:t>
            </a:r>
            <a:r>
              <a:rPr lang="en-GB" sz="2000" dirty="0"/>
              <a:t> </a:t>
            </a:r>
            <a:r>
              <a:rPr lang="en-GB" sz="2000" dirty="0" err="1"/>
              <a:t>các</a:t>
            </a:r>
            <a:r>
              <a:rPr lang="en-GB" sz="2000" dirty="0"/>
              <a:t> </a:t>
            </a:r>
            <a:r>
              <a:rPr lang="en-GB" sz="2000" dirty="0" err="1"/>
              <a:t>tỷ</a:t>
            </a:r>
            <a:r>
              <a:rPr lang="en-GB" sz="2000" dirty="0"/>
              <a:t> </a:t>
            </a:r>
            <a:r>
              <a:rPr lang="en-GB" sz="2000" dirty="0" err="1"/>
              <a:t>lệ</a:t>
            </a:r>
            <a:r>
              <a:rPr lang="en-GB" sz="2000" dirty="0"/>
              <a:t> % </a:t>
            </a:r>
            <a:r>
              <a:rPr lang="en-GB" sz="2000" dirty="0" err="1"/>
              <a:t>nhưng</a:t>
            </a:r>
            <a:r>
              <a:rPr lang="en-GB" sz="2000" dirty="0"/>
              <a:t> </a:t>
            </a:r>
            <a:r>
              <a:rPr lang="en-GB" sz="2000" dirty="0" err="1"/>
              <a:t>không</a:t>
            </a:r>
            <a:r>
              <a:rPr lang="en-GB" sz="2000" dirty="0"/>
              <a:t> </a:t>
            </a:r>
            <a:r>
              <a:rPr lang="en-GB" sz="2000" dirty="0" err="1"/>
              <a:t>có</a:t>
            </a:r>
            <a:r>
              <a:rPr lang="en-GB" sz="2000" dirty="0"/>
              <a:t> </a:t>
            </a:r>
            <a:r>
              <a:rPr lang="en-GB" sz="2000" dirty="0" err="1"/>
              <a:t>các</a:t>
            </a:r>
            <a:r>
              <a:rPr lang="en-GB" sz="2000" dirty="0"/>
              <a:t> </a:t>
            </a:r>
            <a:r>
              <a:rPr lang="en-GB" sz="2000" dirty="0" err="1"/>
              <a:t>phương</a:t>
            </a:r>
            <a:r>
              <a:rPr lang="en-GB" sz="2000" dirty="0"/>
              <a:t> </a:t>
            </a:r>
            <a:r>
              <a:rPr lang="en-GB" sz="2000" dirty="0" err="1"/>
              <a:t>pháp</a:t>
            </a:r>
            <a:r>
              <a:rPr lang="en-GB" sz="2000" dirty="0"/>
              <a:t> </a:t>
            </a:r>
            <a:r>
              <a:rPr lang="en-GB" sz="2000" dirty="0" err="1"/>
              <a:t>kiểm</a:t>
            </a:r>
            <a:r>
              <a:rPr lang="en-GB" sz="2000" dirty="0"/>
              <a:t> </a:t>
            </a:r>
            <a:r>
              <a:rPr lang="en-GB" sz="2000" dirty="0" err="1"/>
              <a:t>định</a:t>
            </a:r>
            <a:r>
              <a:rPr lang="en-GB" sz="2000" dirty="0"/>
              <a:t> </a:t>
            </a:r>
            <a:r>
              <a:rPr lang="en-GB" sz="2000" dirty="0" err="1"/>
              <a:t>thống</a:t>
            </a:r>
            <a:r>
              <a:rPr lang="en-GB" sz="2000" dirty="0"/>
              <a:t> </a:t>
            </a:r>
            <a:r>
              <a:rPr lang="en-GB" sz="2000" dirty="0" err="1"/>
              <a:t>kê</a:t>
            </a:r>
            <a:r>
              <a:rPr lang="en-GB" sz="2000" dirty="0"/>
              <a:t> </a:t>
            </a:r>
            <a:r>
              <a:rPr lang="en-GB" sz="2000" dirty="0" err="1"/>
              <a:t>kèm</a:t>
            </a:r>
            <a:r>
              <a:rPr lang="en-GB" sz="2000" dirty="0"/>
              <a:t> </a:t>
            </a:r>
            <a:r>
              <a:rPr lang="en-GB" sz="2000" dirty="0" err="1"/>
              <a:t>theo</a:t>
            </a:r>
            <a:r>
              <a:rPr lang="en-GB" sz="2000" dirty="0"/>
              <a:t>.</a:t>
            </a:r>
            <a:endParaRPr lang="en-US" sz="2000" dirty="0"/>
          </a:p>
        </p:txBody>
      </p:sp>
    </p:spTree>
    <p:extLst>
      <p:ext uri="{BB962C8B-B14F-4D97-AF65-F5344CB8AC3E}">
        <p14:creationId xmlns:p14="http://schemas.microsoft.com/office/powerpoint/2010/main" val="5940375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42913" y="103188"/>
            <a:ext cx="8243887" cy="658812"/>
          </a:xfrm>
        </p:spPr>
        <p:txBody>
          <a:bodyPr>
            <a:noAutofit/>
          </a:bodyPr>
          <a:lstStyle/>
          <a:p>
            <a:pPr marL="838200" indent="-838200"/>
            <a:r>
              <a:rPr lang="en-GB" sz="4400" b="1" dirty="0" err="1">
                <a:solidFill>
                  <a:srgbClr val="0000CC"/>
                </a:solidFill>
              </a:rPr>
              <a:t>Lập</a:t>
            </a:r>
            <a:r>
              <a:rPr lang="en-GB" sz="4400" b="1" dirty="0">
                <a:solidFill>
                  <a:srgbClr val="0000CC"/>
                </a:solidFill>
              </a:rPr>
              <a:t> </a:t>
            </a:r>
            <a:r>
              <a:rPr lang="en-GB" sz="4400" b="1" dirty="0" err="1">
                <a:solidFill>
                  <a:srgbClr val="0000CC"/>
                </a:solidFill>
              </a:rPr>
              <a:t>bảng</a:t>
            </a:r>
            <a:endParaRPr lang="en-US" sz="4400" b="1" dirty="0">
              <a:solidFill>
                <a:srgbClr val="0000CC"/>
              </a:solidFill>
            </a:endParaRPr>
          </a:p>
        </p:txBody>
      </p:sp>
      <p:sp>
        <p:nvSpPr>
          <p:cNvPr id="159747" name="Text Box 3"/>
          <p:cNvSpPr txBox="1">
            <a:spLocks noChangeArrowheads="1"/>
          </p:cNvSpPr>
          <p:nvPr/>
        </p:nvSpPr>
        <p:spPr bwMode="auto">
          <a:xfrm>
            <a:off x="228600" y="838200"/>
            <a:ext cx="8686800" cy="447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30000"/>
              </a:spcBef>
            </a:pPr>
            <a:r>
              <a:rPr lang="en-GB" sz="3600" dirty="0" err="1"/>
              <a:t>Khi</a:t>
            </a:r>
            <a:r>
              <a:rPr lang="en-GB" sz="3600" dirty="0"/>
              <a:t> </a:t>
            </a:r>
            <a:r>
              <a:rPr lang="en-GB" sz="3600" dirty="0" err="1"/>
              <a:t>tiến</a:t>
            </a:r>
            <a:r>
              <a:rPr lang="en-GB" sz="3600" dirty="0"/>
              <a:t> </a:t>
            </a:r>
            <a:r>
              <a:rPr lang="en-GB" sz="3600" dirty="0" err="1"/>
              <a:t>hành</a:t>
            </a:r>
            <a:r>
              <a:rPr lang="en-GB" sz="3600" dirty="0"/>
              <a:t> </a:t>
            </a:r>
            <a:r>
              <a:rPr lang="en-GB" sz="3600" dirty="0" err="1"/>
              <a:t>lập</a:t>
            </a:r>
            <a:r>
              <a:rPr lang="en-GB" sz="3600" dirty="0"/>
              <a:t> </a:t>
            </a:r>
            <a:r>
              <a:rPr lang="en-GB" sz="3600" dirty="0" err="1"/>
              <a:t>bảng</a:t>
            </a:r>
            <a:r>
              <a:rPr lang="en-GB" sz="3600" dirty="0"/>
              <a:t> </a:t>
            </a:r>
            <a:r>
              <a:rPr lang="en-GB" sz="3600" dirty="0" err="1"/>
              <a:t>mô</a:t>
            </a:r>
            <a:r>
              <a:rPr lang="en-GB" sz="3600" dirty="0"/>
              <a:t> </a:t>
            </a:r>
            <a:r>
              <a:rPr lang="en-GB" sz="3600" dirty="0" err="1"/>
              <a:t>tả</a:t>
            </a:r>
            <a:r>
              <a:rPr lang="en-GB" sz="3600" dirty="0"/>
              <a:t> </a:t>
            </a:r>
            <a:r>
              <a:rPr lang="en-GB" sz="3600" dirty="0" err="1"/>
              <a:t>thống</a:t>
            </a:r>
            <a:r>
              <a:rPr lang="en-GB" sz="3600" dirty="0"/>
              <a:t> </a:t>
            </a:r>
            <a:r>
              <a:rPr lang="en-GB" sz="3600" dirty="0" err="1"/>
              <a:t>kê</a:t>
            </a:r>
            <a:r>
              <a:rPr lang="en-GB" sz="3600" dirty="0"/>
              <a:t> </a:t>
            </a:r>
            <a:r>
              <a:rPr lang="en-GB" sz="3600" dirty="0" err="1"/>
              <a:t>cho</a:t>
            </a:r>
            <a:r>
              <a:rPr lang="en-GB" sz="3600" dirty="0"/>
              <a:t> </a:t>
            </a:r>
            <a:r>
              <a:rPr lang="en-GB" sz="3600" dirty="0" err="1"/>
              <a:t>kết</a:t>
            </a:r>
            <a:r>
              <a:rPr lang="en-GB" sz="3600" dirty="0"/>
              <a:t> </a:t>
            </a:r>
            <a:r>
              <a:rPr lang="en-GB" sz="3600" dirty="0" err="1"/>
              <a:t>quả</a:t>
            </a:r>
            <a:r>
              <a:rPr lang="en-GB" sz="3600" dirty="0"/>
              <a:t> </a:t>
            </a:r>
            <a:r>
              <a:rPr lang="en-GB" sz="3600" dirty="0" err="1"/>
              <a:t>cuối</a:t>
            </a:r>
            <a:r>
              <a:rPr lang="en-GB" sz="3600" dirty="0"/>
              <a:t> </a:t>
            </a:r>
            <a:r>
              <a:rPr lang="en-GB" sz="3600" dirty="0" err="1"/>
              <a:t>cùng</a:t>
            </a:r>
            <a:r>
              <a:rPr lang="en-GB" sz="3600" dirty="0"/>
              <a:t> </a:t>
            </a:r>
            <a:r>
              <a:rPr lang="en-GB" sz="3600" dirty="0" err="1"/>
              <a:t>của</a:t>
            </a:r>
            <a:r>
              <a:rPr lang="en-GB" sz="3600" dirty="0"/>
              <a:t> </a:t>
            </a:r>
            <a:r>
              <a:rPr lang="en-GB" sz="3600" dirty="0" err="1"/>
              <a:t>vấn</a:t>
            </a:r>
            <a:r>
              <a:rPr lang="en-GB" sz="3600" dirty="0"/>
              <a:t> </a:t>
            </a:r>
            <a:r>
              <a:rPr lang="en-GB" sz="3600" dirty="0" err="1"/>
              <a:t>đề</a:t>
            </a:r>
            <a:r>
              <a:rPr lang="en-GB" sz="3600" dirty="0"/>
              <a:t> </a:t>
            </a:r>
            <a:r>
              <a:rPr lang="en-GB" sz="3600" dirty="0" err="1"/>
              <a:t>nghiên</a:t>
            </a:r>
            <a:r>
              <a:rPr lang="en-GB" sz="3600" dirty="0"/>
              <a:t> </a:t>
            </a:r>
            <a:r>
              <a:rPr lang="en-GB" sz="3600" dirty="0" err="1"/>
              <a:t>cứu</a:t>
            </a:r>
            <a:r>
              <a:rPr lang="en-GB" sz="3600" dirty="0"/>
              <a:t> </a:t>
            </a:r>
            <a:r>
              <a:rPr lang="en-GB" sz="3600" dirty="0" err="1"/>
              <a:t>có</a:t>
            </a:r>
            <a:r>
              <a:rPr lang="en-GB" sz="3600" dirty="0"/>
              <a:t> </a:t>
            </a:r>
            <a:r>
              <a:rPr lang="en-GB" sz="3600" dirty="0" err="1"/>
              <a:t>thể</a:t>
            </a:r>
            <a:r>
              <a:rPr lang="en-GB" sz="3600" dirty="0"/>
              <a:t> </a:t>
            </a:r>
            <a:r>
              <a:rPr lang="en-GB" sz="3600" dirty="0" err="1"/>
              <a:t>dùng</a:t>
            </a:r>
            <a:r>
              <a:rPr lang="en-GB" sz="3600" dirty="0"/>
              <a:t> </a:t>
            </a:r>
            <a:r>
              <a:rPr lang="en-GB" sz="3600" dirty="0" err="1"/>
              <a:t>các</a:t>
            </a:r>
            <a:r>
              <a:rPr lang="en-GB" sz="3600" dirty="0"/>
              <a:t> </a:t>
            </a:r>
            <a:r>
              <a:rPr lang="en-GB" sz="3600" dirty="0" err="1"/>
              <a:t>công</a:t>
            </a:r>
            <a:r>
              <a:rPr lang="en-GB" sz="3600" dirty="0"/>
              <a:t> </a:t>
            </a:r>
            <a:r>
              <a:rPr lang="en-GB" sz="3600" dirty="0" err="1"/>
              <a:t>cụ</a:t>
            </a:r>
            <a:r>
              <a:rPr lang="en-GB" sz="3600" dirty="0"/>
              <a:t> </a:t>
            </a:r>
            <a:r>
              <a:rPr lang="en-GB" sz="3600" dirty="0" err="1"/>
              <a:t>trong</a:t>
            </a:r>
            <a:r>
              <a:rPr lang="en-GB" sz="3600" dirty="0"/>
              <a:t> </a:t>
            </a:r>
            <a:r>
              <a:rPr lang="en-GB" sz="3600" b="1" dirty="0"/>
              <a:t>statistics\custom table</a:t>
            </a:r>
            <a:r>
              <a:rPr lang="en-GB" sz="3600" dirty="0"/>
              <a:t> </a:t>
            </a:r>
            <a:r>
              <a:rPr lang="en-GB" sz="3600" dirty="0" err="1"/>
              <a:t>để</a:t>
            </a:r>
            <a:r>
              <a:rPr lang="en-GB" sz="3600" dirty="0"/>
              <a:t> </a:t>
            </a:r>
            <a:r>
              <a:rPr lang="en-GB" sz="3600" dirty="0" err="1"/>
              <a:t>tạo</a:t>
            </a:r>
            <a:r>
              <a:rPr lang="en-GB" sz="3600" dirty="0"/>
              <a:t> </a:t>
            </a:r>
            <a:r>
              <a:rPr lang="en-GB" sz="3600" dirty="0" err="1"/>
              <a:t>ra</a:t>
            </a:r>
            <a:r>
              <a:rPr lang="en-GB" sz="3600" dirty="0"/>
              <a:t> </a:t>
            </a:r>
            <a:r>
              <a:rPr lang="en-GB" sz="3600" dirty="0" err="1"/>
              <a:t>các</a:t>
            </a:r>
            <a:r>
              <a:rPr lang="en-GB" sz="3600" dirty="0"/>
              <a:t> </a:t>
            </a:r>
            <a:r>
              <a:rPr lang="en-GB" sz="3600" dirty="0" err="1"/>
              <a:t>bảng</a:t>
            </a:r>
            <a:r>
              <a:rPr lang="en-GB" sz="3600" dirty="0"/>
              <a:t> </a:t>
            </a:r>
            <a:r>
              <a:rPr lang="en-GB" sz="3600" dirty="0" err="1"/>
              <a:t>biểu</a:t>
            </a:r>
            <a:r>
              <a:rPr lang="en-GB" sz="3600" dirty="0"/>
              <a:t> (</a:t>
            </a:r>
            <a:r>
              <a:rPr lang="en-GB" sz="3600" dirty="0" err="1"/>
              <a:t>có</a:t>
            </a:r>
            <a:r>
              <a:rPr lang="en-GB" sz="3600" dirty="0"/>
              <a:t> </a:t>
            </a:r>
            <a:r>
              <a:rPr lang="en-GB" sz="3600" dirty="0" err="1"/>
              <a:t>thể</a:t>
            </a:r>
            <a:r>
              <a:rPr lang="en-GB" sz="3600" dirty="0"/>
              <a:t> </a:t>
            </a:r>
            <a:r>
              <a:rPr lang="en-GB" sz="3600" dirty="0" err="1"/>
              <a:t>là</a:t>
            </a:r>
            <a:r>
              <a:rPr lang="en-GB" sz="3600" dirty="0"/>
              <a:t> </a:t>
            </a:r>
            <a:r>
              <a:rPr lang="en-GB" sz="3600" dirty="0" err="1"/>
              <a:t>bảng</a:t>
            </a:r>
            <a:r>
              <a:rPr lang="en-GB" sz="3600" dirty="0"/>
              <a:t> </a:t>
            </a:r>
            <a:r>
              <a:rPr lang="en-GB" sz="3600" dirty="0" err="1"/>
              <a:t>một</a:t>
            </a:r>
            <a:r>
              <a:rPr lang="en-GB" sz="3600" dirty="0"/>
              <a:t> </a:t>
            </a:r>
            <a:r>
              <a:rPr lang="en-GB" sz="3600" dirty="0" err="1"/>
              <a:t>chiều</a:t>
            </a:r>
            <a:r>
              <a:rPr lang="en-GB" sz="3600" dirty="0"/>
              <a:t>, </a:t>
            </a:r>
            <a:r>
              <a:rPr lang="en-GB" sz="3600" dirty="0" err="1"/>
              <a:t>bảng</a:t>
            </a:r>
            <a:r>
              <a:rPr lang="en-GB" sz="3600" dirty="0"/>
              <a:t> </a:t>
            </a:r>
            <a:r>
              <a:rPr lang="en-GB" sz="3600" dirty="0" err="1"/>
              <a:t>nhiều</a:t>
            </a:r>
            <a:r>
              <a:rPr lang="en-GB" sz="3600" dirty="0"/>
              <a:t> </a:t>
            </a:r>
            <a:r>
              <a:rPr lang="en-GB" sz="3600" dirty="0" err="1"/>
              <a:t>chiều</a:t>
            </a:r>
            <a:r>
              <a:rPr lang="en-GB" sz="3600" dirty="0"/>
              <a:t>…):</a:t>
            </a:r>
          </a:p>
          <a:p>
            <a:pPr>
              <a:lnSpc>
                <a:spcPct val="110000"/>
              </a:lnSpc>
              <a:spcBef>
                <a:spcPct val="30000"/>
              </a:spcBef>
              <a:buFontTx/>
              <a:buChar char="•"/>
            </a:pPr>
            <a:endParaRPr lang="en-US" sz="3200" dirty="0"/>
          </a:p>
        </p:txBody>
      </p:sp>
    </p:spTree>
    <p:extLst>
      <p:ext uri="{BB962C8B-B14F-4D97-AF65-F5344CB8AC3E}">
        <p14:creationId xmlns:p14="http://schemas.microsoft.com/office/powerpoint/2010/main" val="13228038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800" b="1" smtClean="0">
                <a:solidFill>
                  <a:schemeClr val="accent1">
                    <a:lumMod val="75000"/>
                  </a:schemeClr>
                </a:solidFill>
                <a:effectLst>
                  <a:outerShdw blurRad="38100" dist="38100" dir="2700000" algn="tl">
                    <a:srgbClr val="000000">
                      <a:alpha val="43137"/>
                    </a:srgbClr>
                  </a:outerShdw>
                </a:effectLst>
              </a:rPr>
              <a:t>Kiểm </a:t>
            </a:r>
            <a:r>
              <a:rPr lang="en-US" sz="3800" b="1">
                <a:solidFill>
                  <a:schemeClr val="accent1">
                    <a:lumMod val="75000"/>
                  </a:schemeClr>
                </a:solidFill>
                <a:effectLst>
                  <a:outerShdw blurRad="38100" dist="38100" dir="2700000" algn="tl">
                    <a:srgbClr val="000000">
                      <a:alpha val="43137"/>
                    </a:srgbClr>
                  </a:outerShdw>
                </a:effectLst>
              </a:rPr>
              <a:t>tra độ tin cậy của các thang đo - Kiểm định mối quan hệ giữa hai biến</a:t>
            </a:r>
          </a:p>
        </p:txBody>
      </p:sp>
      <p:sp>
        <p:nvSpPr>
          <p:cNvPr id="2" name="Title 1"/>
          <p:cNvSpPr>
            <a:spLocks noGrp="1"/>
          </p:cNvSpPr>
          <p:nvPr>
            <p:ph type="ctrTitle"/>
          </p:nvPr>
        </p:nvSpPr>
        <p:spPr/>
        <p:txBody>
          <a:bodyPr/>
          <a:lstStyle/>
          <a:p>
            <a:r>
              <a:rPr lang="en-US"/>
              <a:t>Chương III </a:t>
            </a:r>
          </a:p>
        </p:txBody>
      </p:sp>
    </p:spTree>
    <p:extLst>
      <p:ext uri="{BB962C8B-B14F-4D97-AF65-F5344CB8AC3E}">
        <p14:creationId xmlns:p14="http://schemas.microsoft.com/office/powerpoint/2010/main" val="33910991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CC"/>
                </a:solidFill>
              </a:rPr>
              <a:t>I-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tra</a:t>
            </a:r>
            <a:r>
              <a:rPr lang="en-US" dirty="0" smtClean="0">
                <a:solidFill>
                  <a:srgbClr val="0000CC"/>
                </a:solidFill>
              </a:rPr>
              <a:t> </a:t>
            </a:r>
            <a:r>
              <a:rPr lang="en-US" dirty="0" err="1" smtClean="0">
                <a:solidFill>
                  <a:srgbClr val="0000CC"/>
                </a:solidFill>
              </a:rPr>
              <a:t>độ</a:t>
            </a:r>
            <a:r>
              <a:rPr lang="en-US" dirty="0" smtClean="0">
                <a:solidFill>
                  <a:srgbClr val="0000CC"/>
                </a:solidFill>
              </a:rPr>
              <a:t> tin </a:t>
            </a:r>
            <a:r>
              <a:rPr lang="en-US" dirty="0" err="1" smtClean="0">
                <a:solidFill>
                  <a:srgbClr val="0000CC"/>
                </a:solidFill>
              </a:rPr>
              <a:t>cậy</a:t>
            </a:r>
            <a:r>
              <a:rPr lang="en-US" dirty="0" smtClean="0">
                <a:solidFill>
                  <a:srgbClr val="0000CC"/>
                </a:solidFill>
              </a:rPr>
              <a:t> </a:t>
            </a:r>
            <a:r>
              <a:rPr lang="en-US" dirty="0" err="1" smtClean="0">
                <a:solidFill>
                  <a:srgbClr val="0000CC"/>
                </a:solidFill>
              </a:rPr>
              <a:t>của</a:t>
            </a:r>
            <a:r>
              <a:rPr lang="en-US" dirty="0" smtClean="0">
                <a:solidFill>
                  <a:srgbClr val="0000CC"/>
                </a:solidFill>
              </a:rPr>
              <a:t> </a:t>
            </a:r>
            <a:r>
              <a:rPr lang="en-US" dirty="0" err="1" smtClean="0">
                <a:solidFill>
                  <a:srgbClr val="0000CC"/>
                </a:solidFill>
              </a:rPr>
              <a:t>thang</a:t>
            </a:r>
            <a:r>
              <a:rPr lang="en-US" dirty="0" smtClean="0">
                <a:solidFill>
                  <a:srgbClr val="0000CC"/>
                </a:solidFill>
              </a:rPr>
              <a:t> </a:t>
            </a:r>
            <a:r>
              <a:rPr lang="en-US" dirty="0" err="1" smtClean="0">
                <a:solidFill>
                  <a:srgbClr val="0000CC"/>
                </a:solidFill>
              </a:rPr>
              <a:t>đo</a:t>
            </a:r>
            <a:endParaRPr lang="en-US" dirty="0">
              <a:solidFill>
                <a:srgbClr val="0000CC"/>
              </a:solidFill>
            </a:endParaRPr>
          </a:p>
        </p:txBody>
      </p:sp>
      <p:sp>
        <p:nvSpPr>
          <p:cNvPr id="3" name="Content Placeholder 2"/>
          <p:cNvSpPr>
            <a:spLocks noGrp="1"/>
          </p:cNvSpPr>
          <p:nvPr>
            <p:ph sz="quarter" idx="1"/>
          </p:nvPr>
        </p:nvSpPr>
        <p:spPr/>
        <p:txBody>
          <a:bodyPr>
            <a:normAutofit fontScale="92500" lnSpcReduction="10000"/>
          </a:bodyPr>
          <a:lstStyle/>
          <a:p>
            <a:pPr algn="just"/>
            <a:r>
              <a:rPr lang="en-US" smtClean="0"/>
              <a:t>Trong nghiên cứu, việc kiểm tra độ tin cậy của các thang đo là cực kỳ quan trọng</a:t>
            </a:r>
          </a:p>
          <a:p>
            <a:pPr algn="just"/>
            <a:r>
              <a:rPr lang="en-US" smtClean="0"/>
              <a:t>Một trong những điểm quan trọng nhất là để đảm bảo tính ổn định của thang đo (scale’s internal consistency). Việc này để cập đến mức độ phối hợp giữa các “item” trong một “construct” - Liệu rằng các item này có đo lường cho cùng một construct hay không ?</a:t>
            </a:r>
          </a:p>
          <a:p>
            <a:pPr algn="just"/>
            <a:r>
              <a:rPr lang="en-US" smtClean="0"/>
              <a:t>Một trong những chỉ số đo lường tin cậy của các thang đo được sử dụng thường xuyên là Cronbach’s alpha</a:t>
            </a:r>
          </a:p>
          <a:p>
            <a:pPr algn="just"/>
            <a:r>
              <a:rPr lang="en-US" smtClean="0"/>
              <a:t>Cronbach’s alpha &gt;= 0.7</a:t>
            </a:r>
            <a:endParaRPr lang="en-US"/>
          </a:p>
        </p:txBody>
      </p:sp>
    </p:spTree>
    <p:extLst>
      <p:ext uri="{BB962C8B-B14F-4D97-AF65-F5344CB8AC3E}">
        <p14:creationId xmlns:p14="http://schemas.microsoft.com/office/powerpoint/2010/main" val="9460626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AE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
        <p:nvSpPr>
          <p:cNvPr id="5" name="Title 1"/>
          <p:cNvSpPr>
            <a:spLocks noGrp="1"/>
          </p:cNvSpPr>
          <p:nvPr>
            <p:ph type="title"/>
          </p:nvPr>
        </p:nvSpPr>
        <p:spPr>
          <a:xfrm>
            <a:off x="457200" y="228600"/>
            <a:ext cx="8229600" cy="838200"/>
          </a:xfrm>
        </p:spPr>
        <p:txBody>
          <a:bodyPr/>
          <a:lstStyle/>
          <a:p>
            <a:r>
              <a:rPr lang="en-US" dirty="0" err="1" smtClean="0">
                <a:solidFill>
                  <a:srgbClr val="0000CC"/>
                </a:solidFill>
              </a:rPr>
              <a:t>Ví</a:t>
            </a:r>
            <a:r>
              <a:rPr lang="en-US" dirty="0" smtClean="0">
                <a:solidFill>
                  <a:srgbClr val="0000CC"/>
                </a:solidFill>
              </a:rPr>
              <a:t> </a:t>
            </a:r>
            <a:r>
              <a:rPr lang="en-US" dirty="0" err="1" smtClean="0">
                <a:solidFill>
                  <a:srgbClr val="0000CC"/>
                </a:solidFill>
              </a:rPr>
              <a:t>dụ</a:t>
            </a:r>
            <a:r>
              <a:rPr lang="en-US" dirty="0" smtClean="0">
                <a:solidFill>
                  <a:srgbClr val="0000CC"/>
                </a:solidFill>
              </a:rPr>
              <a:t> </a:t>
            </a:r>
            <a:endParaRPr lang="en-US" dirty="0">
              <a:solidFill>
                <a:srgbClr val="0000CC"/>
              </a:solidFill>
            </a:endParaRPr>
          </a:p>
        </p:txBody>
      </p:sp>
    </p:spTree>
    <p:extLst>
      <p:ext uri="{BB962C8B-B14F-4D97-AF65-F5344CB8AC3E}">
        <p14:creationId xmlns:p14="http://schemas.microsoft.com/office/powerpoint/2010/main" val="2633772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CA9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4267200" cy="3380509"/>
          </a:xfrm>
        </p:spPr>
      </p:pic>
      <p:pic>
        <p:nvPicPr>
          <p:cNvPr id="5" name="Snagit_PPT464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045793"/>
            <a:ext cx="4419600" cy="3812207"/>
          </a:xfrm>
          <a:prstGeom prst="rect">
            <a:avLst/>
          </a:prstGeom>
        </p:spPr>
      </p:pic>
      <p:sp>
        <p:nvSpPr>
          <p:cNvPr id="9" name="Curved Left Arrow 8"/>
          <p:cNvSpPr/>
          <p:nvPr/>
        </p:nvSpPr>
        <p:spPr>
          <a:xfrm>
            <a:off x="5410200" y="762000"/>
            <a:ext cx="914400" cy="19812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716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tiến</a:t>
            </a:r>
            <a:r>
              <a:rPr lang="en-US" dirty="0" smtClean="0">
                <a:solidFill>
                  <a:srgbClr val="0000CC"/>
                </a:solidFill>
              </a:rPr>
              <a:t> </a:t>
            </a:r>
            <a:r>
              <a:rPr lang="en-US" dirty="0" err="1" smtClean="0">
                <a:solidFill>
                  <a:srgbClr val="0000CC"/>
                </a:solidFill>
              </a:rPr>
              <a:t>hành</a:t>
            </a:r>
            <a:endParaRPr lang="en-US" dirty="0">
              <a:solidFill>
                <a:srgbClr val="0000CC"/>
              </a:solidFill>
            </a:endParaRPr>
          </a:p>
        </p:txBody>
      </p:sp>
      <p:sp>
        <p:nvSpPr>
          <p:cNvPr id="3" name="Content Placeholder 2"/>
          <p:cNvSpPr>
            <a:spLocks noGrp="1"/>
          </p:cNvSpPr>
          <p:nvPr>
            <p:ph sz="quarter" idx="1"/>
          </p:nvPr>
        </p:nvSpPr>
        <p:spPr/>
        <p:txBody>
          <a:bodyPr>
            <a:normAutofit lnSpcReduction="10000"/>
          </a:bodyPr>
          <a:lstStyle/>
          <a:p>
            <a:r>
              <a:rPr lang="en-US" smtClean="0"/>
              <a:t>Chú ý : Trước khi kiểm tra độ tin cậy của thang đo, cần phải chuyển toàn bộ những Item chứa những câu hỏi ngược lại thành câu hỏi xuôi</a:t>
            </a:r>
          </a:p>
          <a:p>
            <a:r>
              <a:rPr lang="en-US" smtClean="0"/>
              <a:t>Trình tự tiến hành :</a:t>
            </a:r>
          </a:p>
          <a:p>
            <a:pPr>
              <a:buFontTx/>
              <a:buChar char="-"/>
            </a:pPr>
            <a:r>
              <a:rPr lang="en-US" smtClean="0"/>
              <a:t>Analyze /Scale/ Reliability Analysis</a:t>
            </a:r>
          </a:p>
          <a:p>
            <a:pPr>
              <a:buFontTx/>
              <a:buChar char="-"/>
            </a:pPr>
            <a:r>
              <a:rPr lang="en-US" smtClean="0"/>
              <a:t>Lựa chon tất cả các Item của một construct chuyển vào hộp thoại Items</a:t>
            </a:r>
          </a:p>
          <a:p>
            <a:pPr>
              <a:buFontTx/>
              <a:buChar char="-"/>
            </a:pPr>
            <a:r>
              <a:rPr lang="en-US" smtClean="0"/>
              <a:t>Trong vùng Model, lựa chọn Alpha</a:t>
            </a:r>
          </a:p>
          <a:p>
            <a:pPr>
              <a:buFontTx/>
              <a:buChar char="-"/>
            </a:pPr>
            <a:r>
              <a:rPr lang="en-US" smtClean="0"/>
              <a:t>Click vào Statistics, trong vùng Descriptives for lựa chọn Item, Scale, vad Scale if item deleted</a:t>
            </a:r>
          </a:p>
          <a:p>
            <a:pPr>
              <a:buFontTx/>
              <a:buChar char="-"/>
            </a:pPr>
            <a:r>
              <a:rPr lang="en-US" smtClean="0"/>
              <a:t>Click vào Continue, sau đó ấn OK.</a:t>
            </a:r>
            <a:endParaRPr lang="en-US"/>
          </a:p>
        </p:txBody>
      </p:sp>
    </p:spTree>
    <p:extLst>
      <p:ext uri="{BB962C8B-B14F-4D97-AF65-F5344CB8AC3E}">
        <p14:creationId xmlns:p14="http://schemas.microsoft.com/office/powerpoint/2010/main" val="1128384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800" b="1" dirty="0" smtClean="0">
                <a:solidFill>
                  <a:srgbClr val="660066"/>
                </a:solidFill>
                <a:effectLst>
                  <a:outerShdw blurRad="38100" dist="38100" dir="2700000" algn="tl">
                    <a:srgbClr val="000000">
                      <a:alpha val="43137"/>
                    </a:srgbClr>
                  </a:outerShdw>
                </a:effectLst>
                <a:latin typeface="Tahoma" pitchFamily="34" charset="0"/>
                <a:ea typeface="Tahoma" pitchFamily="34" charset="0"/>
                <a:cs typeface="Tahoma" pitchFamily="34" charset="0"/>
              </a:rPr>
              <a:t>MÃ HÓA, NHẬP LIỆU, </a:t>
            </a:r>
          </a:p>
          <a:p>
            <a:r>
              <a:rPr lang="en-US" sz="3800" b="1" dirty="0" smtClean="0">
                <a:solidFill>
                  <a:srgbClr val="660066"/>
                </a:solidFill>
                <a:effectLst>
                  <a:outerShdw blurRad="38100" dist="38100" dir="2700000" algn="tl">
                    <a:srgbClr val="000000">
                      <a:alpha val="43137"/>
                    </a:srgbClr>
                  </a:outerShdw>
                </a:effectLst>
                <a:latin typeface="Tahoma" pitchFamily="34" charset="0"/>
                <a:ea typeface="Tahoma" pitchFamily="34" charset="0"/>
                <a:cs typeface="Tahoma" pitchFamily="34" charset="0"/>
              </a:rPr>
              <a:t>LÀM SẠCH DỮ LIỆU</a:t>
            </a:r>
            <a:endParaRPr lang="en-US" sz="3800" b="1" dirty="0">
              <a:solidFill>
                <a:srgbClr val="660066"/>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Title 1"/>
          <p:cNvSpPr>
            <a:spLocks noGrp="1"/>
          </p:cNvSpPr>
          <p:nvPr>
            <p:ph type="ctrTitle"/>
          </p:nvPr>
        </p:nvSpPr>
        <p:spPr/>
        <p:txBody>
          <a:bodyPr/>
          <a:lstStyle/>
          <a:p>
            <a:r>
              <a:rPr lang="en-US" smtClean="0"/>
              <a:t>Chương I</a:t>
            </a:r>
            <a:endParaRPr lang="en-US"/>
          </a:p>
        </p:txBody>
      </p:sp>
    </p:spTree>
    <p:extLst>
      <p:ext uri="{BB962C8B-B14F-4D97-AF65-F5344CB8AC3E}">
        <p14:creationId xmlns:p14="http://schemas.microsoft.com/office/powerpoint/2010/main" val="750294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PPT39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475"/>
            <a:ext cx="4686096" cy="3085475"/>
          </a:xfrm>
          <a:prstGeom prst="rect">
            <a:avLst/>
          </a:prstGeom>
        </p:spPr>
      </p:pic>
      <p:pic>
        <p:nvPicPr>
          <p:cNvPr id="6" name="Snagit_PPT5A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581401"/>
            <a:ext cx="4653197" cy="3276600"/>
          </a:xfrm>
          <a:prstGeom prst="rect">
            <a:avLst/>
          </a:prstGeom>
        </p:spPr>
      </p:pic>
      <p:sp>
        <p:nvSpPr>
          <p:cNvPr id="7" name="Curved Left Arrow 6"/>
          <p:cNvSpPr/>
          <p:nvPr/>
        </p:nvSpPr>
        <p:spPr>
          <a:xfrm>
            <a:off x="5715000" y="990600"/>
            <a:ext cx="685800" cy="19812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32282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4ED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34677" cy="3048000"/>
          </a:xfrm>
          <a:prstGeom prst="rect">
            <a:avLst/>
          </a:prstGeom>
        </p:spPr>
      </p:pic>
      <p:pic>
        <p:nvPicPr>
          <p:cNvPr id="5" name="Snagit_PPTE8B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352800"/>
            <a:ext cx="5638800" cy="3468974"/>
          </a:xfrm>
          <a:prstGeom prst="rect">
            <a:avLst/>
          </a:prstGeom>
        </p:spPr>
      </p:pic>
      <p:sp>
        <p:nvSpPr>
          <p:cNvPr id="6" name="Curved Left Arrow 5"/>
          <p:cNvSpPr/>
          <p:nvPr/>
        </p:nvSpPr>
        <p:spPr>
          <a:xfrm>
            <a:off x="6019800" y="1066800"/>
            <a:ext cx="838200" cy="14478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12523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C9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50"/>
            <a:ext cx="4876800" cy="3528344"/>
          </a:xfrm>
          <a:prstGeom prst="rect">
            <a:avLst/>
          </a:prstGeom>
        </p:spPr>
      </p:pic>
      <p:pic>
        <p:nvPicPr>
          <p:cNvPr id="5" name="Snagit_PPTA8E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910" y="3810000"/>
            <a:ext cx="5660570" cy="3048000"/>
          </a:xfrm>
          <a:prstGeom prst="rect">
            <a:avLst/>
          </a:prstGeom>
        </p:spPr>
      </p:pic>
      <p:sp>
        <p:nvSpPr>
          <p:cNvPr id="6" name="Curved Left Arrow 5"/>
          <p:cNvSpPr/>
          <p:nvPr/>
        </p:nvSpPr>
        <p:spPr>
          <a:xfrm>
            <a:off x="6346195" y="838200"/>
            <a:ext cx="1121405" cy="22860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88656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B6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09705" cy="6858000"/>
          </a:xfrm>
          <a:prstGeom prst="rect">
            <a:avLst/>
          </a:prstGeom>
        </p:spPr>
      </p:pic>
    </p:spTree>
    <p:extLst>
      <p:ext uri="{BB962C8B-B14F-4D97-AF65-F5344CB8AC3E}">
        <p14:creationId xmlns:p14="http://schemas.microsoft.com/office/powerpoint/2010/main" val="2142114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00CC"/>
                </a:solidFill>
              </a:rPr>
              <a:t>II. </a:t>
            </a: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mối</a:t>
            </a:r>
            <a:r>
              <a:rPr lang="en-US" dirty="0" smtClean="0">
                <a:solidFill>
                  <a:srgbClr val="0000CC"/>
                </a:solidFill>
              </a:rPr>
              <a:t> </a:t>
            </a:r>
            <a:r>
              <a:rPr lang="en-US" dirty="0" err="1" smtClean="0">
                <a:solidFill>
                  <a:srgbClr val="0000CC"/>
                </a:solidFill>
              </a:rPr>
              <a:t>liên</a:t>
            </a:r>
            <a:r>
              <a:rPr lang="en-US" dirty="0" smtClean="0">
                <a:solidFill>
                  <a:srgbClr val="0000CC"/>
                </a:solidFill>
              </a:rPr>
              <a:t> </a:t>
            </a:r>
            <a:r>
              <a:rPr lang="en-US" dirty="0" err="1" smtClean="0">
                <a:solidFill>
                  <a:srgbClr val="0000CC"/>
                </a:solidFill>
              </a:rPr>
              <a:t>hệ</a:t>
            </a:r>
            <a:r>
              <a:rPr lang="en-US" dirty="0" smtClean="0">
                <a:solidFill>
                  <a:srgbClr val="0000CC"/>
                </a:solidFill>
              </a:rPr>
              <a:t> </a:t>
            </a:r>
            <a:r>
              <a:rPr lang="en-US" dirty="0" err="1" smtClean="0">
                <a:solidFill>
                  <a:srgbClr val="0000CC"/>
                </a:solidFill>
              </a:rPr>
              <a:t>của</a:t>
            </a:r>
            <a:r>
              <a:rPr lang="en-US" dirty="0" smtClean="0">
                <a:solidFill>
                  <a:srgbClr val="0000CC"/>
                </a:solidFill>
              </a:rPr>
              <a:t> </a:t>
            </a:r>
            <a:r>
              <a:rPr lang="en-US" dirty="0" err="1" smtClean="0">
                <a:solidFill>
                  <a:srgbClr val="0000CC"/>
                </a:solidFill>
              </a:rPr>
              <a:t>hai</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tính</a:t>
            </a:r>
            <a:endParaRPr lang="en-US" dirty="0">
              <a:solidFill>
                <a:srgbClr val="0000CC"/>
              </a:solidFill>
            </a:endParaRPr>
          </a:p>
        </p:txBody>
      </p:sp>
      <p:sp>
        <p:nvSpPr>
          <p:cNvPr id="3" name="Content Placeholder 2"/>
          <p:cNvSpPr>
            <a:spLocks noGrp="1"/>
          </p:cNvSpPr>
          <p:nvPr>
            <p:ph sz="quarter" idx="1"/>
          </p:nvPr>
        </p:nvSpPr>
        <p:spPr/>
        <p:txBody>
          <a:bodyPr/>
          <a:lstStyle/>
          <a:p>
            <a:endParaRPr lang="en-US" dirty="0" smtClean="0"/>
          </a:p>
          <a:p>
            <a:r>
              <a:rPr lang="en-US" dirty="0" err="1" smtClean="0"/>
              <a:t>Kiểm</a:t>
            </a:r>
            <a:r>
              <a:rPr lang="en-US" dirty="0" smtClean="0"/>
              <a:t> </a:t>
            </a:r>
            <a:r>
              <a:rPr lang="en-US" dirty="0" err="1" smtClean="0"/>
              <a:t>định</a:t>
            </a:r>
            <a:r>
              <a:rPr lang="en-US" dirty="0" smtClean="0"/>
              <a:t> Chi-</a:t>
            </a:r>
            <a:r>
              <a:rPr lang="en-US" dirty="0" err="1" smtClean="0"/>
              <a:t>bình</a:t>
            </a:r>
            <a:r>
              <a:rPr lang="en-US" dirty="0" smtClean="0"/>
              <a:t> </a:t>
            </a:r>
            <a:r>
              <a:rPr lang="en-US" dirty="0" err="1" smtClean="0"/>
              <a:t>phương</a:t>
            </a:r>
            <a:r>
              <a:rPr lang="en-US" dirty="0" smtClean="0"/>
              <a:t> (Chi-square)</a:t>
            </a:r>
            <a:endParaRPr lang="en-US" dirty="0"/>
          </a:p>
        </p:txBody>
      </p:sp>
    </p:spTree>
    <p:extLst>
      <p:ext uri="{BB962C8B-B14F-4D97-AF65-F5344CB8AC3E}">
        <p14:creationId xmlns:p14="http://schemas.microsoft.com/office/powerpoint/2010/main" val="11641890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solidFill>
                  <a:srgbClr val="0000CC"/>
                </a:solidFill>
              </a:rPr>
              <a:t>Kiểm</a:t>
            </a:r>
            <a:r>
              <a:rPr lang="en-US" dirty="0" smtClean="0">
                <a:solidFill>
                  <a:srgbClr val="0000CC"/>
                </a:solidFill>
              </a:rPr>
              <a:t> </a:t>
            </a:r>
            <a:r>
              <a:rPr lang="en-US" dirty="0" err="1" smtClean="0">
                <a:solidFill>
                  <a:srgbClr val="0000CC"/>
                </a:solidFill>
              </a:rPr>
              <a:t>định</a:t>
            </a:r>
            <a:r>
              <a:rPr lang="en-US" dirty="0" smtClean="0">
                <a:solidFill>
                  <a:srgbClr val="0000CC"/>
                </a:solidFill>
              </a:rPr>
              <a:t> Chi-</a:t>
            </a:r>
            <a:r>
              <a:rPr lang="en-US" dirty="0" err="1" smtClean="0">
                <a:solidFill>
                  <a:srgbClr val="0000CC"/>
                </a:solidFill>
              </a:rPr>
              <a:t>bình</a:t>
            </a:r>
            <a:r>
              <a:rPr lang="en-US" dirty="0" smtClean="0">
                <a:solidFill>
                  <a:srgbClr val="0000CC"/>
                </a:solidFill>
              </a:rPr>
              <a:t> </a:t>
            </a:r>
            <a:r>
              <a:rPr lang="en-US" dirty="0" err="1" smtClean="0">
                <a:solidFill>
                  <a:srgbClr val="0000CC"/>
                </a:solidFill>
              </a:rPr>
              <a:t>phương</a:t>
            </a:r>
            <a:r>
              <a:rPr lang="en-US" dirty="0" smtClean="0">
                <a:solidFill>
                  <a:srgbClr val="0000CC"/>
                </a:solidFill>
              </a:rPr>
              <a:t> </a:t>
            </a:r>
            <a:r>
              <a:rPr lang="en-US" dirty="0" err="1" smtClean="0">
                <a:solidFill>
                  <a:srgbClr val="0000CC"/>
                </a:solidFill>
              </a:rPr>
              <a:t>và</a:t>
            </a:r>
            <a:r>
              <a:rPr lang="en-US" dirty="0" smtClean="0">
                <a:solidFill>
                  <a:srgbClr val="0000CC"/>
                </a:solidFill>
              </a:rPr>
              <a:t> </a:t>
            </a:r>
            <a:r>
              <a:rPr lang="en-US" dirty="0" err="1" smtClean="0">
                <a:solidFill>
                  <a:srgbClr val="0000CC"/>
                </a:solidFill>
              </a:rPr>
              <a:t>giả</a:t>
            </a:r>
            <a:r>
              <a:rPr lang="en-US" dirty="0" smtClean="0">
                <a:solidFill>
                  <a:srgbClr val="0000CC"/>
                </a:solidFill>
              </a:rPr>
              <a:t> </a:t>
            </a:r>
            <a:r>
              <a:rPr lang="en-US" dirty="0" err="1" smtClean="0">
                <a:solidFill>
                  <a:srgbClr val="0000CC"/>
                </a:solidFill>
              </a:rPr>
              <a:t>thuyết</a:t>
            </a:r>
            <a:endParaRPr lang="en-US" dirty="0">
              <a:solidFill>
                <a:srgbClr val="0000CC"/>
              </a:solidFill>
            </a:endParaRPr>
          </a:p>
        </p:txBody>
      </p:sp>
      <p:sp>
        <p:nvSpPr>
          <p:cNvPr id="3" name="Content Placeholder 2"/>
          <p:cNvSpPr>
            <a:spLocks noGrp="1"/>
          </p:cNvSpPr>
          <p:nvPr>
            <p:ph sz="quarter" idx="1"/>
          </p:nvPr>
        </p:nvSpPr>
        <p:spPr/>
        <p:txBody>
          <a:bodyPr>
            <a:normAutofit fontScale="85000" lnSpcReduction="20000"/>
          </a:bodyPr>
          <a:lstStyle/>
          <a:p>
            <a:r>
              <a:rPr lang="en-US" smtClean="0"/>
              <a:t>Kiểm định Chi - bình phương (</a:t>
            </a:r>
            <a:r>
              <a:rPr lang="el-GR" smtClean="0"/>
              <a:t>χ</a:t>
            </a:r>
            <a:r>
              <a:rPr lang="en-US" baseline="30000" smtClean="0"/>
              <a:t>2</a:t>
            </a:r>
            <a:r>
              <a:rPr lang="en-US" smtClean="0"/>
              <a:t>) cho biết có tồn tại mối liên hệ giữa hai biến trong tổng thể hay không. Tuy nhiên </a:t>
            </a:r>
            <a:r>
              <a:rPr lang="el-GR"/>
              <a:t>χ</a:t>
            </a:r>
            <a:r>
              <a:rPr lang="en-US" baseline="30000" smtClean="0"/>
              <a:t>2</a:t>
            </a:r>
            <a:r>
              <a:rPr lang="en-US" smtClean="0"/>
              <a:t> không cho biết độ mạnh yếu của mối liên hệ giữa hai biến</a:t>
            </a:r>
          </a:p>
          <a:p>
            <a:r>
              <a:rPr lang="en-US" smtClean="0"/>
              <a:t>Sử dụng </a:t>
            </a:r>
            <a:r>
              <a:rPr lang="el-GR"/>
              <a:t>χ</a:t>
            </a:r>
            <a:r>
              <a:rPr lang="en-US" baseline="30000" smtClean="0"/>
              <a:t>2 </a:t>
            </a:r>
            <a:r>
              <a:rPr lang="en-US" smtClean="0"/>
              <a:t> để kiểm định giả thuyết :</a:t>
            </a:r>
          </a:p>
          <a:p>
            <a:pPr>
              <a:buFontTx/>
              <a:buChar char="-"/>
            </a:pPr>
            <a:r>
              <a:rPr lang="en-US" smtClean="0"/>
              <a:t>H (null hypothesis) : “ Không có mối liên hệ giữa hai biến “ hay hai biến độc lập với nhau “</a:t>
            </a:r>
          </a:p>
          <a:p>
            <a:pPr>
              <a:buFontTx/>
              <a:buChar char="-"/>
            </a:pPr>
            <a:r>
              <a:rPr lang="en-US" smtClean="0"/>
              <a:t>K : “Có mối liên hệ giữa hai biến “</a:t>
            </a:r>
          </a:p>
          <a:p>
            <a:r>
              <a:rPr lang="en-US" smtClean="0"/>
              <a:t>Tiêu chuẩn kiểm định : so sánh giá trị giới hạn và đại lượng </a:t>
            </a:r>
            <a:r>
              <a:rPr lang="el-GR"/>
              <a:t>χ</a:t>
            </a:r>
            <a:r>
              <a:rPr lang="en-US" baseline="30000" smtClean="0"/>
              <a:t>2</a:t>
            </a:r>
            <a:r>
              <a:rPr lang="en-US" smtClean="0"/>
              <a:t> </a:t>
            </a:r>
          </a:p>
          <a:p>
            <a:pPr>
              <a:buFontTx/>
              <a:buChar char="-"/>
            </a:pPr>
            <a:r>
              <a:rPr lang="en-US" smtClean="0"/>
              <a:t>Bác bỏ giả thuyết h nếu </a:t>
            </a:r>
            <a:r>
              <a:rPr lang="el-GR"/>
              <a:t>χ</a:t>
            </a:r>
            <a:r>
              <a:rPr lang="en-US" baseline="30000" smtClean="0"/>
              <a:t>2</a:t>
            </a:r>
            <a:r>
              <a:rPr lang="en-US" smtClean="0"/>
              <a:t> &gt; </a:t>
            </a:r>
            <a:r>
              <a:rPr lang="el-GR"/>
              <a:t>χ</a:t>
            </a:r>
            <a:r>
              <a:rPr lang="en-US" baseline="30000" smtClean="0"/>
              <a:t>2</a:t>
            </a:r>
            <a:r>
              <a:rPr lang="en-US" smtClean="0"/>
              <a:t> </a:t>
            </a:r>
            <a:r>
              <a:rPr lang="en-US" baseline="-25000" smtClean="0"/>
              <a:t>(r-1)(c-1),</a:t>
            </a:r>
            <a:r>
              <a:rPr lang="el-GR" baseline="-25000" smtClean="0"/>
              <a:t>α</a:t>
            </a:r>
            <a:endParaRPr lang="en-US" baseline="-25000" smtClean="0"/>
          </a:p>
          <a:p>
            <a:pPr>
              <a:buFontTx/>
              <a:buChar char="-"/>
            </a:pPr>
            <a:r>
              <a:rPr lang="en-US" smtClean="0"/>
              <a:t>Ngược lại chấp nhận H</a:t>
            </a:r>
          </a:p>
          <a:p>
            <a:pPr>
              <a:buFontTx/>
              <a:buChar char="-"/>
            </a:pPr>
            <a:r>
              <a:rPr lang="en-US" smtClean="0"/>
              <a:t>Trong đó                 c: số cột của bảng </a:t>
            </a:r>
          </a:p>
          <a:p>
            <a:pPr marL="64008" indent="0">
              <a:buNone/>
            </a:pPr>
            <a:r>
              <a:rPr lang="en-US"/>
              <a:t> </a:t>
            </a:r>
            <a:r>
              <a:rPr lang="en-US" smtClean="0"/>
              <a:t>                                    r : số hàng của bảng</a:t>
            </a:r>
          </a:p>
          <a:p>
            <a:endParaRPr lang="en-US" smtClean="0"/>
          </a:p>
        </p:txBody>
      </p:sp>
    </p:spTree>
    <p:extLst>
      <p:ext uri="{BB962C8B-B14F-4D97-AF65-F5344CB8AC3E}">
        <p14:creationId xmlns:p14="http://schemas.microsoft.com/office/powerpoint/2010/main" val="35599218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894"/>
            <a:ext cx="8229600" cy="1399032"/>
          </a:xfrm>
        </p:spPr>
        <p:txBody>
          <a:bodyPr>
            <a:normAutofit/>
          </a:bodyPr>
          <a:lstStyle/>
          <a:p>
            <a:pPr algn="ctr"/>
            <a:r>
              <a:rPr lang="en-US" sz="3200" dirty="0" smtClean="0">
                <a:solidFill>
                  <a:srgbClr val="0000CC"/>
                </a:solidFill>
              </a:rPr>
              <a:t>1-Kiểm </a:t>
            </a:r>
            <a:r>
              <a:rPr lang="en-US" sz="3200" dirty="0" err="1" smtClean="0">
                <a:solidFill>
                  <a:srgbClr val="0000CC"/>
                </a:solidFill>
              </a:rPr>
              <a:t>định</a:t>
            </a:r>
            <a:r>
              <a:rPr lang="en-US" sz="3200" dirty="0" smtClean="0">
                <a:solidFill>
                  <a:srgbClr val="0000CC"/>
                </a:solidFill>
              </a:rPr>
              <a:t> </a:t>
            </a:r>
            <a:r>
              <a:rPr lang="en-US" sz="3200" dirty="0" err="1" smtClean="0">
                <a:solidFill>
                  <a:srgbClr val="0000CC"/>
                </a:solidFill>
              </a:rPr>
              <a:t>mối</a:t>
            </a:r>
            <a:r>
              <a:rPr lang="en-US" sz="3200" dirty="0" smtClean="0">
                <a:solidFill>
                  <a:srgbClr val="0000CC"/>
                </a:solidFill>
              </a:rPr>
              <a:t> quan </a:t>
            </a:r>
            <a:r>
              <a:rPr lang="en-US" sz="3200" dirty="0" err="1" smtClean="0">
                <a:solidFill>
                  <a:srgbClr val="0000CC"/>
                </a:solidFill>
              </a:rPr>
              <a:t>hệ</a:t>
            </a:r>
            <a:r>
              <a:rPr lang="en-US" sz="3200" dirty="0" smtClean="0">
                <a:solidFill>
                  <a:srgbClr val="0000CC"/>
                </a:solidFill>
              </a:rPr>
              <a:t> </a:t>
            </a:r>
            <a:r>
              <a:rPr lang="en-US" sz="3200" dirty="0" err="1" smtClean="0">
                <a:solidFill>
                  <a:srgbClr val="0000CC"/>
                </a:solidFill>
              </a:rPr>
              <a:t>giữa</a:t>
            </a:r>
            <a:r>
              <a:rPr lang="en-US" sz="3200" dirty="0" smtClean="0">
                <a:solidFill>
                  <a:srgbClr val="0000CC"/>
                </a:solidFill>
              </a:rPr>
              <a:t> </a:t>
            </a:r>
            <a:r>
              <a:rPr lang="en-US" sz="3200" dirty="0" err="1" smtClean="0">
                <a:solidFill>
                  <a:srgbClr val="0000CC"/>
                </a:solidFill>
              </a:rPr>
              <a:t>hai</a:t>
            </a:r>
            <a:r>
              <a:rPr lang="en-US" sz="3200" dirty="0" smtClean="0">
                <a:solidFill>
                  <a:srgbClr val="0000CC"/>
                </a:solidFill>
              </a:rPr>
              <a:t> </a:t>
            </a:r>
            <a:r>
              <a:rPr lang="en-US" sz="3200" dirty="0" err="1" smtClean="0">
                <a:solidFill>
                  <a:srgbClr val="0000CC"/>
                </a:solidFill>
              </a:rPr>
              <a:t>biến</a:t>
            </a:r>
            <a:r>
              <a:rPr lang="en-US" sz="3200" dirty="0" smtClean="0">
                <a:solidFill>
                  <a:srgbClr val="0000CC"/>
                </a:solidFill>
              </a:rPr>
              <a:t> </a:t>
            </a:r>
            <a:r>
              <a:rPr lang="en-US" sz="3200" dirty="0" err="1" smtClean="0">
                <a:solidFill>
                  <a:srgbClr val="0000CC"/>
                </a:solidFill>
              </a:rPr>
              <a:t>định</a:t>
            </a:r>
            <a:r>
              <a:rPr lang="en-US" sz="3200" dirty="0" smtClean="0">
                <a:solidFill>
                  <a:srgbClr val="0000CC"/>
                </a:solidFill>
              </a:rPr>
              <a:t> </a:t>
            </a:r>
            <a:r>
              <a:rPr lang="en-US" sz="3200" dirty="0" err="1" smtClean="0">
                <a:solidFill>
                  <a:srgbClr val="0000CC"/>
                </a:solidFill>
              </a:rPr>
              <a:t>danh-định</a:t>
            </a:r>
            <a:r>
              <a:rPr lang="en-US" sz="3200" dirty="0" smtClean="0">
                <a:solidFill>
                  <a:srgbClr val="0000CC"/>
                </a:solidFill>
              </a:rPr>
              <a:t> </a:t>
            </a:r>
            <a:r>
              <a:rPr lang="en-US" sz="3200" dirty="0" err="1" smtClean="0">
                <a:solidFill>
                  <a:srgbClr val="0000CC"/>
                </a:solidFill>
              </a:rPr>
              <a:t>danh</a:t>
            </a:r>
            <a:r>
              <a:rPr lang="en-US" sz="3200" dirty="0" smtClean="0">
                <a:solidFill>
                  <a:srgbClr val="0000CC"/>
                </a:solidFill>
              </a:rPr>
              <a:t>/</a:t>
            </a:r>
            <a:r>
              <a:rPr lang="en-US" sz="3200" dirty="0" err="1" smtClean="0">
                <a:solidFill>
                  <a:srgbClr val="0000CC"/>
                </a:solidFill>
              </a:rPr>
              <a:t>định</a:t>
            </a:r>
            <a:r>
              <a:rPr lang="en-US" sz="3200" dirty="0" smtClean="0">
                <a:solidFill>
                  <a:srgbClr val="0000CC"/>
                </a:solidFill>
              </a:rPr>
              <a:t> </a:t>
            </a:r>
            <a:r>
              <a:rPr lang="en-US" sz="3200" dirty="0" err="1" smtClean="0">
                <a:solidFill>
                  <a:srgbClr val="0000CC"/>
                </a:solidFill>
              </a:rPr>
              <a:t>danh</a:t>
            </a:r>
            <a:r>
              <a:rPr lang="en-US" sz="3200" dirty="0" smtClean="0">
                <a:solidFill>
                  <a:srgbClr val="0000CC"/>
                </a:solidFill>
              </a:rPr>
              <a:t> - </a:t>
            </a:r>
            <a:r>
              <a:rPr lang="en-US" sz="3200" dirty="0" err="1" smtClean="0">
                <a:solidFill>
                  <a:srgbClr val="0000CC"/>
                </a:solidFill>
              </a:rPr>
              <a:t>thứ</a:t>
            </a:r>
            <a:r>
              <a:rPr lang="en-US" sz="3200" dirty="0" smtClean="0">
                <a:solidFill>
                  <a:srgbClr val="0000CC"/>
                </a:solidFill>
              </a:rPr>
              <a:t> </a:t>
            </a:r>
            <a:r>
              <a:rPr lang="en-US" sz="3200" dirty="0" err="1" smtClean="0">
                <a:solidFill>
                  <a:srgbClr val="0000CC"/>
                </a:solidFill>
              </a:rPr>
              <a:t>bậc</a:t>
            </a:r>
            <a:endParaRPr lang="en-US" sz="3200" dirty="0">
              <a:solidFill>
                <a:srgbClr val="0000CC"/>
              </a:solidFill>
            </a:endParaRPr>
          </a:p>
        </p:txBody>
      </p:sp>
      <p:sp>
        <p:nvSpPr>
          <p:cNvPr id="3" name="Content Placeholder 2"/>
          <p:cNvSpPr>
            <a:spLocks noGrp="1"/>
          </p:cNvSpPr>
          <p:nvPr>
            <p:ph sz="quarter" idx="1"/>
          </p:nvPr>
        </p:nvSpPr>
        <p:spPr>
          <a:xfrm>
            <a:off x="457200" y="2133600"/>
            <a:ext cx="8229600" cy="4572000"/>
          </a:xfrm>
        </p:spPr>
        <p:txBody>
          <a:bodyPr>
            <a:normAutofit fontScale="92500" lnSpcReduction="20000"/>
          </a:bodyPr>
          <a:lstStyle/>
          <a:p>
            <a:r>
              <a:rPr lang="en-US" smtClean="0"/>
              <a:t>VD : Kiểm định mối liên hệ giữa học vấn (hocvan) và cách đọc báo (c6.1)</a:t>
            </a:r>
          </a:p>
          <a:p>
            <a:pPr>
              <a:buFontTx/>
              <a:buChar char="-"/>
            </a:pPr>
            <a:r>
              <a:rPr lang="en-US" smtClean="0"/>
              <a:t>H : Học vấn không có mối liên hệ với cách đọc báo ( Cách đọc báo không chịu ảnh hưởng của học vấn )</a:t>
            </a:r>
          </a:p>
          <a:p>
            <a:r>
              <a:rPr lang="en-US" smtClean="0"/>
              <a:t>Trình tự thực hiện </a:t>
            </a:r>
          </a:p>
          <a:p>
            <a:pPr>
              <a:buFontTx/>
              <a:buChar char="-"/>
            </a:pPr>
            <a:r>
              <a:rPr lang="en-US" smtClean="0"/>
              <a:t>Analyze/ Descriptive Statistíc/ Crosstabs. Xuất hiện hộp thoại Crosstabs</a:t>
            </a:r>
          </a:p>
          <a:p>
            <a:pPr>
              <a:buFontTx/>
              <a:buChar char="-"/>
            </a:pPr>
            <a:r>
              <a:rPr lang="en-US" smtClean="0"/>
              <a:t>Trong mục Row(s) chọn hocvan (hoặc c6.1)</a:t>
            </a:r>
          </a:p>
          <a:p>
            <a:pPr>
              <a:buFontTx/>
              <a:buChar char="-"/>
            </a:pPr>
            <a:r>
              <a:rPr lang="en-US" smtClean="0"/>
              <a:t>Trong mục Column, chọn c6.1 (hoặc hocvan)</a:t>
            </a:r>
          </a:p>
          <a:p>
            <a:pPr>
              <a:buFontTx/>
              <a:buChar char="-"/>
            </a:pPr>
            <a:r>
              <a:rPr lang="en-US" smtClean="0"/>
              <a:t>Mở hộp thoại Statistics, chọn Chi-square, sau đó chọn Continue.</a:t>
            </a:r>
          </a:p>
          <a:p>
            <a:pPr>
              <a:buFontTx/>
              <a:buChar char="-"/>
            </a:pPr>
            <a:r>
              <a:rPr lang="en-US" smtClean="0"/>
              <a:t>Mở hộp thoại Cells nhằm xác định cách thể hiện các giá trị thống kê trong từng ô của bảng chéo</a:t>
            </a:r>
            <a:endParaRPr lang="en-US"/>
          </a:p>
        </p:txBody>
      </p:sp>
    </p:spTree>
    <p:extLst>
      <p:ext uri="{BB962C8B-B14F-4D97-AF65-F5344CB8AC3E}">
        <p14:creationId xmlns:p14="http://schemas.microsoft.com/office/powerpoint/2010/main" val="23006483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26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88736" cy="3886200"/>
          </a:xfrm>
          <a:prstGeom prst="rect">
            <a:avLst/>
          </a:prstGeom>
        </p:spPr>
      </p:pic>
      <p:sp>
        <p:nvSpPr>
          <p:cNvPr id="8" name="Curved Left Arrow 7"/>
          <p:cNvSpPr/>
          <p:nvPr/>
        </p:nvSpPr>
        <p:spPr>
          <a:xfrm>
            <a:off x="5867400" y="381000"/>
            <a:ext cx="1295400" cy="24384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Snagit_PPT22F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000" y="2953238"/>
            <a:ext cx="4800000" cy="3904762"/>
          </a:xfrm>
          <a:prstGeom prst="rect">
            <a:avLst/>
          </a:prstGeom>
        </p:spPr>
      </p:pic>
    </p:spTree>
    <p:extLst>
      <p:ext uri="{BB962C8B-B14F-4D97-AF65-F5344CB8AC3E}">
        <p14:creationId xmlns:p14="http://schemas.microsoft.com/office/powerpoint/2010/main" val="22124760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A8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800" y="1905000"/>
            <a:ext cx="2866667" cy="4238096"/>
          </a:xfrm>
          <a:prstGeom prst="rect">
            <a:avLst/>
          </a:prstGeom>
        </p:spPr>
      </p:pic>
      <p:sp>
        <p:nvSpPr>
          <p:cNvPr id="6" name="Curved Left Arrow 5"/>
          <p:cNvSpPr/>
          <p:nvPr/>
        </p:nvSpPr>
        <p:spPr>
          <a:xfrm>
            <a:off x="4962525" y="1295400"/>
            <a:ext cx="381000" cy="5334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Snagit_PPT24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219"/>
            <a:ext cx="4800000" cy="3904762"/>
          </a:xfrm>
          <a:prstGeom prst="rect">
            <a:avLst/>
          </a:prstGeom>
        </p:spPr>
      </p:pic>
      <p:pic>
        <p:nvPicPr>
          <p:cNvPr id="9" name="Snagit_PPT2B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514" y="4024048"/>
            <a:ext cx="2914286" cy="2733170"/>
          </a:xfrm>
          <a:prstGeom prst="rect">
            <a:avLst/>
          </a:prstGeom>
        </p:spPr>
      </p:pic>
      <p:sp>
        <p:nvSpPr>
          <p:cNvPr id="10" name="Curved Left Arrow 9"/>
          <p:cNvSpPr/>
          <p:nvPr/>
        </p:nvSpPr>
        <p:spPr>
          <a:xfrm>
            <a:off x="4229100" y="2133600"/>
            <a:ext cx="381000" cy="12954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4506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pic>
        <p:nvPicPr>
          <p:cNvPr id="3" name="Snagit_PPTA2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14644"/>
            <a:ext cx="8353056" cy="2657355"/>
          </a:xfrm>
          <a:prstGeom prst="rect">
            <a:avLst/>
          </a:prstGeom>
        </p:spPr>
      </p:pic>
    </p:spTree>
    <p:extLst>
      <p:ext uri="{BB962C8B-B14F-4D97-AF65-F5344CB8AC3E}">
        <p14:creationId xmlns:p14="http://schemas.microsoft.com/office/powerpoint/2010/main" val="219831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err="1" smtClean="0">
                <a:solidFill>
                  <a:srgbClr val="660066"/>
                </a:solidFill>
              </a:rPr>
              <a:t>Mục</a:t>
            </a:r>
            <a:r>
              <a:rPr lang="en-US" sz="4800" b="1" dirty="0" smtClean="0">
                <a:solidFill>
                  <a:srgbClr val="660066"/>
                </a:solidFill>
              </a:rPr>
              <a:t> </a:t>
            </a:r>
            <a:r>
              <a:rPr lang="en-US" sz="4800" b="1" dirty="0" err="1" smtClean="0">
                <a:solidFill>
                  <a:srgbClr val="660066"/>
                </a:solidFill>
              </a:rPr>
              <a:t>tiêu</a:t>
            </a:r>
            <a:r>
              <a:rPr lang="en-US" sz="4800" b="1" dirty="0" smtClean="0">
                <a:solidFill>
                  <a:srgbClr val="660066"/>
                </a:solidFill>
              </a:rPr>
              <a:t> </a:t>
            </a:r>
            <a:r>
              <a:rPr lang="en-US" sz="4800" b="1" dirty="0" err="1" smtClean="0">
                <a:solidFill>
                  <a:srgbClr val="660066"/>
                </a:solidFill>
              </a:rPr>
              <a:t>chương</a:t>
            </a:r>
            <a:endParaRPr lang="en-US" sz="4800" b="1" dirty="0">
              <a:solidFill>
                <a:srgbClr val="660066"/>
              </a:solidFill>
            </a:endParaRPr>
          </a:p>
        </p:txBody>
      </p:sp>
      <p:sp>
        <p:nvSpPr>
          <p:cNvPr id="3" name="Content Placeholder 2"/>
          <p:cNvSpPr>
            <a:spLocks noGrp="1"/>
          </p:cNvSpPr>
          <p:nvPr>
            <p:ph sz="quarter" idx="1"/>
          </p:nvPr>
        </p:nvSpPr>
        <p:spPr/>
        <p:txBody>
          <a:bodyPr>
            <a:normAutofit/>
          </a:bodyPr>
          <a:lstStyle/>
          <a:p>
            <a:r>
              <a:rPr lang="en-US" sz="4000" dirty="0" err="1" smtClean="0"/>
              <a:t>Giới</a:t>
            </a:r>
            <a:r>
              <a:rPr lang="en-US" sz="4000" dirty="0" smtClean="0"/>
              <a:t> </a:t>
            </a:r>
            <a:r>
              <a:rPr lang="en-US" sz="4000" dirty="0" err="1" smtClean="0"/>
              <a:t>thiệu</a:t>
            </a:r>
            <a:r>
              <a:rPr lang="en-US" sz="4000" dirty="0" smtClean="0"/>
              <a:t> </a:t>
            </a:r>
            <a:r>
              <a:rPr lang="en-US" sz="4000" dirty="0" err="1" smtClean="0"/>
              <a:t>tổng</a:t>
            </a:r>
            <a:r>
              <a:rPr lang="en-US" sz="4000" dirty="0" smtClean="0"/>
              <a:t> quan SPSS</a:t>
            </a:r>
          </a:p>
          <a:p>
            <a:r>
              <a:rPr lang="en-US" sz="4000" dirty="0" err="1" smtClean="0"/>
              <a:t>Phân</a:t>
            </a:r>
            <a:r>
              <a:rPr lang="en-US" sz="4000" dirty="0" smtClean="0"/>
              <a:t> </a:t>
            </a:r>
            <a:r>
              <a:rPr lang="en-US" sz="4000" dirty="0" err="1" smtClean="0"/>
              <a:t>loại</a:t>
            </a:r>
            <a:r>
              <a:rPr lang="en-US" sz="4000" dirty="0" smtClean="0"/>
              <a:t> </a:t>
            </a:r>
            <a:r>
              <a:rPr lang="en-US" sz="4000" dirty="0" err="1" smtClean="0"/>
              <a:t>dữ</a:t>
            </a:r>
            <a:r>
              <a:rPr lang="en-US" sz="4000" dirty="0" smtClean="0"/>
              <a:t> </a:t>
            </a:r>
            <a:r>
              <a:rPr lang="en-US" sz="4000" dirty="0" err="1" smtClean="0"/>
              <a:t>liệu</a:t>
            </a:r>
            <a:r>
              <a:rPr lang="en-US" sz="4000" dirty="0" smtClean="0"/>
              <a:t> </a:t>
            </a:r>
            <a:r>
              <a:rPr lang="en-US" sz="4000" dirty="0" err="1" smtClean="0"/>
              <a:t>và</a:t>
            </a:r>
            <a:r>
              <a:rPr lang="en-US" sz="4000" dirty="0" smtClean="0"/>
              <a:t> </a:t>
            </a:r>
            <a:r>
              <a:rPr lang="en-US" sz="4000" dirty="0" err="1" smtClean="0"/>
              <a:t>thang</a:t>
            </a:r>
            <a:r>
              <a:rPr lang="en-US" sz="4000" dirty="0" smtClean="0"/>
              <a:t> </a:t>
            </a:r>
            <a:r>
              <a:rPr lang="en-US" sz="4000" dirty="0" err="1" smtClean="0"/>
              <a:t>đo</a:t>
            </a:r>
            <a:endParaRPr lang="en-US" sz="4000" dirty="0" smtClean="0"/>
          </a:p>
          <a:p>
            <a:r>
              <a:rPr lang="en-US" sz="4000" dirty="0" err="1" smtClean="0"/>
              <a:t>Mã</a:t>
            </a:r>
            <a:r>
              <a:rPr lang="en-US" sz="4000" dirty="0" smtClean="0"/>
              <a:t> </a:t>
            </a:r>
            <a:r>
              <a:rPr lang="en-US" sz="4000" dirty="0" err="1" smtClean="0"/>
              <a:t>hóa</a:t>
            </a:r>
            <a:r>
              <a:rPr lang="en-US" sz="4000" dirty="0" smtClean="0"/>
              <a:t>, </a:t>
            </a:r>
            <a:r>
              <a:rPr lang="en-US" sz="4000" dirty="0" err="1" smtClean="0"/>
              <a:t>nhập</a:t>
            </a:r>
            <a:r>
              <a:rPr lang="en-US" sz="4000" dirty="0" smtClean="0"/>
              <a:t> </a:t>
            </a:r>
            <a:r>
              <a:rPr lang="en-US" sz="4000" dirty="0" err="1" smtClean="0"/>
              <a:t>liệu</a:t>
            </a:r>
            <a:endParaRPr lang="en-US" sz="4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a:t>
            </a:r>
            <a:endParaRPr lang="en-US"/>
          </a:p>
        </p:txBody>
      </p:sp>
      <p:pic>
        <p:nvPicPr>
          <p:cNvPr id="3" name="Snagit_PPTEC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8686800" cy="4495800"/>
          </a:xfrm>
          <a:prstGeom prst="rect">
            <a:avLst/>
          </a:prstGeom>
        </p:spPr>
      </p:pic>
    </p:spTree>
    <p:extLst>
      <p:ext uri="{BB962C8B-B14F-4D97-AF65-F5344CB8AC3E}">
        <p14:creationId xmlns:p14="http://schemas.microsoft.com/office/powerpoint/2010/main" val="22513801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8662" y="1785926"/>
            <a:ext cx="7772400" cy="4572000"/>
          </a:xfrm>
        </p:spPr>
        <p:txBody>
          <a:bodyPr>
            <a:normAutofit/>
          </a:bodyPr>
          <a:lstStyle/>
          <a:p>
            <a:pPr algn="just"/>
            <a:endParaRPr lang="en-US" dirty="0" smtClean="0"/>
          </a:p>
          <a:p>
            <a:pPr algn="just"/>
            <a:r>
              <a:rPr lang="en-US" dirty="0" err="1" smtClean="0"/>
              <a:t>Sử</a:t>
            </a:r>
            <a:r>
              <a:rPr lang="en-US" dirty="0" smtClean="0"/>
              <a:t> </a:t>
            </a:r>
            <a:r>
              <a:rPr lang="en-US" dirty="0" err="1" smtClean="0"/>
              <a:t>dụng</a:t>
            </a:r>
            <a:r>
              <a:rPr lang="en-US" dirty="0" smtClean="0"/>
              <a:t> </a:t>
            </a:r>
            <a:r>
              <a:rPr lang="en-US" dirty="0" err="1" smtClean="0"/>
              <a:t>quy</a:t>
            </a:r>
            <a:r>
              <a:rPr lang="en-US" dirty="0" smtClean="0"/>
              <a:t> </a:t>
            </a:r>
            <a:r>
              <a:rPr lang="en-US" dirty="0" err="1" smtClean="0"/>
              <a:t>tắc</a:t>
            </a:r>
            <a:r>
              <a:rPr lang="en-US" dirty="0" smtClean="0"/>
              <a:t> P-value </a:t>
            </a:r>
            <a:r>
              <a:rPr lang="en-US" dirty="0" err="1" smtClean="0"/>
              <a:t>để</a:t>
            </a:r>
            <a:r>
              <a:rPr lang="en-US" dirty="0" smtClean="0"/>
              <a:t> </a:t>
            </a:r>
            <a:r>
              <a:rPr lang="en-US" dirty="0" err="1" smtClean="0"/>
              <a:t>đưa</a:t>
            </a:r>
            <a:r>
              <a:rPr lang="en-US" dirty="0" smtClean="0"/>
              <a:t> </a:t>
            </a:r>
            <a:r>
              <a:rPr lang="en-US" dirty="0" err="1" smtClean="0"/>
              <a:t>ra</a:t>
            </a:r>
            <a:r>
              <a:rPr lang="en-US" dirty="0" smtClean="0"/>
              <a:t> </a:t>
            </a:r>
            <a:r>
              <a:rPr lang="en-US" dirty="0" err="1" smtClean="0"/>
              <a:t>kết</a:t>
            </a:r>
            <a:r>
              <a:rPr lang="en-US" dirty="0" smtClean="0"/>
              <a:t> </a:t>
            </a:r>
            <a:r>
              <a:rPr lang="en-US" dirty="0" err="1" smtClean="0"/>
              <a:t>luận</a:t>
            </a:r>
            <a:r>
              <a:rPr lang="en-US" dirty="0" smtClean="0"/>
              <a:t>. </a:t>
            </a:r>
          </a:p>
          <a:p>
            <a:pPr algn="just"/>
            <a:r>
              <a:rPr lang="en-US" dirty="0" smtClean="0"/>
              <a:t>P-value </a:t>
            </a:r>
            <a:r>
              <a:rPr lang="en-US" dirty="0" err="1" smtClean="0"/>
              <a:t>là</a:t>
            </a:r>
            <a:r>
              <a:rPr lang="en-US" dirty="0" smtClean="0"/>
              <a:t> </a:t>
            </a:r>
            <a:r>
              <a:rPr lang="en-US" dirty="0" err="1" smtClean="0"/>
              <a:t>xác</a:t>
            </a:r>
            <a:r>
              <a:rPr lang="en-US" dirty="0" smtClean="0"/>
              <a:t> </a:t>
            </a:r>
            <a:r>
              <a:rPr lang="en-US" dirty="0" err="1" smtClean="0"/>
              <a:t>suất</a:t>
            </a:r>
            <a:r>
              <a:rPr lang="en-US" dirty="0" smtClean="0"/>
              <a:t> </a:t>
            </a:r>
            <a:r>
              <a:rPr lang="en-US" dirty="0" err="1" smtClean="0"/>
              <a:t>mắc</a:t>
            </a:r>
            <a:r>
              <a:rPr lang="en-US" dirty="0" smtClean="0"/>
              <a:t> </a:t>
            </a:r>
            <a:r>
              <a:rPr lang="en-US" dirty="0" err="1" smtClean="0"/>
              <a:t>sai</a:t>
            </a:r>
            <a:r>
              <a:rPr lang="en-US" dirty="0" smtClean="0"/>
              <a:t> </a:t>
            </a:r>
            <a:r>
              <a:rPr lang="en-US" dirty="0" err="1" smtClean="0"/>
              <a:t>lầm</a:t>
            </a:r>
            <a:r>
              <a:rPr lang="en-US" dirty="0" smtClean="0"/>
              <a:t> </a:t>
            </a:r>
            <a:r>
              <a:rPr lang="en-US" dirty="0" err="1" smtClean="0"/>
              <a:t>loại</a:t>
            </a:r>
            <a:r>
              <a:rPr lang="en-US" dirty="0" smtClean="0"/>
              <a:t> I - </a:t>
            </a:r>
            <a:r>
              <a:rPr lang="en-US" dirty="0" err="1" smtClean="0"/>
              <a:t>xác</a:t>
            </a:r>
            <a:r>
              <a:rPr lang="en-US" dirty="0" smtClean="0"/>
              <a:t> </a:t>
            </a:r>
            <a:r>
              <a:rPr lang="en-US" dirty="0" err="1" smtClean="0"/>
              <a:t>suất</a:t>
            </a:r>
            <a:r>
              <a:rPr lang="en-US" dirty="0" smtClean="0"/>
              <a:t> </a:t>
            </a:r>
            <a:r>
              <a:rPr lang="en-US" dirty="0" err="1" smtClean="0"/>
              <a:t>mắc</a:t>
            </a:r>
            <a:r>
              <a:rPr lang="en-US" dirty="0" smtClean="0"/>
              <a:t> </a:t>
            </a:r>
            <a:r>
              <a:rPr lang="en-US" dirty="0" err="1" smtClean="0"/>
              <a:t>sai</a:t>
            </a:r>
            <a:r>
              <a:rPr lang="en-US" dirty="0" smtClean="0"/>
              <a:t> </a:t>
            </a:r>
            <a:r>
              <a:rPr lang="en-US" dirty="0" err="1" smtClean="0"/>
              <a:t>lầm</a:t>
            </a:r>
            <a:r>
              <a:rPr lang="en-US" dirty="0" smtClean="0"/>
              <a:t> </a:t>
            </a:r>
            <a:r>
              <a:rPr lang="en-US" dirty="0" err="1" smtClean="0"/>
              <a:t>khi</a:t>
            </a:r>
            <a:r>
              <a:rPr lang="en-US" dirty="0" smtClean="0"/>
              <a:t> </a:t>
            </a:r>
            <a:r>
              <a:rPr lang="en-US" dirty="0" err="1" smtClean="0"/>
              <a:t>loại</a:t>
            </a:r>
            <a:r>
              <a:rPr lang="en-US" dirty="0" smtClean="0"/>
              <a:t> </a:t>
            </a:r>
            <a:r>
              <a:rPr lang="en-US" dirty="0" err="1" smtClean="0"/>
              <a:t>bỏ</a:t>
            </a:r>
            <a:r>
              <a:rPr lang="en-US" dirty="0" smtClean="0"/>
              <a:t> </a:t>
            </a:r>
            <a:r>
              <a:rPr lang="en-US" dirty="0" err="1" smtClean="0"/>
              <a:t>giả</a:t>
            </a:r>
            <a:r>
              <a:rPr lang="en-US" dirty="0" smtClean="0"/>
              <a:t> </a:t>
            </a:r>
            <a:r>
              <a:rPr lang="en-US" dirty="0" err="1" smtClean="0"/>
              <a:t>thuyết</a:t>
            </a:r>
            <a:r>
              <a:rPr lang="en-US" dirty="0" smtClean="0"/>
              <a:t> H</a:t>
            </a:r>
            <a:r>
              <a:rPr lang="en-US" baseline="-25000" dirty="0" smtClean="0"/>
              <a:t>0</a:t>
            </a:r>
            <a:r>
              <a:rPr lang="en-US" dirty="0" smtClean="0"/>
              <a:t> (</a:t>
            </a:r>
            <a:r>
              <a:rPr lang="en-US" dirty="0" err="1" smtClean="0"/>
              <a:t>có</a:t>
            </a:r>
            <a:r>
              <a:rPr lang="en-US" dirty="0" smtClean="0"/>
              <a:t> </a:t>
            </a:r>
            <a:r>
              <a:rPr lang="en-US" dirty="0" err="1" smtClean="0"/>
              <a:t>cùng</a:t>
            </a:r>
            <a:r>
              <a:rPr lang="en-US" dirty="0" smtClean="0"/>
              <a:t> </a:t>
            </a:r>
            <a:r>
              <a:rPr lang="en-US" dirty="0" err="1" smtClean="0"/>
              <a:t>mức</a:t>
            </a:r>
            <a:r>
              <a:rPr lang="en-US" dirty="0" smtClean="0"/>
              <a:t> ý </a:t>
            </a:r>
            <a:r>
              <a:rPr lang="en-US" dirty="0" err="1" smtClean="0"/>
              <a:t>nghĩa</a:t>
            </a:r>
            <a:r>
              <a:rPr lang="en-US" dirty="0" smtClean="0"/>
              <a:t> </a:t>
            </a:r>
            <a:r>
              <a:rPr lang="en-US" dirty="0" err="1" smtClean="0"/>
              <a:t>với</a:t>
            </a:r>
            <a:r>
              <a:rPr lang="en-US" dirty="0" smtClean="0"/>
              <a:t> </a:t>
            </a:r>
            <a:r>
              <a:rPr lang="el-GR" dirty="0" smtClean="0"/>
              <a:t>α</a:t>
            </a:r>
            <a:r>
              <a:rPr lang="en-US" dirty="0" smtClean="0"/>
              <a:t> )</a:t>
            </a:r>
          </a:p>
          <a:p>
            <a:pPr algn="just"/>
            <a:r>
              <a:rPr lang="en-US" dirty="0" err="1" smtClean="0"/>
              <a:t>Xác</a:t>
            </a:r>
            <a:r>
              <a:rPr lang="en-US" dirty="0" smtClean="0"/>
              <a:t> </a:t>
            </a:r>
            <a:r>
              <a:rPr lang="en-US" dirty="0" err="1" smtClean="0"/>
              <a:t>suất</a:t>
            </a:r>
            <a:r>
              <a:rPr lang="en-US" dirty="0" smtClean="0"/>
              <a:t> </a:t>
            </a:r>
            <a:r>
              <a:rPr lang="en-US" dirty="0" err="1" smtClean="0"/>
              <a:t>này</a:t>
            </a:r>
            <a:r>
              <a:rPr lang="en-US" dirty="0" smtClean="0"/>
              <a:t> </a:t>
            </a:r>
            <a:r>
              <a:rPr lang="en-US" dirty="0" err="1" smtClean="0"/>
              <a:t>càng</a:t>
            </a:r>
            <a:r>
              <a:rPr lang="en-US" dirty="0" smtClean="0"/>
              <a:t> </a:t>
            </a:r>
            <a:r>
              <a:rPr lang="en-US" dirty="0" err="1" smtClean="0"/>
              <a:t>cao</a:t>
            </a:r>
            <a:r>
              <a:rPr lang="en-US" dirty="0" smtClean="0"/>
              <a:t> </a:t>
            </a:r>
            <a:r>
              <a:rPr lang="en-US" dirty="0" err="1" smtClean="0"/>
              <a:t>cho</a:t>
            </a:r>
            <a:r>
              <a:rPr lang="en-US" dirty="0" smtClean="0"/>
              <a:t> </a:t>
            </a:r>
            <a:r>
              <a:rPr lang="en-US" dirty="0" err="1" smtClean="0"/>
              <a:t>thấy</a:t>
            </a:r>
            <a:r>
              <a:rPr lang="en-US" dirty="0" smtClean="0"/>
              <a:t> </a:t>
            </a:r>
            <a:r>
              <a:rPr lang="en-US" dirty="0" err="1" smtClean="0"/>
              <a:t>hậu</a:t>
            </a:r>
            <a:r>
              <a:rPr lang="en-US" dirty="0" smtClean="0"/>
              <a:t> </a:t>
            </a:r>
            <a:r>
              <a:rPr lang="en-US" dirty="0" err="1" smtClean="0"/>
              <a:t>quả</a:t>
            </a:r>
            <a:r>
              <a:rPr lang="en-US" dirty="0" smtClean="0"/>
              <a:t> </a:t>
            </a:r>
            <a:r>
              <a:rPr lang="en-US" dirty="0" err="1" smtClean="0"/>
              <a:t>của</a:t>
            </a:r>
            <a:r>
              <a:rPr lang="en-US" dirty="0" smtClean="0"/>
              <a:t> </a:t>
            </a:r>
            <a:r>
              <a:rPr lang="en-US" dirty="0" err="1" smtClean="0"/>
              <a:t>việc</a:t>
            </a:r>
            <a:r>
              <a:rPr lang="en-US" dirty="0" smtClean="0"/>
              <a:t> </a:t>
            </a:r>
            <a:r>
              <a:rPr lang="en-US" dirty="0" err="1" smtClean="0"/>
              <a:t>phạm</a:t>
            </a:r>
            <a:r>
              <a:rPr lang="en-US" dirty="0" smtClean="0"/>
              <a:t> </a:t>
            </a:r>
            <a:r>
              <a:rPr lang="en-US" dirty="0" err="1" smtClean="0"/>
              <a:t>sai</a:t>
            </a:r>
            <a:r>
              <a:rPr lang="en-US" dirty="0" smtClean="0"/>
              <a:t> </a:t>
            </a:r>
            <a:r>
              <a:rPr lang="en-US" dirty="0" err="1" smtClean="0"/>
              <a:t>lầm</a:t>
            </a:r>
            <a:r>
              <a:rPr lang="en-US" dirty="0" smtClean="0"/>
              <a:t> </a:t>
            </a:r>
            <a:r>
              <a:rPr lang="en-US" dirty="0" err="1" smtClean="0"/>
              <a:t>khi</a:t>
            </a:r>
            <a:r>
              <a:rPr lang="en-US" dirty="0" smtClean="0"/>
              <a:t> </a:t>
            </a:r>
            <a:r>
              <a:rPr lang="en-US" dirty="0" err="1" smtClean="0"/>
              <a:t>loại</a:t>
            </a:r>
            <a:r>
              <a:rPr lang="en-US" dirty="0" smtClean="0"/>
              <a:t> </a:t>
            </a:r>
            <a:r>
              <a:rPr lang="en-US" dirty="0" err="1" smtClean="0"/>
              <a:t>bỏ</a:t>
            </a:r>
            <a:r>
              <a:rPr lang="en-US" dirty="0" smtClean="0"/>
              <a:t> </a:t>
            </a:r>
            <a:r>
              <a:rPr lang="en-US" dirty="0" err="1" smtClean="0"/>
              <a:t>giả</a:t>
            </a:r>
            <a:r>
              <a:rPr lang="en-US" dirty="0" smtClean="0"/>
              <a:t> </a:t>
            </a:r>
            <a:r>
              <a:rPr lang="en-US" dirty="0" err="1" smtClean="0"/>
              <a:t>thuyết</a:t>
            </a:r>
            <a:r>
              <a:rPr lang="en-US" dirty="0" smtClean="0"/>
              <a:t> </a:t>
            </a:r>
            <a:r>
              <a:rPr lang="en-US" dirty="0"/>
              <a:t>H</a:t>
            </a:r>
            <a:r>
              <a:rPr lang="en-US" baseline="-25000" dirty="0"/>
              <a:t>0</a:t>
            </a:r>
            <a:r>
              <a:rPr lang="en-US" dirty="0" smtClean="0"/>
              <a:t> </a:t>
            </a:r>
            <a:r>
              <a:rPr lang="en-US" dirty="0" err="1" smtClean="0"/>
              <a:t>càng</a:t>
            </a:r>
            <a:r>
              <a:rPr lang="en-US" dirty="0" smtClean="0"/>
              <a:t> </a:t>
            </a:r>
            <a:r>
              <a:rPr lang="en-US" dirty="0" err="1" smtClean="0"/>
              <a:t>nghiêm</a:t>
            </a:r>
            <a:r>
              <a:rPr lang="en-US" dirty="0" smtClean="0"/>
              <a:t> </a:t>
            </a:r>
            <a:r>
              <a:rPr lang="en-US" dirty="0" err="1" smtClean="0"/>
              <a:t>trọng</a:t>
            </a:r>
            <a:r>
              <a:rPr lang="en-US" dirty="0" smtClean="0"/>
              <a:t>. Do </a:t>
            </a:r>
            <a:r>
              <a:rPr lang="en-US" dirty="0" err="1" smtClean="0"/>
              <a:t>vậy</a:t>
            </a:r>
            <a:r>
              <a:rPr lang="en-US" dirty="0" smtClean="0"/>
              <a:t> </a:t>
            </a:r>
            <a:r>
              <a:rPr lang="en-US" dirty="0" err="1" smtClean="0"/>
              <a:t>không</a:t>
            </a:r>
            <a:r>
              <a:rPr lang="en-US" dirty="0" smtClean="0"/>
              <a:t> </a:t>
            </a:r>
            <a:r>
              <a:rPr lang="en-US" dirty="0" err="1" smtClean="0"/>
              <a:t>bác</a:t>
            </a:r>
            <a:r>
              <a:rPr lang="en-US" dirty="0" smtClean="0"/>
              <a:t> </a:t>
            </a:r>
            <a:r>
              <a:rPr lang="en-US" dirty="0" err="1" smtClean="0"/>
              <a:t>bỏ</a:t>
            </a:r>
            <a:r>
              <a:rPr lang="en-US" dirty="0" smtClean="0"/>
              <a:t> H</a:t>
            </a:r>
            <a:r>
              <a:rPr lang="en-US" baseline="-25000" dirty="0" smtClean="0"/>
              <a:t>0</a:t>
            </a:r>
            <a:r>
              <a:rPr lang="en-US" dirty="0" smtClean="0"/>
              <a:t> </a:t>
            </a:r>
            <a:r>
              <a:rPr lang="en-US" dirty="0" err="1" smtClean="0"/>
              <a:t>nếu</a:t>
            </a:r>
            <a:r>
              <a:rPr lang="en-US" dirty="0" smtClean="0"/>
              <a:t> P-value </a:t>
            </a:r>
            <a:r>
              <a:rPr lang="en-US" dirty="0" err="1" smtClean="0"/>
              <a:t>quá</a:t>
            </a:r>
            <a:r>
              <a:rPr lang="en-US" dirty="0" smtClean="0"/>
              <a:t> </a:t>
            </a:r>
            <a:r>
              <a:rPr lang="en-US" dirty="0" err="1" smtClean="0"/>
              <a:t>lớn</a:t>
            </a:r>
            <a:r>
              <a:rPr lang="en-US" dirty="0" smtClean="0"/>
              <a:t>, SPSS </a:t>
            </a:r>
            <a:r>
              <a:rPr lang="en-US" dirty="0" err="1" smtClean="0"/>
              <a:t>gọi</a:t>
            </a:r>
            <a:r>
              <a:rPr lang="en-US" dirty="0" smtClean="0"/>
              <a:t> P-value </a:t>
            </a:r>
            <a:r>
              <a:rPr lang="en-US" dirty="0" err="1" smtClean="0"/>
              <a:t>là</a:t>
            </a:r>
            <a:r>
              <a:rPr lang="en-US" dirty="0" smtClean="0"/>
              <a:t> Sig.</a:t>
            </a:r>
          </a:p>
          <a:p>
            <a:pPr algn="just"/>
            <a:r>
              <a:rPr lang="en-US" dirty="0" smtClean="0"/>
              <a:t>P-value &lt; </a:t>
            </a:r>
            <a:r>
              <a:rPr lang="el-GR" dirty="0" smtClean="0"/>
              <a:t>α</a:t>
            </a:r>
            <a:r>
              <a:rPr lang="en-US" dirty="0" smtClean="0"/>
              <a:t> </a:t>
            </a:r>
            <a:r>
              <a:rPr lang="en-US" dirty="0" smtClean="0">
                <a:sym typeface="Wingdings" pitchFamily="2" charset="2"/>
              </a:rPr>
              <a:t> </a:t>
            </a:r>
            <a:r>
              <a:rPr lang="en-US" dirty="0" err="1" smtClean="0">
                <a:sym typeface="Wingdings" pitchFamily="2" charset="2"/>
              </a:rPr>
              <a:t>Bác</a:t>
            </a:r>
            <a:r>
              <a:rPr lang="en-US" dirty="0" smtClean="0">
                <a:sym typeface="Wingdings" pitchFamily="2" charset="2"/>
              </a:rPr>
              <a:t> </a:t>
            </a:r>
            <a:r>
              <a:rPr lang="en-US" dirty="0" err="1" smtClean="0">
                <a:sym typeface="Wingdings" pitchFamily="2" charset="2"/>
              </a:rPr>
              <a:t>bỏ</a:t>
            </a:r>
            <a:r>
              <a:rPr lang="en-US" dirty="0" smtClean="0">
                <a:sym typeface="Wingdings" pitchFamily="2" charset="2"/>
              </a:rPr>
              <a:t> </a:t>
            </a:r>
            <a:r>
              <a:rPr lang="en-US" dirty="0" smtClean="0"/>
              <a:t>H</a:t>
            </a:r>
            <a:r>
              <a:rPr lang="en-US" baseline="-25000" dirty="0" smtClean="0"/>
              <a:t>0</a:t>
            </a:r>
            <a:r>
              <a:rPr lang="en-US" dirty="0" smtClean="0"/>
              <a:t> </a:t>
            </a:r>
            <a:endParaRPr lang="en-US" dirty="0"/>
          </a:p>
        </p:txBody>
      </p:sp>
      <p:pic>
        <p:nvPicPr>
          <p:cNvPr id="6" name="Snagit_PPTBFC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48" y="214290"/>
            <a:ext cx="7848600" cy="1676401"/>
          </a:xfrm>
          <a:prstGeom prst="rect">
            <a:avLst/>
          </a:prstGeom>
        </p:spPr>
      </p:pic>
    </p:spTree>
    <p:extLst>
      <p:ext uri="{BB962C8B-B14F-4D97-AF65-F5344CB8AC3E}">
        <p14:creationId xmlns:p14="http://schemas.microsoft.com/office/powerpoint/2010/main" val="3876757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CC"/>
                </a:solidFill>
              </a:rPr>
              <a:t>Chú</a:t>
            </a:r>
            <a:r>
              <a:rPr lang="en-US" dirty="0" smtClean="0">
                <a:solidFill>
                  <a:srgbClr val="0000CC"/>
                </a:solidFill>
              </a:rPr>
              <a:t> ý						   </a:t>
            </a:r>
            <a:endParaRPr lang="en-US" dirty="0">
              <a:solidFill>
                <a:srgbClr val="0000CC"/>
              </a:solidFill>
            </a:endParaRPr>
          </a:p>
        </p:txBody>
      </p:sp>
      <p:sp>
        <p:nvSpPr>
          <p:cNvPr id="3" name="Content Placeholder 2"/>
          <p:cNvSpPr>
            <a:spLocks noGrp="1"/>
          </p:cNvSpPr>
          <p:nvPr>
            <p:ph sz="quarter" idx="1"/>
          </p:nvPr>
        </p:nvSpPr>
        <p:spPr/>
        <p:txBody>
          <a:bodyPr>
            <a:normAutofit fontScale="85000" lnSpcReduction="10000"/>
          </a:bodyPr>
          <a:lstStyle/>
          <a:p>
            <a:r>
              <a:rPr lang="en-US" smtClean="0"/>
              <a:t>Kiểm định Chi-bình phương chỉ có ý nghĩa khi số quan sát đủ lớn, nếu có quá 20% số ô trong bảng chéo có tần số lý thuyết nhỏ hơn 5 thì giá trị </a:t>
            </a:r>
            <a:r>
              <a:rPr lang="el-GR" smtClean="0"/>
              <a:t>χ</a:t>
            </a:r>
            <a:r>
              <a:rPr lang="en-US" baseline="30000" smtClean="0"/>
              <a:t>2</a:t>
            </a:r>
            <a:r>
              <a:rPr lang="en-US" smtClean="0"/>
              <a:t> nói chung không còn đáng tin cậy.</a:t>
            </a:r>
          </a:p>
          <a:p>
            <a:r>
              <a:rPr lang="en-US" smtClean="0"/>
              <a:t>Cuối bảng Chi-square test, SPSS luôn đưa ra thông báo cho biết % số ô có tần suất mong đợi dưới 5 của bảng</a:t>
            </a:r>
          </a:p>
          <a:p>
            <a:r>
              <a:rPr lang="en-US" smtClean="0"/>
              <a:t>Trong Vd trên có 33,3 % số ô có tần suất dưới 5, do vậy phải gom các biểu hiện trên của các biến lại để tăng số biểu hiện trên mỗi nhóm (thông qua công cụ Recode)</a:t>
            </a:r>
          </a:p>
          <a:p>
            <a:r>
              <a:rPr lang="en-US" smtClean="0"/>
              <a:t>VD : Nhóm 1 (cấp 1-2), nhóm 2 (cấp 3- THCN), nhóm 3 (CĐ-SVĐH), nhóm 4 (tốt nghiệp ĐH)</a:t>
            </a:r>
          </a:p>
          <a:p>
            <a:r>
              <a:rPr lang="en-US" smtClean="0"/>
              <a:t>Chạy lại lệnh Crosstabs để kiểm định Chi-bình phương. </a:t>
            </a:r>
          </a:p>
        </p:txBody>
      </p:sp>
    </p:spTree>
    <p:extLst>
      <p:ext uri="{BB962C8B-B14F-4D97-AF65-F5344CB8AC3E}">
        <p14:creationId xmlns:p14="http://schemas.microsoft.com/office/powerpoint/2010/main" val="25165593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41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9"/>
            <a:ext cx="4081604" cy="3048000"/>
          </a:xfrm>
          <a:prstGeom prst="rect">
            <a:avLst/>
          </a:prstGeom>
        </p:spPr>
      </p:pic>
      <p:pic>
        <p:nvPicPr>
          <p:cNvPr id="5" name="Snagit_PPT69B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103" y="1085850"/>
            <a:ext cx="3209572" cy="2571750"/>
          </a:xfrm>
          <a:prstGeom prst="rect">
            <a:avLst/>
          </a:prstGeom>
        </p:spPr>
      </p:pic>
      <p:cxnSp>
        <p:nvCxnSpPr>
          <p:cNvPr id="9" name="Straight Arrow Connector 8"/>
          <p:cNvCxnSpPr/>
          <p:nvPr/>
        </p:nvCxnSpPr>
        <p:spPr>
          <a:xfrm flipH="1">
            <a:off x="7086600" y="2343150"/>
            <a:ext cx="87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096000" y="31242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62900" y="2158484"/>
            <a:ext cx="990600" cy="369332"/>
          </a:xfrm>
          <a:prstGeom prst="rect">
            <a:avLst/>
          </a:prstGeom>
          <a:noFill/>
        </p:spPr>
        <p:txBody>
          <a:bodyPr wrap="square" rtlCol="0">
            <a:spAutoFit/>
          </a:bodyPr>
          <a:lstStyle/>
          <a:p>
            <a:r>
              <a:rPr lang="en-US" smtClean="0"/>
              <a:t>B1</a:t>
            </a:r>
            <a:endParaRPr lang="en-US"/>
          </a:p>
        </p:txBody>
      </p:sp>
      <p:sp>
        <p:nvSpPr>
          <p:cNvPr id="14" name="TextBox 13"/>
          <p:cNvSpPr txBox="1"/>
          <p:nvPr/>
        </p:nvSpPr>
        <p:spPr>
          <a:xfrm>
            <a:off x="7429500" y="2977634"/>
            <a:ext cx="1066800" cy="369332"/>
          </a:xfrm>
          <a:prstGeom prst="rect">
            <a:avLst/>
          </a:prstGeom>
          <a:noFill/>
        </p:spPr>
        <p:txBody>
          <a:bodyPr wrap="square" rtlCol="0">
            <a:spAutoFit/>
          </a:bodyPr>
          <a:lstStyle/>
          <a:p>
            <a:r>
              <a:rPr lang="en-US" smtClean="0"/>
              <a:t>B2</a:t>
            </a:r>
            <a:endParaRPr lang="en-US"/>
          </a:p>
        </p:txBody>
      </p:sp>
      <p:pic>
        <p:nvPicPr>
          <p:cNvPr id="15" name="Snagit_PPT64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096" y="3810000"/>
            <a:ext cx="3962058" cy="3048000"/>
          </a:xfrm>
          <a:prstGeom prst="rect">
            <a:avLst/>
          </a:prstGeom>
        </p:spPr>
      </p:pic>
      <p:sp>
        <p:nvSpPr>
          <p:cNvPr id="16" name="Curved Left Arrow 15"/>
          <p:cNvSpPr/>
          <p:nvPr/>
        </p:nvSpPr>
        <p:spPr>
          <a:xfrm>
            <a:off x="4343400" y="381000"/>
            <a:ext cx="609600" cy="6096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a:off x="7620000" y="2743200"/>
            <a:ext cx="457200" cy="9144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a:off x="3810000" y="4648200"/>
            <a:ext cx="838200" cy="9906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Snagit_PPT3D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288752"/>
            <a:ext cx="3383411" cy="2700095"/>
          </a:xfrm>
          <a:prstGeom prst="rect">
            <a:avLst/>
          </a:prstGeom>
        </p:spPr>
      </p:pic>
    </p:spTree>
    <p:extLst>
      <p:ext uri="{BB962C8B-B14F-4D97-AF65-F5344CB8AC3E}">
        <p14:creationId xmlns:p14="http://schemas.microsoft.com/office/powerpoint/2010/main" val="36485361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50F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382000" cy="3733800"/>
          </a:xfrm>
          <a:prstGeom prst="rect">
            <a:avLst/>
          </a:prstGeom>
        </p:spPr>
      </p:pic>
      <p:sp>
        <p:nvSpPr>
          <p:cNvPr id="5" name="Title 4"/>
          <p:cNvSpPr>
            <a:spLocks noGrp="1"/>
          </p:cNvSpPr>
          <p:nvPr>
            <p:ph type="title"/>
          </p:nvPr>
        </p:nvSpPr>
        <p:spPr/>
        <p:txBody>
          <a:bodyPr/>
          <a:lstStyle/>
          <a:p>
            <a:r>
              <a:rPr lang="en-US" smtClean="0"/>
              <a:t>Output</a:t>
            </a:r>
            <a:endParaRPr lang="en-US"/>
          </a:p>
        </p:txBody>
      </p:sp>
    </p:spTree>
    <p:extLst>
      <p:ext uri="{BB962C8B-B14F-4D97-AF65-F5344CB8AC3E}">
        <p14:creationId xmlns:p14="http://schemas.microsoft.com/office/powerpoint/2010/main" val="7049762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971800"/>
            <a:ext cx="8229600" cy="4572000"/>
          </a:xfrm>
        </p:spPr>
        <p:txBody>
          <a:bodyPr/>
          <a:lstStyle/>
          <a:p>
            <a:r>
              <a:rPr lang="en-US" smtClean="0"/>
              <a:t>P-value =0.17 &lt; </a:t>
            </a:r>
            <a:r>
              <a:rPr lang="el-GR" smtClean="0"/>
              <a:t>α</a:t>
            </a:r>
            <a:r>
              <a:rPr lang="en-US" smtClean="0"/>
              <a:t> =0.05, bác bỏ H</a:t>
            </a:r>
            <a:r>
              <a:rPr lang="en-US" baseline="-25000" smtClean="0"/>
              <a:t>0</a:t>
            </a:r>
            <a:r>
              <a:rPr lang="en-US" smtClean="0"/>
              <a:t>    </a:t>
            </a:r>
          </a:p>
          <a:p>
            <a:r>
              <a:rPr lang="en-US" smtClean="0"/>
              <a:t>KL : Cách đọc báo chịu ảnh hưởng của trình độ học vấn.</a:t>
            </a:r>
          </a:p>
          <a:p>
            <a:pPr marL="64008" indent="0">
              <a:buNone/>
            </a:pPr>
            <a:r>
              <a:rPr lang="en-US" smtClean="0"/>
              <a:t>( Không có ô nào có tần suất mong đợi dưới 5 nên có thể tin tưởng vào độ chính xác của kiểm định )   </a:t>
            </a:r>
            <a:r>
              <a:rPr lang="en-US" baseline="-25000" smtClean="0"/>
              <a:t>     </a:t>
            </a:r>
            <a:endParaRPr lang="en-US" baseline="-25000"/>
          </a:p>
        </p:txBody>
      </p:sp>
      <p:pic>
        <p:nvPicPr>
          <p:cNvPr id="6" name="Snagit_PPT50E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19100"/>
            <a:ext cx="8153400" cy="2289354"/>
          </a:xfrm>
          <a:prstGeom prst="rect">
            <a:avLst/>
          </a:prstGeom>
        </p:spPr>
      </p:pic>
    </p:spTree>
    <p:extLst>
      <p:ext uri="{BB962C8B-B14F-4D97-AF65-F5344CB8AC3E}">
        <p14:creationId xmlns:p14="http://schemas.microsoft.com/office/powerpoint/2010/main" val="38644140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solidFill>
                  <a:srgbClr val="0000CC"/>
                </a:solidFill>
              </a:rPr>
              <a:t>Giải</a:t>
            </a:r>
            <a:r>
              <a:rPr lang="en-US" dirty="0" smtClean="0">
                <a:solidFill>
                  <a:srgbClr val="0000CC"/>
                </a:solidFill>
              </a:rPr>
              <a:t> </a:t>
            </a:r>
            <a:r>
              <a:rPr lang="en-US" dirty="0" err="1" smtClean="0">
                <a:solidFill>
                  <a:srgbClr val="0000CC"/>
                </a:solidFill>
              </a:rPr>
              <a:t>thích</a:t>
            </a:r>
            <a:r>
              <a:rPr lang="en-US" dirty="0" smtClean="0">
                <a:solidFill>
                  <a:srgbClr val="0000CC"/>
                </a:solidFill>
              </a:rPr>
              <a:t> </a:t>
            </a:r>
            <a:r>
              <a:rPr lang="en-US" dirty="0" err="1" smtClean="0">
                <a:solidFill>
                  <a:srgbClr val="0000CC"/>
                </a:solidFill>
              </a:rPr>
              <a:t>về</a:t>
            </a:r>
            <a:r>
              <a:rPr lang="en-US" dirty="0" smtClean="0">
                <a:solidFill>
                  <a:srgbClr val="0000CC"/>
                </a:solidFill>
              </a:rPr>
              <a:t> </a:t>
            </a:r>
            <a:r>
              <a:rPr lang="en-US" dirty="0" err="1" smtClean="0">
                <a:solidFill>
                  <a:srgbClr val="0000CC"/>
                </a:solidFill>
              </a:rPr>
              <a:t>các</a:t>
            </a:r>
            <a:r>
              <a:rPr lang="en-US" dirty="0" smtClean="0">
                <a:solidFill>
                  <a:srgbClr val="0000CC"/>
                </a:solidFill>
              </a:rPr>
              <a:t> </a:t>
            </a:r>
            <a:r>
              <a:rPr lang="en-US" dirty="0" err="1" smtClean="0">
                <a:solidFill>
                  <a:srgbClr val="0000CC"/>
                </a:solidFill>
              </a:rPr>
              <a:t>đại</a:t>
            </a:r>
            <a:r>
              <a:rPr lang="en-US" dirty="0" smtClean="0">
                <a:solidFill>
                  <a:srgbClr val="0000CC"/>
                </a:solidFill>
              </a:rPr>
              <a:t> </a:t>
            </a:r>
            <a:r>
              <a:rPr lang="en-US" dirty="0" err="1" smtClean="0">
                <a:solidFill>
                  <a:srgbClr val="0000CC"/>
                </a:solidFill>
              </a:rPr>
              <a:t>lượng</a:t>
            </a:r>
            <a:r>
              <a:rPr lang="en-US" dirty="0" smtClean="0">
                <a:solidFill>
                  <a:srgbClr val="0000CC"/>
                </a:solidFill>
              </a:rPr>
              <a:t> </a:t>
            </a:r>
            <a:r>
              <a:rPr lang="en-US" dirty="0" err="1" smtClean="0">
                <a:solidFill>
                  <a:srgbClr val="0000CC"/>
                </a:solidFill>
              </a:rPr>
              <a:t>khác</a:t>
            </a:r>
            <a:r>
              <a:rPr lang="en-US" dirty="0" smtClean="0">
                <a:solidFill>
                  <a:srgbClr val="0000CC"/>
                </a:solidFill>
              </a:rPr>
              <a:t> </a:t>
            </a:r>
            <a:r>
              <a:rPr lang="en-US" dirty="0" err="1" smtClean="0">
                <a:solidFill>
                  <a:srgbClr val="0000CC"/>
                </a:solidFill>
              </a:rPr>
              <a:t>trên</a:t>
            </a:r>
            <a:r>
              <a:rPr lang="en-US" dirty="0" smtClean="0">
                <a:solidFill>
                  <a:srgbClr val="0000CC"/>
                </a:solidFill>
              </a:rPr>
              <a:t> </a:t>
            </a:r>
            <a:r>
              <a:rPr lang="en-US" dirty="0" err="1" smtClean="0">
                <a:solidFill>
                  <a:srgbClr val="0000CC"/>
                </a:solidFill>
              </a:rPr>
              <a:t>bảng</a:t>
            </a:r>
            <a:r>
              <a:rPr lang="en-US" dirty="0" smtClean="0">
                <a:solidFill>
                  <a:srgbClr val="0000CC"/>
                </a:solidFill>
              </a:rPr>
              <a:t> Chi-square test</a:t>
            </a:r>
            <a:endParaRPr lang="en-US" dirty="0">
              <a:solidFill>
                <a:srgbClr val="0000CC"/>
              </a:solidFill>
            </a:endParaRPr>
          </a:p>
        </p:txBody>
      </p:sp>
      <p:sp>
        <p:nvSpPr>
          <p:cNvPr id="3" name="Content Placeholder 2"/>
          <p:cNvSpPr>
            <a:spLocks noGrp="1"/>
          </p:cNvSpPr>
          <p:nvPr>
            <p:ph sz="quarter" idx="1"/>
          </p:nvPr>
        </p:nvSpPr>
        <p:spPr>
          <a:xfrm>
            <a:off x="457200" y="3581400"/>
            <a:ext cx="8229600" cy="2873408"/>
          </a:xfrm>
        </p:spPr>
        <p:txBody>
          <a:bodyPr>
            <a:normAutofit lnSpcReduction="10000"/>
          </a:bodyPr>
          <a:lstStyle/>
          <a:p>
            <a:pPr algn="just"/>
            <a:r>
              <a:rPr lang="en-US" smtClean="0"/>
              <a:t>Likelihood Ratio là một số thống kê tương tự Pearson Chi-Square, với những cỡ mẫu lớn, kết quả của hai số thống kê này rất gần nhau</a:t>
            </a:r>
          </a:p>
          <a:p>
            <a:pPr algn="just"/>
            <a:r>
              <a:rPr lang="en-US" smtClean="0"/>
              <a:t>Linear-by-Linear Association đo lường mối liên hệ tuyến tính giữa hai biến, số thống kê này chỉ hữu dụng khi biến hàng và cột được sắp xếp từ nhỏ nhất đến lớn nhất (nếu không nên bỏ qua)</a:t>
            </a:r>
          </a:p>
        </p:txBody>
      </p:sp>
      <p:pic>
        <p:nvPicPr>
          <p:cNvPr id="4" name="Snagit_PPT50E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1"/>
            <a:ext cx="6553200" cy="1763842"/>
          </a:xfrm>
          <a:prstGeom prst="rect">
            <a:avLst/>
          </a:prstGeom>
        </p:spPr>
      </p:pic>
    </p:spTree>
    <p:extLst>
      <p:ext uri="{BB962C8B-B14F-4D97-AF65-F5344CB8AC3E}">
        <p14:creationId xmlns:p14="http://schemas.microsoft.com/office/powerpoint/2010/main" val="41942959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00CC"/>
                </a:solidFill>
              </a:rPr>
              <a:t>2-Kiểm </a:t>
            </a:r>
            <a:r>
              <a:rPr lang="en-US" dirty="0" err="1" smtClean="0">
                <a:solidFill>
                  <a:srgbClr val="0000CC"/>
                </a:solidFill>
              </a:rPr>
              <a:t>định</a:t>
            </a:r>
            <a:r>
              <a:rPr lang="en-US" dirty="0" smtClean="0">
                <a:solidFill>
                  <a:srgbClr val="0000CC"/>
                </a:solidFill>
              </a:rPr>
              <a:t> </a:t>
            </a:r>
            <a:r>
              <a:rPr lang="en-US" dirty="0" err="1" smtClean="0">
                <a:solidFill>
                  <a:srgbClr val="0000CC"/>
                </a:solidFill>
              </a:rPr>
              <a:t>mối</a:t>
            </a:r>
            <a:r>
              <a:rPr lang="en-US" dirty="0" smtClean="0">
                <a:solidFill>
                  <a:srgbClr val="0000CC"/>
                </a:solidFill>
              </a:rPr>
              <a:t> </a:t>
            </a:r>
            <a:r>
              <a:rPr lang="en-US" dirty="0" err="1" smtClean="0">
                <a:solidFill>
                  <a:srgbClr val="0000CC"/>
                </a:solidFill>
              </a:rPr>
              <a:t>liên</a:t>
            </a:r>
            <a:r>
              <a:rPr lang="en-US" dirty="0" smtClean="0">
                <a:solidFill>
                  <a:srgbClr val="0000CC"/>
                </a:solidFill>
              </a:rPr>
              <a:t> </a:t>
            </a:r>
            <a:r>
              <a:rPr lang="en-US" dirty="0" err="1" smtClean="0">
                <a:solidFill>
                  <a:srgbClr val="0000CC"/>
                </a:solidFill>
              </a:rPr>
              <a:t>hệ</a:t>
            </a:r>
            <a:r>
              <a:rPr lang="en-US" dirty="0" smtClean="0">
                <a:solidFill>
                  <a:srgbClr val="0000CC"/>
                </a:solidFill>
              </a:rPr>
              <a:t> </a:t>
            </a:r>
            <a:r>
              <a:rPr lang="en-US" dirty="0" err="1" smtClean="0">
                <a:solidFill>
                  <a:srgbClr val="0000CC"/>
                </a:solidFill>
              </a:rPr>
              <a:t>giữa</a:t>
            </a:r>
            <a:r>
              <a:rPr lang="en-US" dirty="0" smtClean="0">
                <a:solidFill>
                  <a:srgbClr val="0000CC"/>
                </a:solidFill>
              </a:rPr>
              <a:t> </a:t>
            </a:r>
            <a:r>
              <a:rPr lang="en-US" dirty="0" err="1" smtClean="0">
                <a:solidFill>
                  <a:srgbClr val="0000CC"/>
                </a:solidFill>
              </a:rPr>
              <a:t>hai</a:t>
            </a:r>
            <a:r>
              <a:rPr lang="en-US" dirty="0" smtClean="0">
                <a:solidFill>
                  <a:srgbClr val="0000CC"/>
                </a:solidFill>
              </a:rPr>
              <a:t> </a:t>
            </a:r>
            <a:r>
              <a:rPr lang="en-US" dirty="0" err="1" smtClean="0">
                <a:solidFill>
                  <a:srgbClr val="0000CC"/>
                </a:solidFill>
              </a:rPr>
              <a:t>biến</a:t>
            </a:r>
            <a:r>
              <a:rPr lang="en-US" dirty="0" smtClean="0">
                <a:solidFill>
                  <a:srgbClr val="0000CC"/>
                </a:solidFill>
              </a:rPr>
              <a:t> </a:t>
            </a:r>
            <a:r>
              <a:rPr lang="en-US" dirty="0" err="1" smtClean="0">
                <a:solidFill>
                  <a:srgbClr val="0000CC"/>
                </a:solidFill>
              </a:rPr>
              <a:t>thứ</a:t>
            </a:r>
            <a:r>
              <a:rPr lang="en-US" dirty="0" smtClean="0">
                <a:solidFill>
                  <a:srgbClr val="0000CC"/>
                </a:solidFill>
              </a:rPr>
              <a:t> </a:t>
            </a:r>
            <a:r>
              <a:rPr lang="en-US" dirty="0" err="1" smtClean="0">
                <a:solidFill>
                  <a:srgbClr val="0000CC"/>
                </a:solidFill>
              </a:rPr>
              <a:t>bậc</a:t>
            </a:r>
            <a:endParaRPr lang="en-US" dirty="0">
              <a:solidFill>
                <a:srgbClr val="0000CC"/>
              </a:solidFill>
            </a:endParaRPr>
          </a:p>
        </p:txBody>
      </p:sp>
      <p:sp>
        <p:nvSpPr>
          <p:cNvPr id="3" name="Content Placeholder 2"/>
          <p:cNvSpPr>
            <a:spLocks noGrp="1"/>
          </p:cNvSpPr>
          <p:nvPr>
            <p:ph sz="quarter" idx="1"/>
          </p:nvPr>
        </p:nvSpPr>
        <p:spPr/>
        <p:txBody>
          <a:bodyPr>
            <a:normAutofit fontScale="92500" lnSpcReduction="20000"/>
          </a:bodyPr>
          <a:lstStyle/>
          <a:p>
            <a:pPr algn="just"/>
            <a:r>
              <a:rPr lang="en-US" dirty="0" err="1" smtClean="0"/>
              <a:t>Trong</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hai</a:t>
            </a:r>
            <a:r>
              <a:rPr lang="en-US" dirty="0" smtClean="0"/>
              <a:t> </a:t>
            </a:r>
            <a:r>
              <a:rPr lang="en-US" dirty="0" err="1" smtClean="0"/>
              <a:t>yếu</a:t>
            </a:r>
            <a:r>
              <a:rPr lang="en-US" dirty="0" smtClean="0"/>
              <a:t> </a:t>
            </a:r>
            <a:r>
              <a:rPr lang="en-US" dirty="0" err="1" smtClean="0"/>
              <a:t>tố</a:t>
            </a:r>
            <a:r>
              <a:rPr lang="en-US" dirty="0" smtClean="0"/>
              <a:t> </a:t>
            </a:r>
            <a:r>
              <a:rPr lang="en-US" dirty="0" err="1" smtClean="0"/>
              <a:t>nghiên</a:t>
            </a:r>
            <a:r>
              <a:rPr lang="en-US" dirty="0" smtClean="0"/>
              <a:t> </a:t>
            </a:r>
            <a:r>
              <a:rPr lang="en-US" dirty="0" err="1" smtClean="0"/>
              <a:t>cứu</a:t>
            </a:r>
            <a:r>
              <a:rPr lang="en-US" dirty="0" smtClean="0"/>
              <a:t> </a:t>
            </a:r>
            <a:r>
              <a:rPr lang="en-US" dirty="0" err="1" smtClean="0"/>
              <a:t>là</a:t>
            </a:r>
            <a:r>
              <a:rPr lang="en-US" dirty="0" smtClean="0"/>
              <a:t> </a:t>
            </a:r>
            <a:r>
              <a:rPr lang="en-US" dirty="0" err="1" smtClean="0"/>
              <a:t>hai</a:t>
            </a:r>
            <a:r>
              <a:rPr lang="en-US" dirty="0" smtClean="0"/>
              <a:t> </a:t>
            </a:r>
            <a:r>
              <a:rPr lang="en-US" dirty="0" err="1" smtClean="0"/>
              <a:t>biến</a:t>
            </a:r>
            <a:r>
              <a:rPr lang="en-US" dirty="0" smtClean="0"/>
              <a:t> </a:t>
            </a:r>
            <a:r>
              <a:rPr lang="en-US" dirty="0" err="1" smtClean="0"/>
              <a:t>thu</a:t>
            </a:r>
            <a:r>
              <a:rPr lang="en-US" dirty="0" smtClean="0"/>
              <a:t> </a:t>
            </a:r>
            <a:r>
              <a:rPr lang="en-US" dirty="0" err="1" smtClean="0"/>
              <a:t>thập</a:t>
            </a:r>
            <a:r>
              <a:rPr lang="en-US" dirty="0" smtClean="0"/>
              <a:t> </a:t>
            </a:r>
            <a:r>
              <a:rPr lang="en-US" dirty="0" err="1" smtClean="0"/>
              <a:t>được</a:t>
            </a:r>
            <a:r>
              <a:rPr lang="en-US" dirty="0" smtClean="0"/>
              <a:t> </a:t>
            </a:r>
            <a:r>
              <a:rPr lang="en-US" dirty="0" err="1" smtClean="0"/>
              <a:t>từ</a:t>
            </a:r>
            <a:r>
              <a:rPr lang="en-US" dirty="0" smtClean="0"/>
              <a:t> </a:t>
            </a:r>
            <a:r>
              <a:rPr lang="en-US" dirty="0" err="1" smtClean="0"/>
              <a:t>thang</a:t>
            </a:r>
            <a:r>
              <a:rPr lang="en-US" dirty="0" smtClean="0"/>
              <a:t> </a:t>
            </a:r>
            <a:r>
              <a:rPr lang="en-US" dirty="0" err="1" smtClean="0"/>
              <a:t>đo</a:t>
            </a:r>
            <a:r>
              <a:rPr lang="en-US" dirty="0" smtClean="0"/>
              <a:t> </a:t>
            </a:r>
            <a:r>
              <a:rPr lang="en-US" dirty="0" err="1" smtClean="0"/>
              <a:t>thứ</a:t>
            </a:r>
            <a:r>
              <a:rPr lang="en-US" dirty="0" smtClean="0"/>
              <a:t> </a:t>
            </a:r>
            <a:r>
              <a:rPr lang="en-US" dirty="0" err="1" smtClean="0"/>
              <a:t>bậc</a:t>
            </a:r>
            <a:r>
              <a:rPr lang="en-US" dirty="0" smtClean="0"/>
              <a:t>, </a:t>
            </a:r>
            <a:r>
              <a:rPr lang="en-US" dirty="0" err="1" smtClean="0"/>
              <a:t>thay</a:t>
            </a:r>
            <a:r>
              <a:rPr lang="en-US" dirty="0" smtClean="0"/>
              <a:t> </a:t>
            </a:r>
            <a:r>
              <a:rPr lang="en-US" dirty="0" err="1" smtClean="0"/>
              <a:t>vì</a:t>
            </a:r>
            <a:r>
              <a:rPr lang="en-US" dirty="0" smtClean="0"/>
              <a:t> </a:t>
            </a:r>
            <a:r>
              <a:rPr lang="en-US" dirty="0" err="1" smtClean="0"/>
              <a:t>dùng</a:t>
            </a:r>
            <a:r>
              <a:rPr lang="en-US" dirty="0" smtClean="0"/>
              <a:t> </a:t>
            </a:r>
            <a:r>
              <a:rPr lang="en-US" dirty="0" err="1" smtClean="0"/>
              <a:t>đại</a:t>
            </a:r>
            <a:r>
              <a:rPr lang="en-US" dirty="0" smtClean="0"/>
              <a:t> </a:t>
            </a:r>
            <a:r>
              <a:rPr lang="en-US" dirty="0" err="1" smtClean="0"/>
              <a:t>lượng</a:t>
            </a:r>
            <a:r>
              <a:rPr lang="en-US" dirty="0" smtClean="0"/>
              <a:t> Chi-</a:t>
            </a:r>
            <a:r>
              <a:rPr lang="en-US" dirty="0" err="1" smtClean="0"/>
              <a:t>bình</a:t>
            </a:r>
            <a:r>
              <a:rPr lang="en-US" dirty="0" smtClean="0"/>
              <a:t> </a:t>
            </a:r>
            <a:r>
              <a:rPr lang="en-US" dirty="0" err="1" smtClean="0"/>
              <a:t>phương</a:t>
            </a:r>
            <a:r>
              <a:rPr lang="en-US" dirty="0" smtClean="0"/>
              <a:t>, </a:t>
            </a:r>
            <a:r>
              <a:rPr lang="en-US" dirty="0" err="1" smtClean="0"/>
              <a:t>chúng</a:t>
            </a:r>
            <a:r>
              <a:rPr lang="en-US" dirty="0" smtClean="0"/>
              <a:t> </a:t>
            </a:r>
            <a:r>
              <a:rPr lang="en-US" dirty="0" err="1" smtClean="0"/>
              <a:t>ta</a:t>
            </a:r>
            <a:r>
              <a:rPr lang="en-US" dirty="0" smtClean="0"/>
              <a:t> </a:t>
            </a:r>
            <a:r>
              <a:rPr lang="en-US" dirty="0" err="1" smtClean="0"/>
              <a:t>có</a:t>
            </a:r>
            <a:r>
              <a:rPr lang="en-US" dirty="0" smtClean="0"/>
              <a:t> </a:t>
            </a:r>
            <a:r>
              <a:rPr lang="en-US" dirty="0" err="1" smtClean="0"/>
              <a:t>thể</a:t>
            </a:r>
            <a:r>
              <a:rPr lang="en-US" dirty="0" smtClean="0"/>
              <a:t> </a:t>
            </a:r>
            <a:r>
              <a:rPr lang="en-US" dirty="0" err="1" smtClean="0"/>
              <a:t>dùng</a:t>
            </a:r>
            <a:r>
              <a:rPr lang="en-US" dirty="0" smtClean="0"/>
              <a:t> </a:t>
            </a:r>
            <a:r>
              <a:rPr lang="en-US" dirty="0" err="1" smtClean="0"/>
              <a:t>một</a:t>
            </a:r>
            <a:r>
              <a:rPr lang="en-US" dirty="0" smtClean="0"/>
              <a:t> </a:t>
            </a:r>
            <a:r>
              <a:rPr lang="en-US" dirty="0" err="1" smtClean="0"/>
              <a:t>trong</a:t>
            </a:r>
            <a:r>
              <a:rPr lang="en-US" dirty="0" smtClean="0"/>
              <a:t> </a:t>
            </a:r>
            <a:r>
              <a:rPr lang="en-US" dirty="0" err="1" smtClean="0"/>
              <a:t>các</a:t>
            </a:r>
            <a:r>
              <a:rPr lang="en-US" dirty="0" smtClean="0"/>
              <a:t> </a:t>
            </a:r>
            <a:r>
              <a:rPr lang="en-US" dirty="0" err="1" smtClean="0"/>
              <a:t>đại</a:t>
            </a:r>
            <a:r>
              <a:rPr lang="en-US" dirty="0" smtClean="0"/>
              <a:t> </a:t>
            </a:r>
            <a:r>
              <a:rPr lang="en-US" dirty="0" err="1" smtClean="0"/>
              <a:t>lượng</a:t>
            </a:r>
            <a:r>
              <a:rPr lang="en-US" dirty="0" smtClean="0"/>
              <a:t> : tau-b </a:t>
            </a:r>
            <a:r>
              <a:rPr lang="en-US" dirty="0" err="1" smtClean="0"/>
              <a:t>của</a:t>
            </a:r>
            <a:r>
              <a:rPr lang="en-US" dirty="0" smtClean="0"/>
              <a:t> Kendall, d </a:t>
            </a:r>
            <a:r>
              <a:rPr lang="en-US" dirty="0" err="1" smtClean="0"/>
              <a:t>của</a:t>
            </a:r>
            <a:r>
              <a:rPr lang="en-US" dirty="0" smtClean="0"/>
              <a:t> </a:t>
            </a:r>
            <a:r>
              <a:rPr lang="en-US" dirty="0" err="1" smtClean="0"/>
              <a:t>Somer,gamma</a:t>
            </a:r>
            <a:r>
              <a:rPr lang="en-US" dirty="0" smtClean="0"/>
              <a:t> </a:t>
            </a:r>
            <a:r>
              <a:rPr lang="en-US" dirty="0" err="1" smtClean="0"/>
              <a:t>của</a:t>
            </a:r>
            <a:r>
              <a:rPr lang="en-US" dirty="0" smtClean="0"/>
              <a:t> Goodman </a:t>
            </a:r>
            <a:r>
              <a:rPr lang="en-US" dirty="0" err="1" smtClean="0"/>
              <a:t>và</a:t>
            </a:r>
            <a:r>
              <a:rPr lang="en-US" dirty="0" smtClean="0"/>
              <a:t> </a:t>
            </a:r>
            <a:r>
              <a:rPr lang="en-US" dirty="0" err="1" smtClean="0"/>
              <a:t>Kruskal</a:t>
            </a:r>
            <a:r>
              <a:rPr lang="en-US" dirty="0" smtClean="0"/>
              <a:t>. </a:t>
            </a:r>
            <a:r>
              <a:rPr lang="en-US" dirty="0" err="1" smtClean="0"/>
              <a:t>Các</a:t>
            </a:r>
            <a:r>
              <a:rPr lang="en-US" dirty="0" smtClean="0"/>
              <a:t> </a:t>
            </a:r>
            <a:r>
              <a:rPr lang="en-US" dirty="0" err="1" smtClean="0"/>
              <a:t>đại</a:t>
            </a:r>
            <a:r>
              <a:rPr lang="en-US" dirty="0" smtClean="0"/>
              <a:t> </a:t>
            </a:r>
            <a:r>
              <a:rPr lang="en-US" dirty="0" err="1" smtClean="0"/>
              <a:t>lượng</a:t>
            </a:r>
            <a:r>
              <a:rPr lang="en-US" dirty="0" smtClean="0"/>
              <a:t> </a:t>
            </a:r>
            <a:r>
              <a:rPr lang="en-US" dirty="0" err="1" smtClean="0"/>
              <a:t>này</a:t>
            </a:r>
            <a:r>
              <a:rPr lang="en-US" dirty="0" smtClean="0"/>
              <a:t> </a:t>
            </a:r>
            <a:r>
              <a:rPr lang="en-US" dirty="0" err="1" smtClean="0"/>
              <a:t>giúp</a:t>
            </a:r>
            <a:r>
              <a:rPr lang="en-US" dirty="0" smtClean="0"/>
              <a:t> </a:t>
            </a:r>
            <a:r>
              <a:rPr lang="en-US" dirty="0" err="1" smtClean="0"/>
              <a:t>phát</a:t>
            </a:r>
            <a:r>
              <a:rPr lang="en-US" dirty="0" smtClean="0"/>
              <a:t> </a:t>
            </a:r>
            <a:r>
              <a:rPr lang="en-US" dirty="0" err="1" smtClean="0"/>
              <a:t>hiện</a:t>
            </a:r>
            <a:r>
              <a:rPr lang="en-US" dirty="0" smtClean="0"/>
              <a:t> </a:t>
            </a:r>
            <a:r>
              <a:rPr lang="en-US" dirty="0" err="1" smtClean="0"/>
              <a:t>ra</a:t>
            </a:r>
            <a:r>
              <a:rPr lang="en-US" dirty="0" smtClean="0"/>
              <a:t> </a:t>
            </a:r>
            <a:r>
              <a:rPr lang="en-US" dirty="0" err="1" smtClean="0"/>
              <a:t>mối</a:t>
            </a:r>
            <a:r>
              <a:rPr lang="en-US" dirty="0" smtClean="0"/>
              <a:t> </a:t>
            </a:r>
            <a:r>
              <a:rPr lang="en-US" dirty="0" err="1" smtClean="0"/>
              <a:t>liên</a:t>
            </a:r>
            <a:r>
              <a:rPr lang="en-US" dirty="0" smtClean="0"/>
              <a:t> </a:t>
            </a:r>
            <a:r>
              <a:rPr lang="en-US" dirty="0" err="1" smtClean="0"/>
              <a:t>hệ</a:t>
            </a:r>
            <a:r>
              <a:rPr lang="en-US" dirty="0" smtClean="0"/>
              <a:t> </a:t>
            </a:r>
            <a:r>
              <a:rPr lang="en-US" dirty="0" err="1" smtClean="0"/>
              <a:t>tốt</a:t>
            </a:r>
            <a:r>
              <a:rPr lang="en-US" dirty="0" smtClean="0"/>
              <a:t> </a:t>
            </a:r>
            <a:r>
              <a:rPr lang="en-US" dirty="0" err="1" smtClean="0"/>
              <a:t>hơn</a:t>
            </a:r>
            <a:r>
              <a:rPr lang="en-US" dirty="0" smtClean="0"/>
              <a:t> Chi-square.</a:t>
            </a:r>
          </a:p>
          <a:p>
            <a:pPr algn="just"/>
            <a:r>
              <a:rPr lang="en-US" dirty="0" smtClean="0"/>
              <a:t>VD : </a:t>
            </a:r>
            <a:r>
              <a:rPr lang="en-US" dirty="0" err="1" smtClean="0"/>
              <a:t>nghiên</a:t>
            </a:r>
            <a:r>
              <a:rPr lang="en-US" dirty="0" smtClean="0"/>
              <a:t> </a:t>
            </a:r>
            <a:r>
              <a:rPr lang="en-US" dirty="0" err="1" smtClean="0"/>
              <a:t>cứu</a:t>
            </a:r>
            <a:r>
              <a:rPr lang="en-US" dirty="0" smtClean="0"/>
              <a:t> </a:t>
            </a:r>
            <a:r>
              <a:rPr lang="en-US" dirty="0" err="1" smtClean="0"/>
              <a:t>mối</a:t>
            </a:r>
            <a:r>
              <a:rPr lang="en-US" dirty="0" smtClean="0"/>
              <a:t> </a:t>
            </a:r>
            <a:r>
              <a:rPr lang="en-US" dirty="0" err="1" smtClean="0"/>
              <a:t>liên</a:t>
            </a:r>
            <a:r>
              <a:rPr lang="en-US" dirty="0" smtClean="0"/>
              <a:t> </a:t>
            </a:r>
            <a:r>
              <a:rPr lang="en-US" dirty="0" err="1" smtClean="0"/>
              <a:t>hệ</a:t>
            </a:r>
            <a:r>
              <a:rPr lang="en-US" dirty="0" smtClean="0"/>
              <a:t> </a:t>
            </a:r>
            <a:r>
              <a:rPr lang="en-US" dirty="0" err="1" smtClean="0"/>
              <a:t>giữa</a:t>
            </a:r>
            <a:r>
              <a:rPr lang="en-US" dirty="0" smtClean="0"/>
              <a:t> </a:t>
            </a:r>
            <a:r>
              <a:rPr lang="en-US" dirty="0" err="1" smtClean="0"/>
              <a:t>tuổi</a:t>
            </a:r>
            <a:r>
              <a:rPr lang="en-US" dirty="0" smtClean="0"/>
              <a:t> </a:t>
            </a:r>
            <a:r>
              <a:rPr lang="en-US" dirty="0" err="1" smtClean="0"/>
              <a:t>tác</a:t>
            </a:r>
            <a:r>
              <a:rPr lang="en-US" dirty="0" smtClean="0"/>
              <a:t> </a:t>
            </a:r>
            <a:r>
              <a:rPr lang="en-US" dirty="0" err="1" smtClean="0"/>
              <a:t>và</a:t>
            </a:r>
            <a:r>
              <a:rPr lang="en-US" dirty="0" smtClean="0"/>
              <a:t> </a:t>
            </a:r>
            <a:r>
              <a:rPr lang="en-US" dirty="0" err="1" smtClean="0"/>
              <a:t>mức</a:t>
            </a:r>
            <a:r>
              <a:rPr lang="en-US" dirty="0" smtClean="0"/>
              <a:t> </a:t>
            </a:r>
            <a:r>
              <a:rPr lang="en-US" dirty="0" err="1" smtClean="0"/>
              <a:t>độ</a:t>
            </a:r>
            <a:r>
              <a:rPr lang="en-US" dirty="0" smtClean="0"/>
              <a:t> quan </a:t>
            </a:r>
            <a:r>
              <a:rPr lang="en-US" dirty="0" err="1" smtClean="0"/>
              <a:t>tâm</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gia</a:t>
            </a:r>
            <a:r>
              <a:rPr lang="en-US" dirty="0" smtClean="0"/>
              <a:t> </a:t>
            </a:r>
            <a:r>
              <a:rPr lang="en-US" dirty="0" err="1" smtClean="0"/>
              <a:t>đình</a:t>
            </a:r>
            <a:r>
              <a:rPr lang="en-US" dirty="0" smtClean="0"/>
              <a:t> </a:t>
            </a:r>
            <a:r>
              <a:rPr lang="en-US" dirty="0" err="1" smtClean="0"/>
              <a:t>trên</a:t>
            </a:r>
            <a:r>
              <a:rPr lang="en-US" dirty="0" smtClean="0"/>
              <a:t> </a:t>
            </a:r>
            <a:r>
              <a:rPr lang="en-US" dirty="0" err="1" smtClean="0"/>
              <a:t>báo</a:t>
            </a:r>
            <a:r>
              <a:rPr lang="en-US" dirty="0" smtClean="0"/>
              <a:t> SGTT (</a:t>
            </a:r>
            <a:r>
              <a:rPr lang="en-US" dirty="0" err="1" smtClean="0"/>
              <a:t>cả</a:t>
            </a:r>
            <a:r>
              <a:rPr lang="en-US" dirty="0" smtClean="0"/>
              <a:t> </a:t>
            </a:r>
            <a:r>
              <a:rPr lang="en-US" dirty="0" err="1" smtClean="0"/>
              <a:t>hai</a:t>
            </a:r>
            <a:r>
              <a:rPr lang="en-US" dirty="0" smtClean="0"/>
              <a:t> </a:t>
            </a:r>
            <a:r>
              <a:rPr lang="en-US" dirty="0" err="1" smtClean="0"/>
              <a:t>yếu</a:t>
            </a:r>
            <a:r>
              <a:rPr lang="en-US" dirty="0" smtClean="0"/>
              <a:t> </a:t>
            </a:r>
            <a:r>
              <a:rPr lang="en-US" dirty="0" err="1" smtClean="0"/>
              <a:t>tố</a:t>
            </a:r>
            <a:r>
              <a:rPr lang="en-US" dirty="0" smtClean="0"/>
              <a:t> </a:t>
            </a:r>
            <a:r>
              <a:rPr lang="en-US" dirty="0" err="1" smtClean="0"/>
              <a:t>đều</a:t>
            </a:r>
            <a:r>
              <a:rPr lang="en-US" dirty="0" smtClean="0"/>
              <a:t> </a:t>
            </a:r>
            <a:r>
              <a:rPr lang="en-US" dirty="0" err="1" smtClean="0"/>
              <a:t>là</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thứ</a:t>
            </a:r>
            <a:r>
              <a:rPr lang="en-US" dirty="0" smtClean="0"/>
              <a:t> </a:t>
            </a:r>
            <a:r>
              <a:rPr lang="en-US" dirty="0" err="1" smtClean="0"/>
              <a:t>bậc</a:t>
            </a:r>
            <a:r>
              <a:rPr lang="en-US" dirty="0" smtClean="0"/>
              <a:t>)</a:t>
            </a:r>
          </a:p>
          <a:p>
            <a:pPr algn="just"/>
            <a:r>
              <a:rPr lang="en-US" dirty="0" err="1" smtClean="0"/>
              <a:t>Giả</a:t>
            </a:r>
            <a:r>
              <a:rPr lang="en-US" dirty="0" smtClean="0"/>
              <a:t> </a:t>
            </a:r>
            <a:r>
              <a:rPr lang="en-US" dirty="0" err="1" smtClean="0"/>
              <a:t>thuyết</a:t>
            </a:r>
            <a:r>
              <a:rPr lang="en-US" dirty="0" smtClean="0"/>
              <a:t> H : </a:t>
            </a:r>
            <a:r>
              <a:rPr lang="en-US" dirty="0" err="1" smtClean="0"/>
              <a:t>Tuổi</a:t>
            </a:r>
            <a:r>
              <a:rPr lang="en-US" dirty="0" smtClean="0"/>
              <a:t> </a:t>
            </a:r>
            <a:r>
              <a:rPr lang="en-US" dirty="0" err="1" smtClean="0"/>
              <a:t>tác</a:t>
            </a:r>
            <a:r>
              <a:rPr lang="en-US" dirty="0" smtClean="0"/>
              <a:t> </a:t>
            </a:r>
            <a:r>
              <a:rPr lang="en-US" dirty="0" err="1" smtClean="0"/>
              <a:t>không</a:t>
            </a:r>
            <a:r>
              <a:rPr lang="en-US" dirty="0" smtClean="0"/>
              <a:t> </a:t>
            </a:r>
            <a:r>
              <a:rPr lang="en-US" dirty="0" err="1" smtClean="0"/>
              <a:t>có</a:t>
            </a:r>
            <a:r>
              <a:rPr lang="en-US" dirty="0" smtClean="0"/>
              <a:t> </a:t>
            </a:r>
            <a:r>
              <a:rPr lang="en-US" dirty="0" err="1" smtClean="0"/>
              <a:t>mối</a:t>
            </a:r>
            <a:r>
              <a:rPr lang="en-US" dirty="0" smtClean="0"/>
              <a:t> </a:t>
            </a:r>
            <a:r>
              <a:rPr lang="en-US" dirty="0" err="1" smtClean="0"/>
              <a:t>liên</a:t>
            </a:r>
            <a:r>
              <a:rPr lang="en-US" dirty="0" smtClean="0"/>
              <a:t> </a:t>
            </a:r>
            <a:r>
              <a:rPr lang="en-US" dirty="0" err="1" smtClean="0"/>
              <a:t>hệ</a:t>
            </a:r>
            <a:r>
              <a:rPr lang="en-US" dirty="0" smtClean="0"/>
              <a:t> </a:t>
            </a:r>
            <a:r>
              <a:rPr lang="en-US" dirty="0" err="1" smtClean="0"/>
              <a:t>với</a:t>
            </a:r>
            <a:r>
              <a:rPr lang="en-US" dirty="0" smtClean="0"/>
              <a:t> </a:t>
            </a:r>
            <a:r>
              <a:rPr lang="en-US" dirty="0" err="1" smtClean="0"/>
              <a:t>mức</a:t>
            </a:r>
            <a:r>
              <a:rPr lang="en-US" dirty="0" smtClean="0"/>
              <a:t> </a:t>
            </a:r>
            <a:r>
              <a:rPr lang="en-US" dirty="0" err="1" smtClean="0"/>
              <a:t>độ</a:t>
            </a:r>
            <a:r>
              <a:rPr lang="en-US" dirty="0" smtClean="0"/>
              <a:t> quan </a:t>
            </a:r>
            <a:r>
              <a:rPr lang="en-US" dirty="0" err="1" smtClean="0"/>
              <a:t>tâm</a:t>
            </a:r>
            <a:r>
              <a:rPr lang="en-US" dirty="0" smtClean="0"/>
              <a:t> </a:t>
            </a:r>
            <a:r>
              <a:rPr lang="en-US" dirty="0" err="1" smtClean="0"/>
              <a:t>đến</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gia</a:t>
            </a:r>
            <a:r>
              <a:rPr lang="en-US" dirty="0" smtClean="0"/>
              <a:t> </a:t>
            </a:r>
            <a:r>
              <a:rPr lang="en-US" dirty="0" err="1" smtClean="0"/>
              <a:t>đình</a:t>
            </a:r>
            <a:r>
              <a:rPr lang="en-US" dirty="0" smtClean="0"/>
              <a:t> </a:t>
            </a:r>
            <a:r>
              <a:rPr lang="en-US" dirty="0" err="1" smtClean="0"/>
              <a:t>trên</a:t>
            </a:r>
            <a:r>
              <a:rPr lang="en-US" dirty="0" smtClean="0"/>
              <a:t> </a:t>
            </a:r>
            <a:r>
              <a:rPr lang="en-US" dirty="0" err="1" smtClean="0"/>
              <a:t>báo</a:t>
            </a:r>
            <a:r>
              <a:rPr lang="en-US" dirty="0" smtClean="0"/>
              <a:t> SGTT (hay </a:t>
            </a:r>
            <a:r>
              <a:rPr lang="en-US" dirty="0" err="1" smtClean="0"/>
              <a:t>mức</a:t>
            </a:r>
            <a:r>
              <a:rPr lang="en-US" dirty="0" smtClean="0"/>
              <a:t> </a:t>
            </a:r>
            <a:r>
              <a:rPr lang="en-US" dirty="0" err="1" smtClean="0"/>
              <a:t>độ</a:t>
            </a:r>
            <a:r>
              <a:rPr lang="en-US" dirty="0" smtClean="0"/>
              <a:t> quan </a:t>
            </a:r>
            <a:r>
              <a:rPr lang="en-US" dirty="0" err="1" smtClean="0"/>
              <a:t>tâm</a:t>
            </a:r>
            <a:r>
              <a:rPr lang="en-US" dirty="0" smtClean="0"/>
              <a:t> </a:t>
            </a:r>
            <a:r>
              <a:rPr lang="en-US" dirty="0" err="1" smtClean="0"/>
              <a:t>đến</a:t>
            </a:r>
            <a:r>
              <a:rPr lang="en-US" dirty="0" smtClean="0"/>
              <a:t> </a:t>
            </a:r>
            <a:r>
              <a:rPr lang="en-US" dirty="0" err="1" smtClean="0"/>
              <a:t>chủ</a:t>
            </a:r>
            <a:r>
              <a:rPr lang="en-US" dirty="0" smtClean="0"/>
              <a:t> </a:t>
            </a:r>
            <a:r>
              <a:rPr lang="en-US" dirty="0" err="1" smtClean="0"/>
              <a:t>đề</a:t>
            </a:r>
            <a:r>
              <a:rPr lang="en-US" dirty="0" smtClean="0"/>
              <a:t> </a:t>
            </a:r>
            <a:r>
              <a:rPr lang="en-US" dirty="0" err="1" smtClean="0"/>
              <a:t>gia</a:t>
            </a:r>
            <a:r>
              <a:rPr lang="en-US" dirty="0" smtClean="0"/>
              <a:t> </a:t>
            </a:r>
            <a:r>
              <a:rPr lang="en-US" dirty="0" err="1" smtClean="0"/>
              <a:t>đình</a:t>
            </a:r>
            <a:r>
              <a:rPr lang="en-US" dirty="0" smtClean="0"/>
              <a:t> </a:t>
            </a:r>
            <a:r>
              <a:rPr lang="en-US" dirty="0" err="1" smtClean="0"/>
              <a:t>trên</a:t>
            </a:r>
            <a:r>
              <a:rPr lang="en-US" dirty="0" smtClean="0"/>
              <a:t> </a:t>
            </a:r>
            <a:r>
              <a:rPr lang="en-US" dirty="0" err="1" smtClean="0"/>
              <a:t>báo</a:t>
            </a:r>
            <a:r>
              <a:rPr lang="en-US" dirty="0" smtClean="0"/>
              <a:t> SGTT </a:t>
            </a:r>
            <a:r>
              <a:rPr lang="en-US" dirty="0" err="1" smtClean="0"/>
              <a:t>không</a:t>
            </a:r>
            <a:r>
              <a:rPr lang="en-US" dirty="0" smtClean="0"/>
              <a:t> </a:t>
            </a:r>
            <a:r>
              <a:rPr lang="en-US" dirty="0" err="1" smtClean="0"/>
              <a:t>khác</a:t>
            </a:r>
            <a:r>
              <a:rPr lang="en-US" dirty="0" smtClean="0"/>
              <a:t> </a:t>
            </a:r>
            <a:r>
              <a:rPr lang="en-US" dirty="0" err="1" smtClean="0"/>
              <a:t>nhau</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nhóm</a:t>
            </a:r>
            <a:r>
              <a:rPr lang="en-US" dirty="0" smtClean="0"/>
              <a:t> </a:t>
            </a:r>
            <a:r>
              <a:rPr lang="en-US" dirty="0" err="1" smtClean="0"/>
              <a:t>tuổi</a:t>
            </a:r>
            <a:r>
              <a:rPr lang="en-US" dirty="0" smtClean="0"/>
              <a:t> )</a:t>
            </a:r>
            <a:endParaRPr lang="en-US" dirty="0"/>
          </a:p>
        </p:txBody>
      </p:sp>
    </p:spTree>
    <p:extLst>
      <p:ext uri="{BB962C8B-B14F-4D97-AF65-F5344CB8AC3E}">
        <p14:creationId xmlns:p14="http://schemas.microsoft.com/office/powerpoint/2010/main" val="2346138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rmAutofit fontScale="90000"/>
          </a:bodyPr>
          <a:lstStyle/>
          <a:p>
            <a:r>
              <a:rPr lang="en-US" dirty="0" err="1" smtClean="0">
                <a:solidFill>
                  <a:srgbClr val="0000CC"/>
                </a:solidFill>
              </a:rPr>
              <a:t>Một</a:t>
            </a:r>
            <a:r>
              <a:rPr lang="en-US" dirty="0" smtClean="0">
                <a:solidFill>
                  <a:srgbClr val="0000CC"/>
                </a:solidFill>
              </a:rPr>
              <a:t> </a:t>
            </a:r>
            <a:r>
              <a:rPr lang="en-US" dirty="0" err="1" smtClean="0">
                <a:solidFill>
                  <a:srgbClr val="0000CC"/>
                </a:solidFill>
              </a:rPr>
              <a:t>số</a:t>
            </a:r>
            <a:r>
              <a:rPr lang="en-US" dirty="0" smtClean="0">
                <a:solidFill>
                  <a:srgbClr val="0000CC"/>
                </a:solidFill>
              </a:rPr>
              <a:t> </a:t>
            </a:r>
            <a:r>
              <a:rPr lang="en-US" dirty="0" err="1" smtClean="0">
                <a:solidFill>
                  <a:srgbClr val="0000CC"/>
                </a:solidFill>
              </a:rPr>
              <a:t>đại</a:t>
            </a:r>
            <a:r>
              <a:rPr lang="en-US" dirty="0" smtClean="0">
                <a:solidFill>
                  <a:srgbClr val="0000CC"/>
                </a:solidFill>
              </a:rPr>
              <a:t> </a:t>
            </a:r>
            <a:r>
              <a:rPr lang="en-US" dirty="0" err="1" smtClean="0">
                <a:solidFill>
                  <a:srgbClr val="0000CC"/>
                </a:solidFill>
              </a:rPr>
              <a:t>lượng</a:t>
            </a:r>
            <a:r>
              <a:rPr lang="en-US" dirty="0" smtClean="0">
                <a:solidFill>
                  <a:srgbClr val="0000CC"/>
                </a:solidFill>
              </a:rPr>
              <a:t> </a:t>
            </a:r>
            <a:r>
              <a:rPr lang="en-US" dirty="0" err="1" smtClean="0">
                <a:solidFill>
                  <a:srgbClr val="0000CC"/>
                </a:solidFill>
              </a:rPr>
              <a:t>thống</a:t>
            </a:r>
            <a:r>
              <a:rPr lang="en-US" dirty="0" smtClean="0">
                <a:solidFill>
                  <a:srgbClr val="0000CC"/>
                </a:solidFill>
              </a:rPr>
              <a:t> </a:t>
            </a:r>
            <a:r>
              <a:rPr lang="en-US" dirty="0" err="1" smtClean="0">
                <a:solidFill>
                  <a:srgbClr val="0000CC"/>
                </a:solidFill>
              </a:rPr>
              <a:t>kê</a:t>
            </a:r>
            <a:endParaRPr lang="en-US" dirty="0">
              <a:solidFill>
                <a:srgbClr val="0000CC"/>
              </a:solidFill>
            </a:endParaRPr>
          </a:p>
        </p:txBody>
      </p:sp>
      <p:sp>
        <p:nvSpPr>
          <p:cNvPr id="3" name="Content Placeholder 2"/>
          <p:cNvSpPr>
            <a:spLocks noGrp="1"/>
          </p:cNvSpPr>
          <p:nvPr>
            <p:ph sz="quarter" idx="1"/>
          </p:nvPr>
        </p:nvSpPr>
        <p:spPr>
          <a:xfrm>
            <a:off x="571472" y="857232"/>
            <a:ext cx="8215370" cy="4572000"/>
          </a:xfrm>
        </p:spPr>
        <p:txBody>
          <a:bodyPr>
            <a:noAutofit/>
          </a:bodyPr>
          <a:lstStyle/>
          <a:p>
            <a:pPr marL="578358" indent="-514350" algn="just">
              <a:buFont typeface="+mj-lt"/>
              <a:buAutoNum type="arabicPeriod"/>
            </a:pPr>
            <a:r>
              <a:rPr lang="en-US" sz="2000" dirty="0" smtClean="0"/>
              <a:t>Gamma (</a:t>
            </a:r>
            <a:r>
              <a:rPr lang="el-GR" sz="2000" dirty="0" smtClean="0"/>
              <a:t>γ</a:t>
            </a:r>
            <a:r>
              <a:rPr lang="en-US" sz="2000" dirty="0" smtClean="0"/>
              <a:t>) </a:t>
            </a:r>
            <a:r>
              <a:rPr lang="en-US" sz="2000" dirty="0" err="1" smtClean="0"/>
              <a:t>của</a:t>
            </a:r>
            <a:r>
              <a:rPr lang="en-US" sz="2000" dirty="0" smtClean="0"/>
              <a:t> Goodman </a:t>
            </a:r>
            <a:r>
              <a:rPr lang="en-US" sz="2000" dirty="0" err="1" smtClean="0"/>
              <a:t>và</a:t>
            </a:r>
            <a:r>
              <a:rPr lang="en-US" sz="2000" dirty="0" smtClean="0"/>
              <a:t> </a:t>
            </a:r>
            <a:r>
              <a:rPr lang="en-US" sz="2000" dirty="0" err="1" smtClean="0"/>
              <a:t>Kruskal</a:t>
            </a:r>
            <a:endParaRPr lang="en-US" sz="2000" dirty="0" smtClean="0"/>
          </a:p>
          <a:p>
            <a:pPr algn="just">
              <a:buFontTx/>
              <a:buChar char="-"/>
            </a:pPr>
            <a:r>
              <a:rPr lang="en-US" sz="2000" dirty="0" smtClean="0"/>
              <a:t>Gamma </a:t>
            </a:r>
            <a:r>
              <a:rPr lang="en-US" sz="2000" dirty="0" err="1" smtClean="0"/>
              <a:t>là</a:t>
            </a:r>
            <a:r>
              <a:rPr lang="en-US" sz="2000" dirty="0" smtClean="0"/>
              <a:t> </a:t>
            </a:r>
            <a:r>
              <a:rPr lang="en-US" sz="2000" dirty="0" err="1" smtClean="0"/>
              <a:t>một</a:t>
            </a:r>
            <a:r>
              <a:rPr lang="en-US" sz="2000" dirty="0" smtClean="0"/>
              <a:t> </a:t>
            </a:r>
            <a:r>
              <a:rPr lang="en-US" sz="2000" dirty="0" err="1" smtClean="0"/>
              <a:t>thước</a:t>
            </a:r>
            <a:r>
              <a:rPr lang="en-US" sz="2000" dirty="0" smtClean="0"/>
              <a:t> </a:t>
            </a:r>
            <a:r>
              <a:rPr lang="en-US" sz="2000" dirty="0" err="1" smtClean="0"/>
              <a:t>đo</a:t>
            </a:r>
            <a:r>
              <a:rPr lang="en-US" sz="2000" dirty="0" smtClean="0"/>
              <a:t> </a:t>
            </a:r>
            <a:r>
              <a:rPr lang="en-US" sz="2000" dirty="0" err="1" smtClean="0"/>
              <a:t>phổ</a:t>
            </a:r>
            <a:r>
              <a:rPr lang="en-US" sz="2000" dirty="0" smtClean="0"/>
              <a:t> </a:t>
            </a:r>
            <a:r>
              <a:rPr lang="en-US" sz="2000" dirty="0" err="1" smtClean="0"/>
              <a:t>biến</a:t>
            </a:r>
            <a:r>
              <a:rPr lang="en-US" sz="2000" dirty="0" smtClean="0"/>
              <a:t>, </a:t>
            </a:r>
            <a:r>
              <a:rPr lang="en-US" sz="2000" dirty="0" err="1" smtClean="0"/>
              <a:t>dễ</a:t>
            </a:r>
            <a:r>
              <a:rPr lang="en-US" sz="2000" dirty="0" smtClean="0"/>
              <a:t> </a:t>
            </a:r>
            <a:r>
              <a:rPr lang="en-US" sz="2000" dirty="0" err="1" smtClean="0"/>
              <a:t>cảm</a:t>
            </a:r>
            <a:r>
              <a:rPr lang="en-US" sz="2000" dirty="0" smtClean="0"/>
              <a:t> </a:t>
            </a:r>
            <a:r>
              <a:rPr lang="en-US" sz="2000" dirty="0" err="1" smtClean="0"/>
              <a:t>nhận</a:t>
            </a:r>
            <a:r>
              <a:rPr lang="en-US" sz="2000" dirty="0" smtClean="0"/>
              <a:t>, </a:t>
            </a:r>
            <a:r>
              <a:rPr lang="en-US" sz="2000" dirty="0" err="1" smtClean="0"/>
              <a:t>dễ</a:t>
            </a:r>
            <a:r>
              <a:rPr lang="en-US" sz="2000" dirty="0" smtClean="0"/>
              <a:t> </a:t>
            </a:r>
            <a:r>
              <a:rPr lang="en-US" sz="2000" dirty="0" err="1" smtClean="0"/>
              <a:t>giải</a:t>
            </a:r>
            <a:r>
              <a:rPr lang="en-US" sz="2000" dirty="0" smtClean="0"/>
              <a:t> </a:t>
            </a:r>
            <a:r>
              <a:rPr lang="en-US" sz="2000" dirty="0" err="1" smtClean="0"/>
              <a:t>thích</a:t>
            </a:r>
            <a:r>
              <a:rPr lang="en-US" sz="2000" dirty="0" smtClean="0"/>
              <a:t> </a:t>
            </a:r>
            <a:r>
              <a:rPr lang="en-US" sz="2000" dirty="0" err="1" smtClean="0"/>
              <a:t>và</a:t>
            </a:r>
            <a:r>
              <a:rPr lang="en-US" sz="2000" dirty="0" smtClean="0"/>
              <a:t> </a:t>
            </a:r>
            <a:r>
              <a:rPr lang="en-US" sz="2000" dirty="0" err="1" smtClean="0"/>
              <a:t>đánh</a:t>
            </a:r>
            <a:r>
              <a:rPr lang="en-US" sz="2000" dirty="0" smtClean="0"/>
              <a:t> </a:t>
            </a:r>
            <a:r>
              <a:rPr lang="en-US" sz="2000" dirty="0" err="1" smtClean="0"/>
              <a:t>giá</a:t>
            </a:r>
            <a:r>
              <a:rPr lang="en-US" sz="2000" dirty="0" smtClean="0"/>
              <a:t> </a:t>
            </a:r>
            <a:r>
              <a:rPr lang="en-US" sz="2000" dirty="0" err="1" smtClean="0"/>
              <a:t>bằng</a:t>
            </a:r>
            <a:r>
              <a:rPr lang="en-US" sz="2000" dirty="0" smtClean="0"/>
              <a:t> </a:t>
            </a:r>
            <a:r>
              <a:rPr lang="en-US" sz="2000" dirty="0" err="1" smtClean="0"/>
              <a:t>cách</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bảng</a:t>
            </a:r>
            <a:r>
              <a:rPr lang="en-US" sz="2000" dirty="0" smtClean="0"/>
              <a:t> </a:t>
            </a:r>
            <a:r>
              <a:rPr lang="en-US" sz="2000" dirty="0" err="1" smtClean="0"/>
              <a:t>phân</a:t>
            </a:r>
            <a:r>
              <a:rPr lang="en-US" sz="2000" dirty="0" smtClean="0"/>
              <a:t> </a:t>
            </a:r>
            <a:r>
              <a:rPr lang="en-US" sz="2000" dirty="0" err="1" smtClean="0"/>
              <a:t>phối</a:t>
            </a:r>
            <a:r>
              <a:rPr lang="en-US" sz="2000" dirty="0" smtClean="0"/>
              <a:t> z, </a:t>
            </a:r>
            <a:r>
              <a:rPr lang="en-US" sz="2000" dirty="0" err="1" smtClean="0"/>
              <a:t>vì</a:t>
            </a:r>
            <a:r>
              <a:rPr lang="en-US" sz="2000" dirty="0" smtClean="0"/>
              <a:t> </a:t>
            </a:r>
            <a:r>
              <a:rPr lang="en-US" sz="2000" dirty="0" err="1" smtClean="0"/>
              <a:t>trị</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nó</a:t>
            </a:r>
            <a:r>
              <a:rPr lang="en-US" sz="2000" dirty="0" smtClean="0"/>
              <a:t> </a:t>
            </a:r>
            <a:r>
              <a:rPr lang="en-US" sz="2000" dirty="0" err="1" smtClean="0"/>
              <a:t>nằm</a:t>
            </a:r>
            <a:r>
              <a:rPr lang="en-US" sz="2000" dirty="0" smtClean="0"/>
              <a:t> </a:t>
            </a:r>
            <a:r>
              <a:rPr lang="en-US" sz="2000" dirty="0" err="1" smtClean="0"/>
              <a:t>trong</a:t>
            </a:r>
            <a:r>
              <a:rPr lang="en-US" sz="2000" dirty="0" smtClean="0"/>
              <a:t> </a:t>
            </a:r>
            <a:r>
              <a:rPr lang="en-US" sz="2000" dirty="0" err="1" smtClean="0"/>
              <a:t>khoảng</a:t>
            </a:r>
            <a:r>
              <a:rPr lang="en-US" sz="2000" dirty="0" smtClean="0"/>
              <a:t> </a:t>
            </a:r>
            <a:r>
              <a:rPr lang="en-US" sz="2000" dirty="0" err="1" smtClean="0"/>
              <a:t>từ</a:t>
            </a:r>
            <a:r>
              <a:rPr lang="en-US" sz="2000" dirty="0" smtClean="0"/>
              <a:t> -1 (</a:t>
            </a:r>
            <a:r>
              <a:rPr lang="en-US" sz="2000" dirty="0" err="1" smtClean="0"/>
              <a:t>liên</a:t>
            </a:r>
            <a:r>
              <a:rPr lang="en-US" sz="2000" dirty="0" smtClean="0"/>
              <a:t> </a:t>
            </a:r>
            <a:r>
              <a:rPr lang="en-US" sz="2000" dirty="0" err="1" smtClean="0"/>
              <a:t>hệ</a:t>
            </a:r>
            <a:r>
              <a:rPr lang="en-US" sz="2000" dirty="0" smtClean="0"/>
              <a:t> </a:t>
            </a:r>
            <a:r>
              <a:rPr lang="en-US" sz="2000" dirty="0" err="1" smtClean="0"/>
              <a:t>nghịch</a:t>
            </a:r>
            <a:r>
              <a:rPr lang="en-US" sz="2000" dirty="0" smtClean="0"/>
              <a:t> </a:t>
            </a:r>
            <a:r>
              <a:rPr lang="en-US" sz="2000" dirty="0" err="1" smtClean="0"/>
              <a:t>hoàn</a:t>
            </a:r>
            <a:r>
              <a:rPr lang="en-US" sz="2000" dirty="0" smtClean="0"/>
              <a:t> </a:t>
            </a:r>
            <a:r>
              <a:rPr lang="en-US" sz="2000" dirty="0" err="1" smtClean="0"/>
              <a:t>toàn</a:t>
            </a:r>
            <a:r>
              <a:rPr lang="en-US" sz="2000" dirty="0" smtClean="0"/>
              <a:t>) </a:t>
            </a:r>
            <a:r>
              <a:rPr lang="en-US" sz="2000" dirty="0" err="1" smtClean="0"/>
              <a:t>đến</a:t>
            </a:r>
            <a:r>
              <a:rPr lang="en-US" sz="2000" dirty="0" smtClean="0"/>
              <a:t> +1(</a:t>
            </a:r>
            <a:r>
              <a:rPr lang="en-US" sz="2000" dirty="0" err="1" smtClean="0"/>
              <a:t>liên</a:t>
            </a:r>
            <a:r>
              <a:rPr lang="en-US" sz="2000" dirty="0" smtClean="0"/>
              <a:t> </a:t>
            </a:r>
            <a:r>
              <a:rPr lang="en-US" sz="2000" dirty="0" err="1" smtClean="0"/>
              <a:t>hệ</a:t>
            </a:r>
            <a:r>
              <a:rPr lang="en-US" sz="2000" dirty="0" smtClean="0"/>
              <a:t> </a:t>
            </a:r>
            <a:r>
              <a:rPr lang="en-US" sz="2000" dirty="0" err="1" smtClean="0"/>
              <a:t>thuận</a:t>
            </a:r>
            <a:r>
              <a:rPr lang="en-US" sz="2000" dirty="0" smtClean="0"/>
              <a:t> </a:t>
            </a:r>
            <a:r>
              <a:rPr lang="en-US" sz="2000" dirty="0" err="1" smtClean="0"/>
              <a:t>hoàn</a:t>
            </a:r>
            <a:r>
              <a:rPr lang="en-US" sz="2000" dirty="0" smtClean="0"/>
              <a:t> </a:t>
            </a:r>
            <a:r>
              <a:rPr lang="en-US" sz="2000" dirty="0" err="1" smtClean="0"/>
              <a:t>toàn</a:t>
            </a:r>
            <a:r>
              <a:rPr lang="en-US" sz="2000" dirty="0" smtClean="0"/>
              <a:t>), </a:t>
            </a:r>
            <a:r>
              <a:rPr lang="en-US" sz="2000" dirty="0" err="1" smtClean="0"/>
              <a:t>giá</a:t>
            </a:r>
            <a:r>
              <a:rPr lang="en-US" sz="2000" dirty="0" smtClean="0"/>
              <a:t> </a:t>
            </a:r>
            <a:r>
              <a:rPr lang="en-US" sz="2000" dirty="0" err="1" smtClean="0"/>
              <a:t>trị</a:t>
            </a:r>
            <a:r>
              <a:rPr lang="en-US" sz="2000" dirty="0" smtClean="0"/>
              <a:t> 0 ở </a:t>
            </a:r>
            <a:r>
              <a:rPr lang="en-US" sz="2000" dirty="0" err="1" smtClean="0"/>
              <a:t>trung</a:t>
            </a:r>
            <a:r>
              <a:rPr lang="en-US" sz="2000" dirty="0" smtClean="0"/>
              <a:t> </a:t>
            </a:r>
            <a:r>
              <a:rPr lang="en-US" sz="2000" dirty="0" err="1" smtClean="0"/>
              <a:t>tâm</a:t>
            </a:r>
            <a:r>
              <a:rPr lang="en-US" sz="2000" dirty="0" smtClean="0"/>
              <a:t> </a:t>
            </a:r>
            <a:r>
              <a:rPr lang="en-US" sz="2000" dirty="0" err="1" smtClean="0"/>
              <a:t>đại</a:t>
            </a:r>
            <a:r>
              <a:rPr lang="en-US" sz="2000" dirty="0" smtClean="0"/>
              <a:t> </a:t>
            </a:r>
            <a:r>
              <a:rPr lang="en-US" sz="2000" dirty="0" err="1" smtClean="0"/>
              <a:t>diện</a:t>
            </a:r>
            <a:r>
              <a:rPr lang="en-US" sz="2000" dirty="0" smtClean="0"/>
              <a:t> </a:t>
            </a:r>
            <a:r>
              <a:rPr lang="en-US" sz="2000" dirty="0" err="1" smtClean="0"/>
              <a:t>cho</a:t>
            </a:r>
            <a:r>
              <a:rPr lang="en-US" sz="2000" dirty="0" smtClean="0"/>
              <a:t> </a:t>
            </a:r>
            <a:r>
              <a:rPr lang="en-US" sz="2000" dirty="0" err="1" smtClean="0"/>
              <a:t>sự</a:t>
            </a:r>
            <a:r>
              <a:rPr lang="en-US" sz="2000" dirty="0" smtClean="0"/>
              <a:t> </a:t>
            </a:r>
            <a:r>
              <a:rPr lang="en-US" sz="2000" dirty="0" err="1" smtClean="0"/>
              <a:t>độc</a:t>
            </a:r>
            <a:r>
              <a:rPr lang="en-US" sz="2000" dirty="0" smtClean="0"/>
              <a:t> </a:t>
            </a:r>
            <a:r>
              <a:rPr lang="en-US" sz="2000" dirty="0" err="1" smtClean="0"/>
              <a:t>lập</a:t>
            </a:r>
            <a:r>
              <a:rPr lang="en-US" sz="2000" dirty="0" smtClean="0"/>
              <a:t> </a:t>
            </a:r>
            <a:r>
              <a:rPr lang="en-US" sz="2000" dirty="0" err="1" smtClean="0"/>
              <a:t>hoàn</a:t>
            </a:r>
            <a:r>
              <a:rPr lang="en-US" sz="2000" dirty="0" smtClean="0"/>
              <a:t> </a:t>
            </a:r>
            <a:r>
              <a:rPr lang="en-US" sz="2000" dirty="0" err="1" smtClean="0"/>
              <a:t>toàn</a:t>
            </a:r>
            <a:r>
              <a:rPr lang="en-US" sz="2000" dirty="0" smtClean="0"/>
              <a:t> </a:t>
            </a:r>
            <a:r>
              <a:rPr lang="en-US" sz="2000" dirty="0" err="1" smtClean="0"/>
              <a:t>giữa</a:t>
            </a:r>
            <a:r>
              <a:rPr lang="en-US" sz="2000" dirty="0" smtClean="0"/>
              <a:t> </a:t>
            </a:r>
            <a:r>
              <a:rPr lang="en-US" sz="2000" dirty="0" err="1" smtClean="0"/>
              <a:t>hai</a:t>
            </a:r>
            <a:r>
              <a:rPr lang="en-US" sz="2000" dirty="0" smtClean="0"/>
              <a:t> </a:t>
            </a:r>
            <a:r>
              <a:rPr lang="en-US" sz="2000" dirty="0" err="1" smtClean="0"/>
              <a:t>biến</a:t>
            </a:r>
            <a:endParaRPr lang="en-US" sz="2000" dirty="0" smtClean="0"/>
          </a:p>
          <a:p>
            <a:pPr algn="just">
              <a:buFontTx/>
              <a:buChar char="-"/>
            </a:pPr>
            <a:r>
              <a:rPr lang="en-US" sz="2000" dirty="0" err="1" smtClean="0"/>
              <a:t>Nhiều</a:t>
            </a:r>
            <a:r>
              <a:rPr lang="en-US" sz="2000" dirty="0" smtClean="0"/>
              <a:t> </a:t>
            </a:r>
            <a:r>
              <a:rPr lang="en-US" sz="2000" dirty="0" err="1" smtClean="0"/>
              <a:t>nhà</a:t>
            </a:r>
            <a:r>
              <a:rPr lang="en-US" sz="2000" dirty="0" smtClean="0"/>
              <a:t> </a:t>
            </a:r>
            <a:r>
              <a:rPr lang="en-US" sz="2000" dirty="0" err="1" smtClean="0"/>
              <a:t>nghiên</a:t>
            </a:r>
            <a:r>
              <a:rPr lang="en-US" sz="2000" dirty="0" smtClean="0"/>
              <a:t> </a:t>
            </a:r>
            <a:r>
              <a:rPr lang="en-US" sz="2000" dirty="0" err="1" smtClean="0"/>
              <a:t>cứu</a:t>
            </a:r>
            <a:r>
              <a:rPr lang="en-US" sz="2000" dirty="0" smtClean="0"/>
              <a:t> </a:t>
            </a:r>
            <a:r>
              <a:rPr lang="en-US" sz="2000" dirty="0" err="1" smtClean="0"/>
              <a:t>không</a:t>
            </a:r>
            <a:r>
              <a:rPr lang="en-US" sz="2000" dirty="0" smtClean="0"/>
              <a:t> </a:t>
            </a:r>
            <a:r>
              <a:rPr lang="en-US" sz="2000" dirty="0" err="1" smtClean="0"/>
              <a:t>thích</a:t>
            </a:r>
            <a:r>
              <a:rPr lang="en-US" sz="2000" dirty="0" smtClean="0"/>
              <a:t> Gamma </a:t>
            </a:r>
            <a:r>
              <a:rPr lang="en-US" sz="2000" dirty="0" err="1" smtClean="0"/>
              <a:t>vì</a:t>
            </a:r>
            <a:r>
              <a:rPr lang="en-US" sz="2000" dirty="0" smtClean="0"/>
              <a:t> </a:t>
            </a:r>
            <a:r>
              <a:rPr lang="en-US" sz="2000" dirty="0" err="1" smtClean="0"/>
              <a:t>nó</a:t>
            </a:r>
            <a:r>
              <a:rPr lang="en-US" sz="2000" dirty="0" smtClean="0"/>
              <a:t> </a:t>
            </a:r>
            <a:r>
              <a:rPr lang="en-US" sz="2000" dirty="0" err="1" smtClean="0"/>
              <a:t>có</a:t>
            </a:r>
            <a:r>
              <a:rPr lang="en-US" sz="2000" dirty="0" smtClean="0"/>
              <a:t> </a:t>
            </a:r>
            <a:r>
              <a:rPr lang="en-US" sz="2000" dirty="0" err="1" smtClean="0"/>
              <a:t>xu</a:t>
            </a:r>
            <a:r>
              <a:rPr lang="en-US" sz="2000" dirty="0" smtClean="0"/>
              <a:t> </a:t>
            </a:r>
            <a:r>
              <a:rPr lang="en-US" sz="2000" dirty="0" err="1" smtClean="0"/>
              <a:t>hướng</a:t>
            </a:r>
            <a:r>
              <a:rPr lang="en-US" sz="2000" dirty="0" smtClean="0"/>
              <a:t> </a:t>
            </a:r>
            <a:r>
              <a:rPr lang="en-US" sz="2000" dirty="0" err="1" smtClean="0"/>
              <a:t>thổi</a:t>
            </a:r>
            <a:r>
              <a:rPr lang="en-US" sz="2000" dirty="0" smtClean="0"/>
              <a:t> </a:t>
            </a:r>
            <a:r>
              <a:rPr lang="en-US" sz="2000" dirty="0" err="1" smtClean="0"/>
              <a:t>phồng</a:t>
            </a:r>
            <a:r>
              <a:rPr lang="en-US" sz="2000" dirty="0" smtClean="0"/>
              <a:t> </a:t>
            </a:r>
            <a:r>
              <a:rPr lang="en-US" sz="2000" dirty="0" err="1" smtClean="0"/>
              <a:t>mối</a:t>
            </a:r>
            <a:r>
              <a:rPr lang="en-US" sz="2000" dirty="0" smtClean="0"/>
              <a:t> </a:t>
            </a:r>
            <a:r>
              <a:rPr lang="en-US" sz="2000" dirty="0" err="1" smtClean="0"/>
              <a:t>liên</a:t>
            </a:r>
            <a:r>
              <a:rPr lang="en-US" sz="2000" dirty="0" smtClean="0"/>
              <a:t> </a:t>
            </a:r>
            <a:r>
              <a:rPr lang="en-US" sz="2000" dirty="0" err="1" smtClean="0"/>
              <a:t>hệ</a:t>
            </a:r>
            <a:r>
              <a:rPr lang="en-US" sz="2000" dirty="0" smtClean="0"/>
              <a:t> </a:t>
            </a:r>
            <a:r>
              <a:rPr lang="en-US" sz="2000" dirty="0" err="1" smtClean="0"/>
              <a:t>giữa</a:t>
            </a:r>
            <a:r>
              <a:rPr lang="en-US" sz="2000" dirty="0" smtClean="0"/>
              <a:t> </a:t>
            </a:r>
            <a:r>
              <a:rPr lang="en-US" sz="2000" dirty="0" err="1" smtClean="0"/>
              <a:t>các</a:t>
            </a:r>
            <a:r>
              <a:rPr lang="en-US" sz="2000" dirty="0" smtClean="0"/>
              <a:t> </a:t>
            </a:r>
            <a:r>
              <a:rPr lang="en-US" sz="2000" dirty="0" err="1" smtClean="0"/>
              <a:t>biến</a:t>
            </a:r>
            <a:r>
              <a:rPr lang="en-US" sz="2000" dirty="0" smtClean="0"/>
              <a:t> </a:t>
            </a:r>
            <a:r>
              <a:rPr lang="en-US" sz="2000" dirty="0" err="1" smtClean="0"/>
              <a:t>bởi</a:t>
            </a:r>
            <a:r>
              <a:rPr lang="en-US" sz="2000" dirty="0" smtClean="0"/>
              <a:t> </a:t>
            </a:r>
            <a:r>
              <a:rPr lang="en-US" sz="2000" dirty="0" err="1" smtClean="0"/>
              <a:t>những</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nó</a:t>
            </a:r>
            <a:r>
              <a:rPr lang="en-US" sz="2000" dirty="0" smtClean="0"/>
              <a:t> </a:t>
            </a:r>
            <a:r>
              <a:rPr lang="en-US" sz="2000" dirty="0" err="1" smtClean="0"/>
              <a:t>bỏ</a:t>
            </a:r>
            <a:r>
              <a:rPr lang="en-US" sz="2000" dirty="0" smtClean="0"/>
              <a:t> qua </a:t>
            </a:r>
            <a:r>
              <a:rPr lang="en-US" sz="2000" dirty="0" err="1" smtClean="0"/>
              <a:t>không</a:t>
            </a:r>
            <a:r>
              <a:rPr lang="en-US" sz="2000" dirty="0" smtClean="0"/>
              <a:t> </a:t>
            </a:r>
            <a:r>
              <a:rPr lang="en-US" sz="2000" dirty="0" err="1" smtClean="0"/>
              <a:t>xét</a:t>
            </a:r>
            <a:r>
              <a:rPr lang="en-US" sz="2000" dirty="0" smtClean="0"/>
              <a:t> </a:t>
            </a:r>
            <a:r>
              <a:rPr lang="en-US" sz="2000" dirty="0" err="1" smtClean="0"/>
              <a:t>đến</a:t>
            </a:r>
            <a:r>
              <a:rPr lang="en-US" sz="2000" dirty="0" smtClean="0"/>
              <a:t> </a:t>
            </a:r>
            <a:r>
              <a:rPr lang="en-US" sz="2000" dirty="0" err="1" smtClean="0"/>
              <a:t>trong</a:t>
            </a:r>
            <a:r>
              <a:rPr lang="en-US" sz="2000" dirty="0" smtClean="0"/>
              <a:t> </a:t>
            </a:r>
            <a:r>
              <a:rPr lang="en-US" sz="2000" dirty="0" err="1" smtClean="0"/>
              <a:t>quá</a:t>
            </a:r>
            <a:r>
              <a:rPr lang="en-US" sz="2000" dirty="0" smtClean="0"/>
              <a:t> </a:t>
            </a:r>
            <a:r>
              <a:rPr lang="en-US" sz="2000" dirty="0" err="1" smtClean="0"/>
              <a:t>trình</a:t>
            </a:r>
            <a:r>
              <a:rPr lang="en-US" sz="2000" dirty="0" smtClean="0"/>
              <a:t> </a:t>
            </a:r>
            <a:r>
              <a:rPr lang="en-US" sz="2000" dirty="0" err="1" smtClean="0"/>
              <a:t>tính</a:t>
            </a:r>
            <a:r>
              <a:rPr lang="en-US" sz="2000" dirty="0" smtClean="0"/>
              <a:t> </a:t>
            </a:r>
            <a:r>
              <a:rPr lang="en-US" sz="2000" dirty="0" err="1" smtClean="0"/>
              <a:t>toán</a:t>
            </a:r>
            <a:r>
              <a:rPr lang="en-US" sz="2000" dirty="0" smtClean="0"/>
              <a:t> (do </a:t>
            </a:r>
            <a:r>
              <a:rPr lang="en-US" sz="2000" dirty="0" err="1" smtClean="0"/>
              <a:t>quy</a:t>
            </a:r>
            <a:r>
              <a:rPr lang="en-US" sz="2000" dirty="0" smtClean="0"/>
              <a:t> </a:t>
            </a:r>
            <a:r>
              <a:rPr lang="en-US" sz="2000" dirty="0" err="1" smtClean="0"/>
              <a:t>tắc</a:t>
            </a:r>
            <a:r>
              <a:rPr lang="en-US" sz="2000" dirty="0" smtClean="0"/>
              <a:t> </a:t>
            </a:r>
            <a:r>
              <a:rPr lang="en-US" sz="2000" dirty="0" err="1" smtClean="0"/>
              <a:t>tính</a:t>
            </a:r>
            <a:r>
              <a:rPr lang="en-US" sz="2000" dirty="0" smtClean="0"/>
              <a:t> </a:t>
            </a:r>
            <a:r>
              <a:rPr lang="en-US" sz="2000" dirty="0" err="1" smtClean="0"/>
              <a:t>của</a:t>
            </a:r>
            <a:r>
              <a:rPr lang="en-US" sz="2000" dirty="0" smtClean="0"/>
              <a:t> Gamma)</a:t>
            </a:r>
          </a:p>
          <a:p>
            <a:pPr marL="578358" indent="-514350" algn="just">
              <a:buFont typeface="+mj-lt"/>
              <a:buAutoNum type="arabicPeriod" startAt="2"/>
            </a:pPr>
            <a:r>
              <a:rPr lang="en-US" sz="2000" dirty="0" smtClean="0"/>
              <a:t>tau-b </a:t>
            </a:r>
            <a:r>
              <a:rPr lang="en-US" sz="2000" dirty="0" err="1" smtClean="0"/>
              <a:t>của</a:t>
            </a:r>
            <a:r>
              <a:rPr lang="en-US" sz="2000" dirty="0" smtClean="0"/>
              <a:t> Kendall</a:t>
            </a:r>
          </a:p>
          <a:p>
            <a:pPr algn="just">
              <a:buFontTx/>
              <a:buChar char="-"/>
            </a:pPr>
            <a:r>
              <a:rPr lang="el-GR" sz="2000" dirty="0" smtClean="0"/>
              <a:t>τ</a:t>
            </a:r>
            <a:r>
              <a:rPr lang="en-US" sz="2000" baseline="-25000" dirty="0" smtClean="0"/>
              <a:t>b</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hầu</a:t>
            </a:r>
            <a:r>
              <a:rPr lang="en-US" sz="2000" dirty="0" smtClean="0"/>
              <a:t> </a:t>
            </a:r>
            <a:r>
              <a:rPr lang="en-US" sz="2000" dirty="0" err="1" smtClean="0"/>
              <a:t>hết</a:t>
            </a:r>
            <a:r>
              <a:rPr lang="en-US" sz="2000" dirty="0" smtClean="0"/>
              <a:t> </a:t>
            </a:r>
            <a:r>
              <a:rPr lang="en-US" sz="2000" dirty="0" err="1" smtClean="0"/>
              <a:t>các</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nên</a:t>
            </a:r>
            <a:r>
              <a:rPr lang="en-US" sz="2000" dirty="0" smtClean="0"/>
              <a:t> </a:t>
            </a:r>
            <a:r>
              <a:rPr lang="en-US" sz="2000" dirty="0" err="1" smtClean="0"/>
              <a:t>sẽ</a:t>
            </a:r>
            <a:r>
              <a:rPr lang="en-US" sz="2000" dirty="0" smtClean="0"/>
              <a:t> </a:t>
            </a:r>
            <a:r>
              <a:rPr lang="en-US" sz="2000" dirty="0" err="1" smtClean="0"/>
              <a:t>gần</a:t>
            </a:r>
            <a:r>
              <a:rPr lang="en-US" sz="2000" dirty="0" smtClean="0"/>
              <a:t> </a:t>
            </a:r>
            <a:r>
              <a:rPr lang="en-US" sz="2000" dirty="0" err="1" smtClean="0"/>
              <a:t>như</a:t>
            </a:r>
            <a:r>
              <a:rPr lang="en-US" sz="2000" dirty="0" smtClean="0"/>
              <a:t> </a:t>
            </a:r>
            <a:r>
              <a:rPr lang="en-US" sz="2000" dirty="0" err="1" smtClean="0"/>
              <a:t>luôn</a:t>
            </a:r>
            <a:r>
              <a:rPr lang="en-US" sz="2000" dirty="0" smtClean="0"/>
              <a:t> </a:t>
            </a:r>
            <a:r>
              <a:rPr lang="en-US" sz="2000" dirty="0" err="1" smtClean="0"/>
              <a:t>luôn</a:t>
            </a:r>
            <a:r>
              <a:rPr lang="en-US" sz="2000" dirty="0" smtClean="0"/>
              <a:t> </a:t>
            </a:r>
            <a:r>
              <a:rPr lang="en-US" sz="2000" dirty="0" err="1" smtClean="0"/>
              <a:t>nhỏ</a:t>
            </a:r>
            <a:r>
              <a:rPr lang="en-US" sz="2000" dirty="0" smtClean="0"/>
              <a:t> </a:t>
            </a:r>
            <a:r>
              <a:rPr lang="en-US" sz="2000" dirty="0" err="1" smtClean="0"/>
              <a:t>hơn</a:t>
            </a:r>
            <a:r>
              <a:rPr lang="en-US" sz="2000" dirty="0" smtClean="0"/>
              <a:t> </a:t>
            </a:r>
            <a:r>
              <a:rPr lang="el-GR" sz="2000" dirty="0" smtClean="0"/>
              <a:t>γ</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nó</a:t>
            </a:r>
            <a:r>
              <a:rPr lang="en-US" sz="2000" dirty="0" smtClean="0"/>
              <a:t> </a:t>
            </a:r>
            <a:r>
              <a:rPr lang="en-US" sz="2000" dirty="0" err="1" smtClean="0"/>
              <a:t>đáng</a:t>
            </a:r>
            <a:r>
              <a:rPr lang="en-US" sz="2000" dirty="0" smtClean="0"/>
              <a:t> tin </a:t>
            </a:r>
            <a:r>
              <a:rPr lang="en-US" sz="2000" dirty="0" err="1" smtClean="0"/>
              <a:t>cậy</a:t>
            </a:r>
            <a:r>
              <a:rPr lang="en-US" sz="2000" dirty="0" smtClean="0"/>
              <a:t> </a:t>
            </a:r>
            <a:r>
              <a:rPr lang="en-US" sz="2000" dirty="0" err="1" smtClean="0"/>
              <a:t>hơn</a:t>
            </a:r>
            <a:r>
              <a:rPr lang="en-US" sz="2000" dirty="0" smtClean="0"/>
              <a:t>.</a:t>
            </a:r>
          </a:p>
          <a:p>
            <a:pPr algn="just">
              <a:buFontTx/>
              <a:buChar char="-"/>
            </a:pPr>
            <a:r>
              <a:rPr lang="el-GR" sz="2000" dirty="0" smtClean="0"/>
              <a:t>τ</a:t>
            </a:r>
            <a:r>
              <a:rPr lang="en-US" sz="2000" baseline="-25000" dirty="0" smtClean="0"/>
              <a:t>b</a:t>
            </a:r>
            <a:r>
              <a:rPr lang="en-US" sz="2000" dirty="0" smtClean="0"/>
              <a:t> </a:t>
            </a:r>
            <a:r>
              <a:rPr lang="en-US" sz="2000" dirty="0" err="1" smtClean="0"/>
              <a:t>của</a:t>
            </a:r>
            <a:r>
              <a:rPr lang="en-US" sz="2000" dirty="0" smtClean="0"/>
              <a:t> Kendall, </a:t>
            </a:r>
            <a:r>
              <a:rPr lang="el-GR" sz="2000" dirty="0" smtClean="0"/>
              <a:t>γ</a:t>
            </a:r>
            <a:r>
              <a:rPr lang="en-US" sz="2000" dirty="0" smtClean="0"/>
              <a:t> </a:t>
            </a:r>
            <a:r>
              <a:rPr lang="en-US" sz="2000" dirty="0" err="1" smtClean="0"/>
              <a:t>của</a:t>
            </a:r>
            <a:r>
              <a:rPr lang="en-US" sz="2000" dirty="0" smtClean="0"/>
              <a:t> Goodman </a:t>
            </a:r>
            <a:r>
              <a:rPr lang="en-US" sz="2000" dirty="0" err="1" smtClean="0"/>
              <a:t>và</a:t>
            </a:r>
            <a:r>
              <a:rPr lang="en-US" sz="2000" dirty="0" smtClean="0"/>
              <a:t> </a:t>
            </a:r>
            <a:r>
              <a:rPr lang="en-US" sz="2000" dirty="0" err="1" smtClean="0"/>
              <a:t>Kruskal</a:t>
            </a:r>
            <a:r>
              <a:rPr lang="en-US" sz="2000" dirty="0" smtClean="0"/>
              <a:t>, d </a:t>
            </a:r>
            <a:r>
              <a:rPr lang="en-US" sz="2000" dirty="0" err="1" smtClean="0"/>
              <a:t>của</a:t>
            </a:r>
            <a:r>
              <a:rPr lang="en-US" sz="2000" dirty="0" smtClean="0"/>
              <a:t> </a:t>
            </a:r>
            <a:r>
              <a:rPr lang="en-US" sz="2000" dirty="0" err="1" smtClean="0"/>
              <a:t>Somer</a:t>
            </a:r>
            <a:r>
              <a:rPr lang="en-US" sz="2000" dirty="0" smtClean="0"/>
              <a:t> </a:t>
            </a:r>
            <a:r>
              <a:rPr lang="en-US" sz="2000" dirty="0" err="1" smtClean="0"/>
              <a:t>có</a:t>
            </a:r>
            <a:r>
              <a:rPr lang="en-US" sz="2000" dirty="0" smtClean="0"/>
              <a:t> </a:t>
            </a:r>
            <a:r>
              <a:rPr lang="en-US" sz="2000" dirty="0" err="1" smtClean="0"/>
              <a:t>trị</a:t>
            </a:r>
            <a:r>
              <a:rPr lang="en-US" sz="2000" dirty="0" smtClean="0"/>
              <a:t> </a:t>
            </a:r>
            <a:r>
              <a:rPr lang="en-US" sz="2000" dirty="0" err="1" smtClean="0"/>
              <a:t>số</a:t>
            </a:r>
            <a:r>
              <a:rPr lang="en-US" sz="2000" dirty="0" smtClean="0"/>
              <a:t> </a:t>
            </a:r>
            <a:r>
              <a:rPr lang="en-US" sz="2000" dirty="0" err="1" smtClean="0"/>
              <a:t>tương</a:t>
            </a:r>
            <a:r>
              <a:rPr lang="en-US" sz="2000" dirty="0" smtClean="0"/>
              <a:t> </a:t>
            </a:r>
            <a:r>
              <a:rPr lang="en-US" sz="2000" dirty="0" err="1" smtClean="0"/>
              <a:t>tự</a:t>
            </a:r>
            <a:r>
              <a:rPr lang="en-US" sz="2000" dirty="0" smtClean="0"/>
              <a:t> </a:t>
            </a:r>
            <a:r>
              <a:rPr lang="en-US" sz="2000" dirty="0" err="1" smtClean="0"/>
              <a:t>nhau</a:t>
            </a:r>
            <a:r>
              <a:rPr lang="en-US" sz="2000" dirty="0" smtClean="0"/>
              <a:t> </a:t>
            </a:r>
            <a:r>
              <a:rPr lang="en-US" sz="2000" dirty="0" err="1" smtClean="0"/>
              <a:t>khi</a:t>
            </a:r>
            <a:r>
              <a:rPr lang="en-US" sz="2000" dirty="0" smtClean="0"/>
              <a:t> </a:t>
            </a:r>
            <a:r>
              <a:rPr lang="en-US" sz="2000" dirty="0" err="1" smtClean="0"/>
              <a:t>tính</a:t>
            </a:r>
            <a:r>
              <a:rPr lang="en-US" sz="2000" dirty="0" smtClean="0"/>
              <a:t> </a:t>
            </a:r>
            <a:r>
              <a:rPr lang="en-US" sz="2000" dirty="0" err="1" smtClean="0"/>
              <a:t>toán</a:t>
            </a:r>
            <a:r>
              <a:rPr lang="en-US" sz="2000" dirty="0" smtClean="0"/>
              <a:t> </a:t>
            </a:r>
            <a:r>
              <a:rPr lang="en-US" sz="2000" dirty="0" err="1" smtClean="0"/>
              <a:t>với</a:t>
            </a:r>
            <a:r>
              <a:rPr lang="en-US" sz="2000" dirty="0" smtClean="0"/>
              <a:t> </a:t>
            </a:r>
            <a:r>
              <a:rPr lang="en-US" sz="2000" dirty="0" err="1" smtClean="0"/>
              <a:t>bất</a:t>
            </a:r>
            <a:r>
              <a:rPr lang="en-US" sz="2000" dirty="0" smtClean="0"/>
              <a:t> </a:t>
            </a:r>
            <a:r>
              <a:rPr lang="en-US" sz="2000" dirty="0" err="1" smtClean="0"/>
              <a:t>kỳ</a:t>
            </a:r>
            <a:r>
              <a:rPr lang="en-US" sz="2000" dirty="0" smtClean="0"/>
              <a:t> </a:t>
            </a:r>
            <a:r>
              <a:rPr lang="en-US" sz="2000" dirty="0" err="1" smtClean="0"/>
              <a:t>bảng</a:t>
            </a:r>
            <a:r>
              <a:rPr lang="en-US" sz="2000" dirty="0" smtClean="0"/>
              <a:t> </a:t>
            </a:r>
            <a:r>
              <a:rPr lang="en-US" sz="2000" dirty="0" err="1" smtClean="0"/>
              <a:t>chéo</a:t>
            </a:r>
            <a:r>
              <a:rPr lang="en-US" sz="2000" dirty="0" smtClean="0"/>
              <a:t> </a:t>
            </a:r>
            <a:r>
              <a:rPr lang="en-US" sz="2000" dirty="0" err="1" smtClean="0"/>
              <a:t>nào</a:t>
            </a:r>
            <a:r>
              <a:rPr lang="en-US" sz="2000" dirty="0" smtClean="0"/>
              <a:t>. </a:t>
            </a:r>
            <a:r>
              <a:rPr lang="en-US" sz="2000" dirty="0" err="1" smtClean="0"/>
              <a:t>Tuy</a:t>
            </a:r>
            <a:r>
              <a:rPr lang="en-US" sz="2000" dirty="0" smtClean="0"/>
              <a:t> </a:t>
            </a:r>
            <a:r>
              <a:rPr lang="en-US" sz="2000" dirty="0" err="1" smtClean="0"/>
              <a:t>nhiên</a:t>
            </a:r>
            <a:r>
              <a:rPr lang="en-US" sz="2000" dirty="0" smtClean="0"/>
              <a:t>, </a:t>
            </a:r>
            <a:r>
              <a:rPr lang="en-US" sz="2000" dirty="0" err="1" smtClean="0"/>
              <a:t>chỉ</a:t>
            </a:r>
            <a:r>
              <a:rPr lang="en-US" sz="2000" dirty="0" smtClean="0"/>
              <a:t> </a:t>
            </a:r>
            <a:r>
              <a:rPr lang="en-US" sz="2000" dirty="0" err="1" smtClean="0"/>
              <a:t>số</a:t>
            </a:r>
            <a:r>
              <a:rPr lang="en-US" sz="2000" dirty="0" smtClean="0"/>
              <a:t> </a:t>
            </a:r>
            <a:r>
              <a:rPr lang="el-GR" sz="2000" dirty="0" smtClean="0"/>
              <a:t>τ</a:t>
            </a:r>
            <a:r>
              <a:rPr lang="en-US" sz="2000" baseline="-25000" dirty="0" smtClean="0"/>
              <a:t>b</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hơn</a:t>
            </a:r>
            <a:r>
              <a:rPr lang="en-US" sz="2000" dirty="0" smtClean="0"/>
              <a:t> </a:t>
            </a:r>
            <a:r>
              <a:rPr lang="en-US" sz="2000" dirty="0" err="1" smtClean="0"/>
              <a:t>cho</a:t>
            </a:r>
            <a:r>
              <a:rPr lang="en-US" sz="2000" dirty="0" smtClean="0"/>
              <a:t> </a:t>
            </a:r>
            <a:r>
              <a:rPr lang="en-US" sz="2000" dirty="0" err="1" smtClean="0"/>
              <a:t>những</a:t>
            </a:r>
            <a:r>
              <a:rPr lang="en-US" sz="2000" dirty="0" smtClean="0"/>
              <a:t> </a:t>
            </a:r>
            <a:r>
              <a:rPr lang="en-US" sz="2000" dirty="0" err="1" smtClean="0"/>
              <a:t>bảng</a:t>
            </a:r>
            <a:r>
              <a:rPr lang="en-US" sz="2000" dirty="0" smtClean="0"/>
              <a:t> </a:t>
            </a:r>
            <a:r>
              <a:rPr lang="en-US" sz="2000" dirty="0" err="1" smtClean="0"/>
              <a:t>cân</a:t>
            </a:r>
            <a:r>
              <a:rPr lang="en-US" sz="2000" dirty="0" smtClean="0"/>
              <a:t> </a:t>
            </a:r>
            <a:r>
              <a:rPr lang="en-US" sz="2000" dirty="0" err="1" smtClean="0"/>
              <a:t>đối</a:t>
            </a:r>
            <a:r>
              <a:rPr lang="en-US" sz="2000" dirty="0" smtClean="0"/>
              <a:t> (</a:t>
            </a:r>
            <a:r>
              <a:rPr lang="en-US" sz="2000" dirty="0" err="1" smtClean="0"/>
              <a:t>số</a:t>
            </a:r>
            <a:r>
              <a:rPr lang="en-US" sz="2000" dirty="0" smtClean="0"/>
              <a:t> </a:t>
            </a:r>
            <a:r>
              <a:rPr lang="en-US" sz="2000" dirty="0" err="1" smtClean="0"/>
              <a:t>hàng</a:t>
            </a:r>
            <a:r>
              <a:rPr lang="en-US" sz="2000" dirty="0" smtClean="0"/>
              <a:t> </a:t>
            </a:r>
            <a:r>
              <a:rPr lang="en-US" sz="2000" dirty="0" err="1" smtClean="0"/>
              <a:t>bằng</a:t>
            </a:r>
            <a:r>
              <a:rPr lang="en-US" sz="2000" dirty="0" smtClean="0"/>
              <a:t> </a:t>
            </a:r>
            <a:r>
              <a:rPr lang="en-US" sz="2000" dirty="0" err="1" smtClean="0"/>
              <a:t>số</a:t>
            </a:r>
            <a:r>
              <a:rPr lang="en-US" sz="2000" dirty="0" smtClean="0"/>
              <a:t> </a:t>
            </a:r>
            <a:r>
              <a:rPr lang="en-US" sz="2000" dirty="0" err="1" smtClean="0"/>
              <a:t>cột</a:t>
            </a:r>
            <a:r>
              <a:rPr lang="en-US" sz="2000" dirty="0" smtClean="0"/>
              <a:t>), </a:t>
            </a:r>
            <a:r>
              <a:rPr lang="en-US" sz="2000" dirty="0" err="1" smtClean="0"/>
              <a:t>còn</a:t>
            </a:r>
            <a:r>
              <a:rPr lang="en-US" sz="2000" dirty="0" smtClean="0"/>
              <a:t> </a:t>
            </a:r>
            <a:r>
              <a:rPr lang="el-GR" sz="2000" dirty="0" smtClean="0"/>
              <a:t>τ</a:t>
            </a:r>
            <a:r>
              <a:rPr lang="en-US" sz="2000" baseline="-25000" dirty="0" smtClean="0"/>
              <a:t>c</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hơn</a:t>
            </a:r>
            <a:r>
              <a:rPr lang="en-US" sz="2000" dirty="0" smtClean="0"/>
              <a:t> </a:t>
            </a:r>
            <a:r>
              <a:rPr lang="en-US" sz="2000" dirty="0" err="1" smtClean="0"/>
              <a:t>cho</a:t>
            </a:r>
            <a:r>
              <a:rPr lang="en-US" sz="2000" dirty="0" smtClean="0"/>
              <a:t> </a:t>
            </a:r>
            <a:r>
              <a:rPr lang="en-US" sz="2000" dirty="0" err="1" smtClean="0"/>
              <a:t>những</a:t>
            </a:r>
            <a:r>
              <a:rPr lang="en-US" sz="2000" dirty="0" smtClean="0"/>
              <a:t> </a:t>
            </a:r>
            <a:r>
              <a:rPr lang="en-US" sz="2000" dirty="0" err="1" smtClean="0"/>
              <a:t>bảng</a:t>
            </a:r>
            <a:r>
              <a:rPr lang="en-US" sz="2000" dirty="0" smtClean="0"/>
              <a:t> </a:t>
            </a:r>
            <a:r>
              <a:rPr lang="en-US" sz="2000" dirty="0" err="1" smtClean="0"/>
              <a:t>không</a:t>
            </a:r>
            <a:r>
              <a:rPr lang="en-US" sz="2000" dirty="0" smtClean="0"/>
              <a:t> </a:t>
            </a:r>
            <a:r>
              <a:rPr lang="en-US" sz="2000" dirty="0" err="1" smtClean="0"/>
              <a:t>cân</a:t>
            </a:r>
            <a:r>
              <a:rPr lang="en-US" sz="2000" dirty="0" smtClean="0"/>
              <a:t> </a:t>
            </a:r>
            <a:r>
              <a:rPr lang="en-US" sz="2000" dirty="0" err="1" smtClean="0"/>
              <a:t>đối</a:t>
            </a:r>
            <a:r>
              <a:rPr lang="en-US" sz="2000" dirty="0" smtClean="0"/>
              <a:t>.</a:t>
            </a:r>
            <a:r>
              <a:rPr lang="en-US" sz="2000" baseline="-25000" dirty="0" smtClean="0"/>
              <a:t>                                                             </a:t>
            </a:r>
            <a:endParaRPr lang="en-US" sz="2000" baseline="-25000" dirty="0"/>
          </a:p>
        </p:txBody>
      </p:sp>
    </p:spTree>
    <p:extLst>
      <p:ext uri="{BB962C8B-B14F-4D97-AF65-F5344CB8AC3E}">
        <p14:creationId xmlns:p14="http://schemas.microsoft.com/office/powerpoint/2010/main" val="20187551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lstStyle/>
          <a:p>
            <a:r>
              <a:rPr lang="en-US" dirty="0" err="1" smtClean="0">
                <a:solidFill>
                  <a:srgbClr val="0000CC"/>
                </a:solidFill>
              </a:rPr>
              <a:t>Trình</a:t>
            </a:r>
            <a:r>
              <a:rPr lang="en-US" dirty="0" smtClean="0">
                <a:solidFill>
                  <a:srgbClr val="0000CC"/>
                </a:solidFill>
              </a:rPr>
              <a:t> </a:t>
            </a:r>
            <a:r>
              <a:rPr lang="en-US" dirty="0" err="1" smtClean="0">
                <a:solidFill>
                  <a:srgbClr val="0000CC"/>
                </a:solidFill>
              </a:rPr>
              <a:t>tự</a:t>
            </a:r>
            <a:r>
              <a:rPr lang="en-US" dirty="0" smtClean="0">
                <a:solidFill>
                  <a:srgbClr val="0000CC"/>
                </a:solidFill>
              </a:rPr>
              <a:t> </a:t>
            </a:r>
            <a:r>
              <a:rPr lang="en-US" dirty="0" err="1" smtClean="0">
                <a:solidFill>
                  <a:srgbClr val="0000CC"/>
                </a:solidFill>
              </a:rPr>
              <a:t>thực</a:t>
            </a:r>
            <a:r>
              <a:rPr lang="en-US" dirty="0" smtClean="0">
                <a:solidFill>
                  <a:srgbClr val="0000CC"/>
                </a:solidFill>
              </a:rPr>
              <a:t> </a:t>
            </a:r>
            <a:r>
              <a:rPr lang="en-US" dirty="0" err="1" smtClean="0">
                <a:solidFill>
                  <a:srgbClr val="0000CC"/>
                </a:solidFill>
              </a:rPr>
              <a:t>hiện</a:t>
            </a:r>
            <a:endParaRPr lang="en-US" dirty="0">
              <a:solidFill>
                <a:srgbClr val="0000CC"/>
              </a:solidFill>
            </a:endParaRPr>
          </a:p>
        </p:txBody>
      </p:sp>
      <p:sp>
        <p:nvSpPr>
          <p:cNvPr id="3" name="Content Placeholder 2"/>
          <p:cNvSpPr>
            <a:spLocks noGrp="1"/>
          </p:cNvSpPr>
          <p:nvPr>
            <p:ph sz="quarter" idx="1"/>
          </p:nvPr>
        </p:nvSpPr>
        <p:spPr>
          <a:xfrm>
            <a:off x="457200" y="1295400"/>
            <a:ext cx="8229600" cy="1676400"/>
          </a:xfrm>
        </p:spPr>
        <p:txBody>
          <a:bodyPr>
            <a:normAutofit lnSpcReduction="10000"/>
          </a:bodyPr>
          <a:lstStyle/>
          <a:p>
            <a:pPr algn="just"/>
            <a:r>
              <a:rPr lang="en-US"/>
              <a:t>Giả thuyết H : Tuổi </a:t>
            </a:r>
            <a:r>
              <a:rPr lang="en-US" smtClean="0"/>
              <a:t>tác (tuoi_4n) </a:t>
            </a:r>
            <a:r>
              <a:rPr lang="en-US"/>
              <a:t>không có mối liên hệ với mức độ quan tâm đến chủ đề gia đình trên báo </a:t>
            </a:r>
            <a:r>
              <a:rPr lang="en-US" smtClean="0"/>
              <a:t>SGTT (c19.3)</a:t>
            </a:r>
          </a:p>
          <a:p>
            <a:pPr algn="just"/>
            <a:r>
              <a:rPr lang="en-US" smtClean="0"/>
              <a:t>Analyze/Descriptive Statistics/Crosstabs</a:t>
            </a:r>
            <a:endParaRPr lang="en-US"/>
          </a:p>
        </p:txBody>
      </p:sp>
      <p:pic>
        <p:nvPicPr>
          <p:cNvPr id="4" name="Snagit_PPT46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895600"/>
            <a:ext cx="4761905" cy="3876191"/>
          </a:xfrm>
          <a:prstGeom prst="rect">
            <a:avLst/>
          </a:prstGeom>
        </p:spPr>
      </p:pic>
      <p:cxnSp>
        <p:nvCxnSpPr>
          <p:cNvPr id="6" name="Straight Arrow Connector 5"/>
          <p:cNvCxnSpPr/>
          <p:nvPr/>
        </p:nvCxnSpPr>
        <p:spPr>
          <a:xfrm flipH="1">
            <a:off x="6934200" y="3581400"/>
            <a:ext cx="1143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45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2229</TotalTime>
  <Words>10763</Words>
  <Application>Microsoft Office PowerPoint</Application>
  <PresentationFormat>On-screen Show (4:3)</PresentationFormat>
  <Paragraphs>798</Paragraphs>
  <Slides>186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186</vt:i4>
      </vt:variant>
    </vt:vector>
  </HeadingPairs>
  <TitlesOfParts>
    <vt:vector size="188" baseType="lpstr">
      <vt:lpstr>Equity</vt:lpstr>
      <vt:lpstr>Clip</vt:lpstr>
      <vt:lpstr>PowerPoint Presentation</vt:lpstr>
      <vt:lpstr>GIỚI THIỆU CHUNG</vt:lpstr>
      <vt:lpstr>MỤC TIÊU MÔN HỌC</vt:lpstr>
      <vt:lpstr>PHƯƠNG PHÁP GIẢNG DẠY</vt:lpstr>
      <vt:lpstr>NHIỆM VỤ VỚI SINH VIÊN</vt:lpstr>
      <vt:lpstr>ĐÁNH GIÁ KẾT QUẢ HỌC TẬP </vt:lpstr>
      <vt:lpstr>TÀI LIỆU HỌC TẬP</vt:lpstr>
      <vt:lpstr>Chương I</vt:lpstr>
      <vt:lpstr>Mục tiêu chương</vt:lpstr>
      <vt:lpstr>Giới thiệu chung về SPSS </vt:lpstr>
      <vt:lpstr>Giới thiệu chung về SPSS </vt:lpstr>
      <vt:lpstr>PowerPoint Presentation</vt:lpstr>
      <vt:lpstr>PowerPoint Presentation</vt:lpstr>
      <vt:lpstr>Các phương pháp xử lý dữ liệu  </vt:lpstr>
      <vt:lpstr>Các phương pháp xử lý dữ liệu  </vt:lpstr>
      <vt:lpstr>Quy trình xử lý dữ liệu</vt:lpstr>
      <vt:lpstr>Công việc chuẩn bị dữ liệu</vt:lpstr>
      <vt:lpstr>Kiểm tra tính hợp lệ của dữ liệu</vt:lpstr>
      <vt:lpstr>Hiệu chỉnh dữ liệu </vt:lpstr>
      <vt:lpstr>Mã hóa dữ liệu </vt:lpstr>
      <vt:lpstr>Khái niệm</vt:lpstr>
      <vt:lpstr>PHÂN LOẠI DỮ LIỆU</vt:lpstr>
      <vt:lpstr>So sánh dữ liệu định tính  và dữ liệu định lượng</vt:lpstr>
      <vt:lpstr>CÁC LOẠI THANG ĐO</vt:lpstr>
      <vt:lpstr>Thang đo danh nghĩa – Nominal scale</vt:lpstr>
      <vt:lpstr>PowerPoint Presentation</vt:lpstr>
      <vt:lpstr>PowerPoint Presentation</vt:lpstr>
      <vt:lpstr>PowerPoint Presentation</vt:lpstr>
      <vt:lpstr>PowerPoint Presentation</vt:lpstr>
      <vt:lpstr>PowerPoint Presentation</vt:lpstr>
      <vt:lpstr>Thang đo thứ tự – Ordinal scale</vt:lpstr>
      <vt:lpstr>Thang đo khoảng – Interval scale</vt:lpstr>
      <vt:lpstr>Thang đo khoảng – Interval scale</vt:lpstr>
      <vt:lpstr>PowerPoint Presentation</vt:lpstr>
      <vt:lpstr> Thang Stapel: Sử dụng 1 từ/1 cụm từ Có thang điểm với các bậc cộng(+) hoặc trừ(-) Ví dụ : Bạn hãy đánh giá ý kiến về tính tẩy sạch của bột giặt Omo  +3  +2  +1 Tính tẩy sạch  -1  -2  -3 </vt:lpstr>
      <vt:lpstr>PowerPoint Presentation</vt:lpstr>
      <vt:lpstr>Thang đo tỷ lệ - Ratio scale</vt:lpstr>
      <vt:lpstr>Thang đo tỷ lệ - Ratio scale</vt:lpstr>
      <vt:lpstr>PowerPoint Presentation</vt:lpstr>
      <vt:lpstr>Khởi động SPSS</vt:lpstr>
      <vt:lpstr>Các định dạng dữ liệu khác mà SPSS có thể đọc</vt:lpstr>
      <vt:lpstr>Mở một file từ excel</vt:lpstr>
      <vt:lpstr>File excel </vt:lpstr>
      <vt:lpstr>Giao diện khai báo biến</vt:lpstr>
      <vt:lpstr>PowerPoint Presentation</vt:lpstr>
      <vt:lpstr>PowerPoint Presentation</vt:lpstr>
      <vt:lpstr>Khai báo tên biến:</vt:lpstr>
      <vt:lpstr>Nhập giá trị (Cột Value)</vt:lpstr>
      <vt:lpstr>Nhập giá trị khuyết</vt:lpstr>
      <vt:lpstr>Số lượng biến từ các  dạng câu hỏi</vt:lpstr>
      <vt:lpstr>Một số chú ý khi nhập liệu </vt:lpstr>
      <vt:lpstr>Một số chú ý khi nhập liệu </vt:lpstr>
      <vt:lpstr>PowerPoint Presentation</vt:lpstr>
      <vt:lpstr>Thủ tục compute</vt:lpstr>
      <vt:lpstr>PowerPoint Presentation</vt:lpstr>
      <vt:lpstr>Mã hóa lại biến (cont.)</vt:lpstr>
      <vt:lpstr>Gom biến (Recode)</vt:lpstr>
      <vt:lpstr>PowerPoint Presentation</vt:lpstr>
      <vt:lpstr>PowerPoint Presentation</vt:lpstr>
      <vt:lpstr>Mã hóa lại biến(Recode)</vt:lpstr>
      <vt:lpstr>LÀM SẠCH DỮ LIỆU </vt:lpstr>
      <vt:lpstr>LÀM SẠCH DỮ LIỆU </vt:lpstr>
      <vt:lpstr>Chương II</vt:lpstr>
      <vt:lpstr>Thống kê mô tả</vt:lpstr>
      <vt:lpstr>Bảng phân bố tần suất </vt:lpstr>
      <vt:lpstr>Frequencies </vt:lpstr>
      <vt:lpstr>Frequencies Statistics</vt:lpstr>
      <vt:lpstr>Frequencies Charts </vt:lpstr>
      <vt:lpstr>Mô tả dữ liệu (Descriptive)</vt:lpstr>
      <vt:lpstr> Lập bảng nhiều chiều cho các biến một trả lời </vt:lpstr>
      <vt:lpstr>Crosstabs</vt:lpstr>
      <vt:lpstr>Lập bảng cho biến nhiều trả lời </vt:lpstr>
      <vt:lpstr>Lập bảng cho biến nhiều trả lời </vt:lpstr>
      <vt:lpstr>Lập bảng</vt:lpstr>
      <vt:lpstr>Chương III </vt:lpstr>
      <vt:lpstr>I- Kiểm tra độ tin cậy của thang đo</vt:lpstr>
      <vt:lpstr>Ví dụ </vt:lpstr>
      <vt:lpstr>PowerPoint Presentation</vt:lpstr>
      <vt:lpstr>Trình tự tiến hành</vt:lpstr>
      <vt:lpstr>PowerPoint Presentation</vt:lpstr>
      <vt:lpstr>PowerPoint Presentation</vt:lpstr>
      <vt:lpstr>PowerPoint Presentation</vt:lpstr>
      <vt:lpstr>PowerPoint Presentation</vt:lpstr>
      <vt:lpstr>II. Kiểm định mối liên hệ của hai biến định tính</vt:lpstr>
      <vt:lpstr>Kiểm định Chi-bình phương và giả thuyết</vt:lpstr>
      <vt:lpstr>1-Kiểm định mối quan hệ giữa hai biến định danh-định danh/định danh - thứ bậc</vt:lpstr>
      <vt:lpstr>PowerPoint Presentation</vt:lpstr>
      <vt:lpstr>PowerPoint Presentation</vt:lpstr>
      <vt:lpstr>Output</vt:lpstr>
      <vt:lpstr>Output</vt:lpstr>
      <vt:lpstr>PowerPoint Presentation</vt:lpstr>
      <vt:lpstr>Chú ý         </vt:lpstr>
      <vt:lpstr>PowerPoint Presentation</vt:lpstr>
      <vt:lpstr>Output</vt:lpstr>
      <vt:lpstr>PowerPoint Presentation</vt:lpstr>
      <vt:lpstr>Giải thích về các đại lượng khác trên bảng Chi-square test</vt:lpstr>
      <vt:lpstr>2-Kiểm định mối liên hệ giữa hai biến thứ bậc</vt:lpstr>
      <vt:lpstr>Một số đại lượng thống kê</vt:lpstr>
      <vt:lpstr>Trình tự thực hiện</vt:lpstr>
      <vt:lpstr>PowerPoint Presentation</vt:lpstr>
      <vt:lpstr>Output</vt:lpstr>
      <vt:lpstr>Chương IV</vt:lpstr>
      <vt:lpstr>Giới thiệu một số phép kiểm định</vt:lpstr>
      <vt:lpstr>I-Mean</vt:lpstr>
      <vt:lpstr>PowerPoint Presentation</vt:lpstr>
      <vt:lpstr>Cách thực hiện</vt:lpstr>
      <vt:lpstr>Output</vt:lpstr>
      <vt:lpstr>II-One Sample T-test</vt:lpstr>
      <vt:lpstr>Hộp thoại One-Sample T Test</vt:lpstr>
      <vt:lpstr>Hộp thoại Options</vt:lpstr>
      <vt:lpstr>Điều kiện để tiến hành kiểm định One Sample T-test</vt:lpstr>
      <vt:lpstr>Quy tắc kết luận về giả thuyết H</vt:lpstr>
      <vt:lpstr>Trình tự tiến hành</vt:lpstr>
      <vt:lpstr>PowerPoint Presentation</vt:lpstr>
      <vt:lpstr>PowerPoint Presentation</vt:lpstr>
      <vt:lpstr>Output</vt:lpstr>
      <vt:lpstr>III-Independent-Sample T-test</vt:lpstr>
      <vt:lpstr>Quy trình</vt:lpstr>
      <vt:lpstr>Ví dụ</vt:lpstr>
      <vt:lpstr>Trình tự tiến hành   </vt:lpstr>
      <vt:lpstr>PowerPoint Presentation</vt:lpstr>
      <vt:lpstr>Output</vt:lpstr>
      <vt:lpstr>Giải thích kết quả Output</vt:lpstr>
      <vt:lpstr>IV- Kiểm định Paire Sample T-test</vt:lpstr>
      <vt:lpstr>PowerPoint Presentation</vt:lpstr>
      <vt:lpstr>Ví dụ</vt:lpstr>
      <vt:lpstr>Trình tự tiến hành  </vt:lpstr>
      <vt:lpstr>PowerPoint Presentation</vt:lpstr>
      <vt:lpstr>Output</vt:lpstr>
      <vt:lpstr>PowerPoint Presentation</vt:lpstr>
      <vt:lpstr>Chương V</vt:lpstr>
      <vt:lpstr>Anova-Analysis of Variance</vt:lpstr>
      <vt:lpstr>I-One-way ANOVA</vt:lpstr>
      <vt:lpstr>Ví dụ</vt:lpstr>
      <vt:lpstr>Trình tự tiến hành trong SPSS</vt:lpstr>
      <vt:lpstr>Hộp thoại Options</vt:lpstr>
      <vt:lpstr>PowerPoint Presentation</vt:lpstr>
      <vt:lpstr>Đọc kết quả Output</vt:lpstr>
      <vt:lpstr>Đọc kết quả Output</vt:lpstr>
      <vt:lpstr>PowerPoint Presentation</vt:lpstr>
      <vt:lpstr>Hộp thoại Post hoc - Xác định sự khác biệt</vt:lpstr>
      <vt:lpstr>Output</vt:lpstr>
      <vt:lpstr>II-Two way ANOVA</vt:lpstr>
      <vt:lpstr>Trình tự tiến hành</vt:lpstr>
      <vt:lpstr>PowerPoint Presentation</vt:lpstr>
      <vt:lpstr>PowerPoint Presentation</vt:lpstr>
      <vt:lpstr>Output</vt:lpstr>
      <vt:lpstr>Output</vt:lpstr>
      <vt:lpstr>Phân tích sâu ANOVA - xác định sự khác biệt</vt:lpstr>
      <vt:lpstr>PowerPoint Presentation</vt:lpstr>
      <vt:lpstr>Output</vt:lpstr>
      <vt:lpstr>Phân tích sâu ANOVA - xác định sự khác biệt (cont.) </vt:lpstr>
      <vt:lpstr>Output</vt:lpstr>
      <vt:lpstr>Chương VI</vt:lpstr>
      <vt:lpstr>Giới thiệu về kiểm định phi tham số  </vt:lpstr>
      <vt:lpstr>Một số kiểm định thay thế kiểm định Independent Samples và Paired samples T-test</vt:lpstr>
      <vt:lpstr>Kiểm định thay thế kiểm định ANOVA</vt:lpstr>
      <vt:lpstr>I-Kiểm định dấu-Sign test</vt:lpstr>
      <vt:lpstr>Trình tự tiến hành kiểm định dấu</vt:lpstr>
      <vt:lpstr>Kết quả thực hiện phép trừ trên mẫu</vt:lpstr>
      <vt:lpstr>Thực hiện KĐ dấu với SPSS</vt:lpstr>
      <vt:lpstr>PowerPoint Presentation</vt:lpstr>
      <vt:lpstr>Output</vt:lpstr>
      <vt:lpstr>II-Kiểm định dấu và hạng Wilcoxon (Wilcoxon test) </vt:lpstr>
      <vt:lpstr>PowerPoint Presentation</vt:lpstr>
      <vt:lpstr>Output</vt:lpstr>
      <vt:lpstr>                   Ví dụ</vt:lpstr>
      <vt:lpstr>III-Kiểm định Mann - Whitney 2 mẫu độc lập </vt:lpstr>
      <vt:lpstr>Ví dụ</vt:lpstr>
      <vt:lpstr>Trình tự tiến hành</vt:lpstr>
      <vt:lpstr>PowerPoint Presentation</vt:lpstr>
      <vt:lpstr>Output</vt:lpstr>
      <vt:lpstr>IV-Kiểm định Kruskal -Wallis</vt:lpstr>
      <vt:lpstr>Trình tự thực hiện</vt:lpstr>
      <vt:lpstr>Output</vt:lpstr>
      <vt:lpstr>V- Kiểm định Chi-bình phương một mẫu</vt:lpstr>
      <vt:lpstr>PowerPoint Presentation</vt:lpstr>
      <vt:lpstr>Trình tự thực hiện </vt:lpstr>
      <vt:lpstr>PowerPoint Presentation</vt:lpstr>
      <vt:lpstr>Output</vt:lpstr>
      <vt:lpstr>VI-Kiểm định Kolmogorov-Sminov</vt:lpstr>
      <vt:lpstr>Trình tự thực hiện</vt:lpstr>
      <vt:lpstr>PowerPoint Presentation</vt:lpstr>
      <vt:lpstr>PowerPoint Presentation</vt:lpstr>
      <vt:lpstr>Output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dc:title>
  <dc:creator>Du Chung-UFM</dc:creator>
  <cp:lastModifiedBy>Thong</cp:lastModifiedBy>
  <cp:revision>232</cp:revision>
  <dcterms:created xsi:type="dcterms:W3CDTF">2012-01-23T16:34:33Z</dcterms:created>
  <dcterms:modified xsi:type="dcterms:W3CDTF">2014-12-25T17:40:55Z</dcterms:modified>
</cp:coreProperties>
</file>