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sldIdLst>
    <p:sldId id="256" r:id="rId2"/>
    <p:sldId id="287" r:id="rId3"/>
    <p:sldId id="365" r:id="rId4"/>
    <p:sldId id="288" r:id="rId5"/>
    <p:sldId id="289" r:id="rId6"/>
    <p:sldId id="366" r:id="rId7"/>
    <p:sldId id="293" r:id="rId8"/>
    <p:sldId id="294" r:id="rId9"/>
    <p:sldId id="296" r:id="rId10"/>
    <p:sldId id="298" r:id="rId11"/>
    <p:sldId id="299" r:id="rId12"/>
    <p:sldId id="300" r:id="rId13"/>
    <p:sldId id="301" r:id="rId14"/>
    <p:sldId id="360" r:id="rId15"/>
    <p:sldId id="361" r:id="rId16"/>
    <p:sldId id="302" r:id="rId17"/>
    <p:sldId id="363" r:id="rId18"/>
    <p:sldId id="303" r:id="rId19"/>
    <p:sldId id="364" r:id="rId20"/>
    <p:sldId id="304" r:id="rId21"/>
    <p:sldId id="305" r:id="rId22"/>
    <p:sldId id="362" r:id="rId23"/>
    <p:sldId id="306" r:id="rId24"/>
    <p:sldId id="307" r:id="rId25"/>
    <p:sldId id="308" r:id="rId26"/>
    <p:sldId id="309" r:id="rId27"/>
    <p:sldId id="310" r:id="rId28"/>
    <p:sldId id="311" r:id="rId29"/>
    <p:sldId id="312" r:id="rId30"/>
    <p:sldId id="313" r:id="rId31"/>
    <p:sldId id="314" r:id="rId32"/>
    <p:sldId id="315" r:id="rId33"/>
    <p:sldId id="316" r:id="rId34"/>
    <p:sldId id="317" r:id="rId35"/>
    <p:sldId id="320" r:id="rId36"/>
    <p:sldId id="321" r:id="rId37"/>
    <p:sldId id="322" r:id="rId38"/>
    <p:sldId id="323" r:id="rId39"/>
    <p:sldId id="324" r:id="rId40"/>
    <p:sldId id="325" r:id="rId41"/>
    <p:sldId id="326" r:id="rId42"/>
    <p:sldId id="340" r:id="rId43"/>
    <p:sldId id="341" r:id="rId44"/>
    <p:sldId id="342" r:id="rId45"/>
    <p:sldId id="327" r:id="rId46"/>
    <p:sldId id="331" r:id="rId47"/>
    <p:sldId id="330" r:id="rId48"/>
    <p:sldId id="332" r:id="rId49"/>
    <p:sldId id="333" r:id="rId50"/>
    <p:sldId id="334" r:id="rId51"/>
    <p:sldId id="335" r:id="rId52"/>
    <p:sldId id="336" r:id="rId53"/>
    <p:sldId id="337" r:id="rId54"/>
    <p:sldId id="343" r:id="rId55"/>
    <p:sldId id="344" r:id="rId56"/>
    <p:sldId id="345" r:id="rId57"/>
    <p:sldId id="346" r:id="rId58"/>
    <p:sldId id="348" r:id="rId59"/>
    <p:sldId id="349" r:id="rId60"/>
    <p:sldId id="347" r:id="rId61"/>
    <p:sldId id="350" r:id="rId62"/>
    <p:sldId id="351" r:id="rId63"/>
    <p:sldId id="352" r:id="rId64"/>
    <p:sldId id="353" r:id="rId65"/>
    <p:sldId id="354" r:id="rId66"/>
    <p:sldId id="355" r:id="rId67"/>
    <p:sldId id="356" r:id="rId68"/>
    <p:sldId id="357" r:id="rId69"/>
    <p:sldId id="358" r:id="rId70"/>
    <p:sldId id="359" r:id="rId71"/>
    <p:sldId id="286" r:id="rId72"/>
  </p:sldIdLst>
  <p:sldSz cx="9144000" cy="6858000" type="screen4x3"/>
  <p:notesSz cx="6858000" cy="9144000"/>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57DA9"/>
    <a:srgbClr val="1AD81F"/>
    <a:srgbClr val="333333"/>
    <a:srgbClr val="CC6600"/>
    <a:srgbClr val="FF9900"/>
    <a:srgbClr val="C5C5C5"/>
    <a:srgbClr val="C0C0C0"/>
    <a:srgbClr val="DDDDDD"/>
    <a:srgbClr val="FFFFFF"/>
    <a:srgbClr val="70A8D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93743" autoAdjust="0"/>
  </p:normalViewPr>
  <p:slideViewPr>
    <p:cSldViewPr>
      <p:cViewPr varScale="1">
        <p:scale>
          <a:sx n="70" d="100"/>
          <a:sy n="70" d="100"/>
        </p:scale>
        <p:origin x="-49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102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0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E9FBB56-3076-4837-8282-AB8655FC5A14}" type="slidenum">
              <a:rPr lang="en-US"/>
              <a:pPr/>
              <a:t>‹#›</a:t>
            </a:fld>
            <a:endParaRPr lang="en-US"/>
          </a:p>
        </p:txBody>
      </p:sp>
    </p:spTree>
    <p:extLst>
      <p:ext uri="{BB962C8B-B14F-4D97-AF65-F5344CB8AC3E}">
        <p14:creationId xmlns:p14="http://schemas.microsoft.com/office/powerpoint/2010/main" xmlns="" val="11136823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168AA9-22C5-49C6-BB98-26DAB398429E}" type="slidenum">
              <a:rPr lang="en-US"/>
              <a:pPr/>
              <a:t>9</a:t>
            </a:fld>
            <a:endParaRPr lang="en-US"/>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168AA9-22C5-49C6-BB98-26DAB398429E}" type="slidenum">
              <a:rPr lang="en-US"/>
              <a:pPr/>
              <a:t>10</a:t>
            </a:fld>
            <a:endParaRPr lang="en-US"/>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168AA9-22C5-49C6-BB98-26DAB398429E}" type="slidenum">
              <a:rPr lang="en-US"/>
              <a:pPr/>
              <a:t>11</a:t>
            </a:fld>
            <a:endParaRPr lang="en-US"/>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145" name="Rectangle 73"/>
          <p:cNvSpPr>
            <a:spLocks noChangeArrowheads="1"/>
          </p:cNvSpPr>
          <p:nvPr/>
        </p:nvSpPr>
        <p:spPr bwMode="gray">
          <a:xfrm>
            <a:off x="1698625" y="3705225"/>
            <a:ext cx="742950" cy="742950"/>
          </a:xfrm>
          <a:prstGeom prst="rect">
            <a:avLst/>
          </a:prstGeom>
          <a:solidFill>
            <a:schemeClr val="accent1">
              <a:alpha val="50000"/>
            </a:schemeClr>
          </a:solidFill>
          <a:ln w="9525">
            <a:noFill/>
            <a:miter lim="800000"/>
            <a:headEnd/>
            <a:tailEnd/>
          </a:ln>
          <a:effectLst/>
        </p:spPr>
        <p:txBody>
          <a:bodyPr wrap="none" anchor="ctr"/>
          <a:lstStyle/>
          <a:p>
            <a:endParaRPr lang="en-US"/>
          </a:p>
        </p:txBody>
      </p:sp>
      <p:sp>
        <p:nvSpPr>
          <p:cNvPr id="3116" name="Rectangle 44" descr="3"/>
          <p:cNvSpPr>
            <a:spLocks noChangeArrowheads="1"/>
          </p:cNvSpPr>
          <p:nvPr/>
        </p:nvSpPr>
        <p:spPr bwMode="gray">
          <a:xfrm>
            <a:off x="2492375" y="4510088"/>
            <a:ext cx="742950" cy="744537"/>
          </a:xfrm>
          <a:prstGeom prst="rect">
            <a:avLst/>
          </a:prstGeom>
          <a:blipFill dpi="0" rotWithShape="1">
            <a:blip r:embed="rId2" cstate="print"/>
            <a:srcRect/>
            <a:stretch>
              <a:fillRect/>
            </a:stretch>
          </a:blipFill>
          <a:ln w="9525">
            <a:noFill/>
            <a:miter lim="800000"/>
            <a:headEnd/>
            <a:tailEnd/>
          </a:ln>
          <a:effectLst/>
        </p:spPr>
        <p:txBody>
          <a:bodyPr wrap="none" anchor="ctr"/>
          <a:lstStyle/>
          <a:p>
            <a:endParaRPr lang="en-US"/>
          </a:p>
        </p:txBody>
      </p:sp>
      <p:sp>
        <p:nvSpPr>
          <p:cNvPr id="3106" name="Rectangle 34" descr="5"/>
          <p:cNvSpPr>
            <a:spLocks noChangeArrowheads="1"/>
          </p:cNvSpPr>
          <p:nvPr/>
        </p:nvSpPr>
        <p:spPr bwMode="gray">
          <a:xfrm>
            <a:off x="915988" y="4510088"/>
            <a:ext cx="742950" cy="744537"/>
          </a:xfrm>
          <a:prstGeom prst="rect">
            <a:avLst/>
          </a:prstGeom>
          <a:blipFill dpi="0" rotWithShape="1">
            <a:blip r:embed="rId3" cstate="print"/>
            <a:srcRect/>
            <a:stretch>
              <a:fillRect/>
            </a:stretch>
          </a:blipFill>
          <a:ln w="9525">
            <a:noFill/>
            <a:miter lim="800000"/>
            <a:headEnd/>
            <a:tailEnd/>
          </a:ln>
          <a:effectLst/>
        </p:spPr>
        <p:txBody>
          <a:bodyPr wrap="none" anchor="ctr"/>
          <a:lstStyle/>
          <a:p>
            <a:endParaRPr lang="en-US"/>
          </a:p>
        </p:txBody>
      </p:sp>
      <p:sp>
        <p:nvSpPr>
          <p:cNvPr id="3131" name="Rectangle 59"/>
          <p:cNvSpPr>
            <a:spLocks noChangeArrowheads="1"/>
          </p:cNvSpPr>
          <p:nvPr/>
        </p:nvSpPr>
        <p:spPr bwMode="gray">
          <a:xfrm>
            <a:off x="1703388" y="5314950"/>
            <a:ext cx="742950" cy="742950"/>
          </a:xfrm>
          <a:prstGeom prst="rect">
            <a:avLst/>
          </a:prstGeom>
          <a:solidFill>
            <a:srgbClr val="DDDDDD"/>
          </a:solidFill>
          <a:ln w="9525">
            <a:noFill/>
            <a:miter lim="800000"/>
            <a:headEnd/>
            <a:tailEnd/>
          </a:ln>
          <a:effectLst/>
        </p:spPr>
        <p:txBody>
          <a:bodyPr wrap="none" anchor="ctr"/>
          <a:lstStyle/>
          <a:p>
            <a:endParaRPr lang="en-US"/>
          </a:p>
        </p:txBody>
      </p:sp>
      <p:sp>
        <p:nvSpPr>
          <p:cNvPr id="3126" name="Rectangle 54"/>
          <p:cNvSpPr>
            <a:spLocks noChangeArrowheads="1"/>
          </p:cNvSpPr>
          <p:nvPr/>
        </p:nvSpPr>
        <p:spPr bwMode="gray">
          <a:xfrm>
            <a:off x="128588" y="3705225"/>
            <a:ext cx="742950" cy="742950"/>
          </a:xfrm>
          <a:prstGeom prst="rect">
            <a:avLst/>
          </a:prstGeom>
          <a:solidFill>
            <a:srgbClr val="DDDDDD"/>
          </a:solidFill>
          <a:ln w="9525">
            <a:noFill/>
            <a:miter lim="800000"/>
            <a:headEnd/>
            <a:tailEnd/>
          </a:ln>
          <a:effectLst/>
        </p:spPr>
        <p:txBody>
          <a:bodyPr wrap="none" anchor="ctr"/>
          <a:lstStyle/>
          <a:p>
            <a:endParaRPr lang="en-US"/>
          </a:p>
        </p:txBody>
      </p:sp>
      <p:sp>
        <p:nvSpPr>
          <p:cNvPr id="3128" name="Rectangle 56"/>
          <p:cNvSpPr>
            <a:spLocks noChangeArrowheads="1"/>
          </p:cNvSpPr>
          <p:nvPr/>
        </p:nvSpPr>
        <p:spPr bwMode="gray">
          <a:xfrm>
            <a:off x="2492375" y="3705225"/>
            <a:ext cx="742950" cy="742950"/>
          </a:xfrm>
          <a:prstGeom prst="rect">
            <a:avLst/>
          </a:prstGeom>
          <a:solidFill>
            <a:srgbClr val="DDDDDD"/>
          </a:solidFill>
          <a:ln w="9525">
            <a:noFill/>
            <a:miter lim="800000"/>
            <a:headEnd/>
            <a:tailEnd/>
          </a:ln>
          <a:effectLst/>
        </p:spPr>
        <p:txBody>
          <a:bodyPr wrap="none" anchor="ctr"/>
          <a:lstStyle/>
          <a:p>
            <a:endParaRPr lang="en-US"/>
          </a:p>
        </p:txBody>
      </p:sp>
      <p:grpSp>
        <p:nvGrpSpPr>
          <p:cNvPr id="3147" name="Group 75"/>
          <p:cNvGrpSpPr>
            <a:grpSpLocks/>
          </p:cNvGrpSpPr>
          <p:nvPr/>
        </p:nvGrpSpPr>
        <p:grpSpPr bwMode="auto">
          <a:xfrm>
            <a:off x="112713" y="5954713"/>
            <a:ext cx="8936037" cy="631825"/>
            <a:chOff x="71" y="3751"/>
            <a:chExt cx="5629" cy="398"/>
          </a:xfrm>
        </p:grpSpPr>
        <p:sp>
          <p:nvSpPr>
            <p:cNvPr id="3096" name="Freeform 24"/>
            <p:cNvSpPr>
              <a:spLocks/>
            </p:cNvSpPr>
            <p:nvPr userDrawn="1"/>
          </p:nvSpPr>
          <p:spPr bwMode="gray">
            <a:xfrm>
              <a:off x="71" y="3751"/>
              <a:ext cx="5626" cy="349"/>
            </a:xfrm>
            <a:custGeom>
              <a:avLst/>
              <a:gdLst/>
              <a:ahLst/>
              <a:cxnLst>
                <a:cxn ang="0">
                  <a:pos x="5626" y="349"/>
                </a:cxn>
                <a:cxn ang="0">
                  <a:pos x="0" y="349"/>
                </a:cxn>
                <a:cxn ang="0">
                  <a:pos x="0" y="187"/>
                </a:cxn>
                <a:cxn ang="0">
                  <a:pos x="0" y="114"/>
                </a:cxn>
                <a:cxn ang="0">
                  <a:pos x="4064" y="118"/>
                </a:cxn>
                <a:cxn ang="0">
                  <a:pos x="4329" y="0"/>
                </a:cxn>
                <a:cxn ang="0">
                  <a:pos x="5623" y="0"/>
                </a:cxn>
                <a:cxn ang="0">
                  <a:pos x="5626" y="349"/>
                </a:cxn>
              </a:cxnLst>
              <a:rect l="0" t="0" r="r" b="b"/>
              <a:pathLst>
                <a:path w="5626" h="349">
                  <a:moveTo>
                    <a:pt x="5626" y="349"/>
                  </a:moveTo>
                  <a:lnTo>
                    <a:pt x="0" y="349"/>
                  </a:lnTo>
                  <a:lnTo>
                    <a:pt x="0" y="187"/>
                  </a:lnTo>
                  <a:lnTo>
                    <a:pt x="0" y="114"/>
                  </a:lnTo>
                  <a:cubicBezTo>
                    <a:pt x="678" y="103"/>
                    <a:pt x="3343" y="137"/>
                    <a:pt x="4064" y="118"/>
                  </a:cubicBezTo>
                  <a:lnTo>
                    <a:pt x="4329" y="0"/>
                  </a:lnTo>
                  <a:lnTo>
                    <a:pt x="5623" y="0"/>
                  </a:lnTo>
                  <a:lnTo>
                    <a:pt x="5626" y="349"/>
                  </a:lnTo>
                  <a:close/>
                </a:path>
              </a:pathLst>
            </a:custGeom>
            <a:solidFill>
              <a:schemeClr val="tx1"/>
            </a:solidFill>
            <a:ln w="9525">
              <a:noFill/>
              <a:round/>
              <a:headEnd/>
              <a:tailEnd/>
            </a:ln>
            <a:effectLst/>
          </p:spPr>
          <p:txBody>
            <a:bodyPr/>
            <a:lstStyle/>
            <a:p>
              <a:endParaRPr lang="en-US"/>
            </a:p>
          </p:txBody>
        </p:sp>
        <p:sp>
          <p:nvSpPr>
            <p:cNvPr id="3097" name="Freeform 25"/>
            <p:cNvSpPr>
              <a:spLocks/>
            </p:cNvSpPr>
            <p:nvPr userDrawn="1"/>
          </p:nvSpPr>
          <p:spPr bwMode="gray">
            <a:xfrm>
              <a:off x="71" y="3800"/>
              <a:ext cx="5626" cy="349"/>
            </a:xfrm>
            <a:custGeom>
              <a:avLst/>
              <a:gdLst/>
              <a:ahLst/>
              <a:cxnLst>
                <a:cxn ang="0">
                  <a:pos x="5626" y="349"/>
                </a:cxn>
                <a:cxn ang="0">
                  <a:pos x="0" y="349"/>
                </a:cxn>
                <a:cxn ang="0">
                  <a:pos x="0" y="187"/>
                </a:cxn>
                <a:cxn ang="0">
                  <a:pos x="0" y="114"/>
                </a:cxn>
                <a:cxn ang="0">
                  <a:pos x="4082" y="118"/>
                </a:cxn>
                <a:cxn ang="0">
                  <a:pos x="4345" y="0"/>
                </a:cxn>
                <a:cxn ang="0">
                  <a:pos x="5623" y="6"/>
                </a:cxn>
                <a:cxn ang="0">
                  <a:pos x="5626" y="349"/>
                </a:cxn>
              </a:cxnLst>
              <a:rect l="0" t="0" r="r" b="b"/>
              <a:pathLst>
                <a:path w="5626" h="349">
                  <a:moveTo>
                    <a:pt x="5626" y="349"/>
                  </a:moveTo>
                  <a:lnTo>
                    <a:pt x="0" y="349"/>
                  </a:lnTo>
                  <a:lnTo>
                    <a:pt x="0" y="187"/>
                  </a:lnTo>
                  <a:lnTo>
                    <a:pt x="0" y="114"/>
                  </a:lnTo>
                  <a:cubicBezTo>
                    <a:pt x="680" y="103"/>
                    <a:pt x="3358" y="137"/>
                    <a:pt x="4082" y="118"/>
                  </a:cubicBezTo>
                  <a:lnTo>
                    <a:pt x="4345" y="0"/>
                  </a:lnTo>
                  <a:lnTo>
                    <a:pt x="5623" y="6"/>
                  </a:lnTo>
                  <a:lnTo>
                    <a:pt x="5626" y="349"/>
                  </a:lnTo>
                  <a:close/>
                </a:path>
              </a:pathLst>
            </a:custGeom>
            <a:solidFill>
              <a:schemeClr val="bg1"/>
            </a:solidFill>
            <a:ln w="9525">
              <a:noFill/>
              <a:round/>
              <a:headEnd/>
              <a:tailEnd/>
            </a:ln>
            <a:effectLst/>
          </p:spPr>
          <p:txBody>
            <a:bodyPr/>
            <a:lstStyle/>
            <a:p>
              <a:endParaRPr lang="en-US"/>
            </a:p>
          </p:txBody>
        </p:sp>
        <p:sp>
          <p:nvSpPr>
            <p:cNvPr id="3098" name="Freeform 26"/>
            <p:cNvSpPr>
              <a:spLocks/>
            </p:cNvSpPr>
            <p:nvPr userDrawn="1"/>
          </p:nvSpPr>
          <p:spPr bwMode="gray">
            <a:xfrm>
              <a:off x="4209" y="3833"/>
              <a:ext cx="1491" cy="88"/>
            </a:xfrm>
            <a:custGeom>
              <a:avLst/>
              <a:gdLst/>
              <a:ahLst/>
              <a:cxnLst>
                <a:cxn ang="0">
                  <a:pos x="0" y="84"/>
                </a:cxn>
                <a:cxn ang="0">
                  <a:pos x="223" y="0"/>
                </a:cxn>
                <a:cxn ang="0">
                  <a:pos x="1491" y="0"/>
                </a:cxn>
                <a:cxn ang="0">
                  <a:pos x="1488" y="60"/>
                </a:cxn>
                <a:cxn ang="0">
                  <a:pos x="383" y="59"/>
                </a:cxn>
                <a:cxn ang="0">
                  <a:pos x="273" y="88"/>
                </a:cxn>
                <a:cxn ang="0">
                  <a:pos x="0" y="84"/>
                </a:cxn>
              </a:cxnLst>
              <a:rect l="0" t="0" r="r" b="b"/>
              <a:pathLst>
                <a:path w="1491" h="88">
                  <a:moveTo>
                    <a:pt x="0" y="84"/>
                  </a:moveTo>
                  <a:lnTo>
                    <a:pt x="223" y="0"/>
                  </a:lnTo>
                  <a:lnTo>
                    <a:pt x="1491" y="0"/>
                  </a:lnTo>
                  <a:lnTo>
                    <a:pt x="1488" y="60"/>
                  </a:lnTo>
                  <a:lnTo>
                    <a:pt x="383" y="59"/>
                  </a:lnTo>
                  <a:lnTo>
                    <a:pt x="273" y="88"/>
                  </a:lnTo>
                  <a:lnTo>
                    <a:pt x="0" y="84"/>
                  </a:lnTo>
                  <a:close/>
                </a:path>
              </a:pathLst>
            </a:custGeom>
            <a:solidFill>
              <a:srgbClr val="FFFFFF">
                <a:alpha val="30000"/>
              </a:srgbClr>
            </a:solidFill>
            <a:ln w="9525">
              <a:noFill/>
              <a:round/>
              <a:headEnd/>
              <a:tailEnd/>
            </a:ln>
            <a:effectLst/>
          </p:spPr>
          <p:txBody>
            <a:bodyPr/>
            <a:lstStyle/>
            <a:p>
              <a:endParaRPr lang="en-US"/>
            </a:p>
          </p:txBody>
        </p:sp>
      </p:grpSp>
      <p:grpSp>
        <p:nvGrpSpPr>
          <p:cNvPr id="3079" name="Group 7"/>
          <p:cNvGrpSpPr>
            <a:grpSpLocks/>
          </p:cNvGrpSpPr>
          <p:nvPr/>
        </p:nvGrpSpPr>
        <p:grpSpPr bwMode="auto">
          <a:xfrm rot="10800000">
            <a:off x="6003925" y="1778000"/>
            <a:ext cx="2768600" cy="779463"/>
            <a:chOff x="1566" y="164"/>
            <a:chExt cx="1455" cy="425"/>
          </a:xfrm>
        </p:grpSpPr>
        <p:sp>
          <p:nvSpPr>
            <p:cNvPr id="3080" name="Freeform 8"/>
            <p:cNvSpPr>
              <a:spLocks/>
            </p:cNvSpPr>
            <p:nvPr/>
          </p:nvSpPr>
          <p:spPr bwMode="gray">
            <a:xfrm>
              <a:off x="1892" y="468"/>
              <a:ext cx="39" cy="121"/>
            </a:xfrm>
            <a:custGeom>
              <a:avLst/>
              <a:gdLst/>
              <a:ahLst/>
              <a:cxnLst>
                <a:cxn ang="0">
                  <a:pos x="37" y="36"/>
                </a:cxn>
                <a:cxn ang="0">
                  <a:pos x="35" y="36"/>
                </a:cxn>
                <a:cxn ang="0">
                  <a:pos x="30" y="36"/>
                </a:cxn>
                <a:cxn ang="0">
                  <a:pos x="22" y="34"/>
                </a:cxn>
                <a:cxn ang="0">
                  <a:pos x="15" y="30"/>
                </a:cxn>
                <a:cxn ang="0">
                  <a:pos x="7" y="23"/>
                </a:cxn>
                <a:cxn ang="0">
                  <a:pos x="3" y="13"/>
                </a:cxn>
                <a:cxn ang="0">
                  <a:pos x="0" y="0"/>
                </a:cxn>
                <a:cxn ang="0">
                  <a:pos x="3" y="0"/>
                </a:cxn>
                <a:cxn ang="0">
                  <a:pos x="7" y="1"/>
                </a:cxn>
                <a:cxn ang="0">
                  <a:pos x="15" y="3"/>
                </a:cxn>
                <a:cxn ang="0">
                  <a:pos x="23" y="5"/>
                </a:cxn>
                <a:cxn ang="0">
                  <a:pos x="30" y="11"/>
                </a:cxn>
                <a:cxn ang="0">
                  <a:pos x="37" y="20"/>
                </a:cxn>
                <a:cxn ang="0">
                  <a:pos x="39" y="34"/>
                </a:cxn>
                <a:cxn ang="0">
                  <a:pos x="39" y="121"/>
                </a:cxn>
                <a:cxn ang="0">
                  <a:pos x="37" y="121"/>
                </a:cxn>
                <a:cxn ang="0">
                  <a:pos x="37" y="36"/>
                </a:cxn>
              </a:cxnLst>
              <a:rect l="0" t="0" r="r" b="b"/>
              <a:pathLst>
                <a:path w="39" h="121">
                  <a:moveTo>
                    <a:pt x="37" y="36"/>
                  </a:moveTo>
                  <a:lnTo>
                    <a:pt x="35" y="36"/>
                  </a:lnTo>
                  <a:lnTo>
                    <a:pt x="30" y="36"/>
                  </a:lnTo>
                  <a:lnTo>
                    <a:pt x="22" y="34"/>
                  </a:lnTo>
                  <a:lnTo>
                    <a:pt x="15" y="30"/>
                  </a:lnTo>
                  <a:lnTo>
                    <a:pt x="7" y="23"/>
                  </a:lnTo>
                  <a:lnTo>
                    <a:pt x="3" y="13"/>
                  </a:lnTo>
                  <a:lnTo>
                    <a:pt x="0" y="0"/>
                  </a:lnTo>
                  <a:lnTo>
                    <a:pt x="3" y="0"/>
                  </a:lnTo>
                  <a:lnTo>
                    <a:pt x="7" y="1"/>
                  </a:lnTo>
                  <a:lnTo>
                    <a:pt x="15" y="3"/>
                  </a:lnTo>
                  <a:lnTo>
                    <a:pt x="23" y="5"/>
                  </a:lnTo>
                  <a:lnTo>
                    <a:pt x="30" y="11"/>
                  </a:lnTo>
                  <a:lnTo>
                    <a:pt x="37" y="20"/>
                  </a:lnTo>
                  <a:lnTo>
                    <a:pt x="39" y="34"/>
                  </a:lnTo>
                  <a:lnTo>
                    <a:pt x="39" y="121"/>
                  </a:lnTo>
                  <a:lnTo>
                    <a:pt x="37" y="121"/>
                  </a:lnTo>
                  <a:lnTo>
                    <a:pt x="37" y="36"/>
                  </a:lnTo>
                  <a:close/>
                </a:path>
              </a:pathLst>
            </a:custGeom>
            <a:solidFill>
              <a:srgbClr val="D7D7D7"/>
            </a:solidFill>
            <a:ln w="0">
              <a:solidFill>
                <a:srgbClr val="D7D7D7"/>
              </a:solidFill>
              <a:prstDash val="solid"/>
              <a:round/>
              <a:headEnd/>
              <a:tailEnd/>
            </a:ln>
          </p:spPr>
          <p:txBody>
            <a:bodyPr/>
            <a:lstStyle/>
            <a:p>
              <a:endParaRPr lang="en-US"/>
            </a:p>
          </p:txBody>
        </p:sp>
        <p:sp>
          <p:nvSpPr>
            <p:cNvPr id="3081" name="Freeform 9"/>
            <p:cNvSpPr>
              <a:spLocks/>
            </p:cNvSpPr>
            <p:nvPr/>
          </p:nvSpPr>
          <p:spPr bwMode="gray">
            <a:xfrm>
              <a:off x="2271" y="450"/>
              <a:ext cx="45" cy="139"/>
            </a:xfrm>
            <a:custGeom>
              <a:avLst/>
              <a:gdLst/>
              <a:ahLst/>
              <a:cxnLst>
                <a:cxn ang="0">
                  <a:pos x="3" y="42"/>
                </a:cxn>
                <a:cxn ang="0">
                  <a:pos x="6" y="42"/>
                </a:cxn>
                <a:cxn ang="0">
                  <a:pos x="12" y="42"/>
                </a:cxn>
                <a:cxn ang="0">
                  <a:pos x="20" y="39"/>
                </a:cxn>
                <a:cxn ang="0">
                  <a:pos x="29" y="35"/>
                </a:cxn>
                <a:cxn ang="0">
                  <a:pos x="37" y="27"/>
                </a:cxn>
                <a:cxn ang="0">
                  <a:pos x="43" y="17"/>
                </a:cxn>
                <a:cxn ang="0">
                  <a:pos x="45" y="2"/>
                </a:cxn>
                <a:cxn ang="0">
                  <a:pos x="43" y="0"/>
                </a:cxn>
                <a:cxn ang="0">
                  <a:pos x="37" y="2"/>
                </a:cxn>
                <a:cxn ang="0">
                  <a:pos x="29" y="3"/>
                </a:cxn>
                <a:cxn ang="0">
                  <a:pos x="19" y="7"/>
                </a:cxn>
                <a:cxn ang="0">
                  <a:pos x="11" y="14"/>
                </a:cxn>
                <a:cxn ang="0">
                  <a:pos x="4" y="23"/>
                </a:cxn>
                <a:cxn ang="0">
                  <a:pos x="0" y="39"/>
                </a:cxn>
                <a:cxn ang="0">
                  <a:pos x="0" y="139"/>
                </a:cxn>
                <a:cxn ang="0">
                  <a:pos x="3" y="139"/>
                </a:cxn>
                <a:cxn ang="0">
                  <a:pos x="3" y="42"/>
                </a:cxn>
              </a:cxnLst>
              <a:rect l="0" t="0" r="r" b="b"/>
              <a:pathLst>
                <a:path w="45" h="139">
                  <a:moveTo>
                    <a:pt x="3" y="42"/>
                  </a:moveTo>
                  <a:lnTo>
                    <a:pt x="6" y="42"/>
                  </a:lnTo>
                  <a:lnTo>
                    <a:pt x="12" y="42"/>
                  </a:lnTo>
                  <a:lnTo>
                    <a:pt x="20" y="39"/>
                  </a:lnTo>
                  <a:lnTo>
                    <a:pt x="29" y="35"/>
                  </a:lnTo>
                  <a:lnTo>
                    <a:pt x="37" y="27"/>
                  </a:lnTo>
                  <a:lnTo>
                    <a:pt x="43" y="17"/>
                  </a:lnTo>
                  <a:lnTo>
                    <a:pt x="45" y="2"/>
                  </a:lnTo>
                  <a:lnTo>
                    <a:pt x="43" y="0"/>
                  </a:lnTo>
                  <a:lnTo>
                    <a:pt x="37" y="2"/>
                  </a:lnTo>
                  <a:lnTo>
                    <a:pt x="29" y="3"/>
                  </a:lnTo>
                  <a:lnTo>
                    <a:pt x="19" y="7"/>
                  </a:lnTo>
                  <a:lnTo>
                    <a:pt x="11" y="14"/>
                  </a:lnTo>
                  <a:lnTo>
                    <a:pt x="4" y="23"/>
                  </a:lnTo>
                  <a:lnTo>
                    <a:pt x="0" y="39"/>
                  </a:lnTo>
                  <a:lnTo>
                    <a:pt x="0" y="139"/>
                  </a:lnTo>
                  <a:lnTo>
                    <a:pt x="3" y="139"/>
                  </a:lnTo>
                  <a:lnTo>
                    <a:pt x="3" y="42"/>
                  </a:lnTo>
                  <a:close/>
                </a:path>
              </a:pathLst>
            </a:custGeom>
            <a:solidFill>
              <a:srgbClr val="D7D7D7"/>
            </a:solidFill>
            <a:ln w="0">
              <a:solidFill>
                <a:srgbClr val="D7D7D7"/>
              </a:solidFill>
              <a:prstDash val="solid"/>
              <a:round/>
              <a:headEnd/>
              <a:tailEnd/>
            </a:ln>
          </p:spPr>
          <p:txBody>
            <a:bodyPr/>
            <a:lstStyle/>
            <a:p>
              <a:endParaRPr lang="en-US"/>
            </a:p>
          </p:txBody>
        </p:sp>
        <p:sp>
          <p:nvSpPr>
            <p:cNvPr id="3082" name="Freeform 10"/>
            <p:cNvSpPr>
              <a:spLocks/>
            </p:cNvSpPr>
            <p:nvPr/>
          </p:nvSpPr>
          <p:spPr bwMode="gray">
            <a:xfrm>
              <a:off x="1765" y="378"/>
              <a:ext cx="146" cy="211"/>
            </a:xfrm>
            <a:custGeom>
              <a:avLst/>
              <a:gdLst/>
              <a:ahLst/>
              <a:cxnLst>
                <a:cxn ang="0">
                  <a:pos x="68" y="67"/>
                </a:cxn>
                <a:cxn ang="0">
                  <a:pos x="67" y="67"/>
                </a:cxn>
                <a:cxn ang="0">
                  <a:pos x="60" y="66"/>
                </a:cxn>
                <a:cxn ang="0">
                  <a:pos x="50" y="64"/>
                </a:cxn>
                <a:cxn ang="0">
                  <a:pos x="41" y="62"/>
                </a:cxn>
                <a:cxn ang="0">
                  <a:pos x="29" y="55"/>
                </a:cxn>
                <a:cxn ang="0">
                  <a:pos x="18" y="47"/>
                </a:cxn>
                <a:cxn ang="0">
                  <a:pos x="10" y="35"/>
                </a:cxn>
                <a:cxn ang="0">
                  <a:pos x="3" y="20"/>
                </a:cxn>
                <a:cxn ang="0">
                  <a:pos x="0" y="0"/>
                </a:cxn>
                <a:cxn ang="0">
                  <a:pos x="3" y="0"/>
                </a:cxn>
                <a:cxn ang="0">
                  <a:pos x="10" y="0"/>
                </a:cxn>
                <a:cxn ang="0">
                  <a:pos x="19" y="0"/>
                </a:cxn>
                <a:cxn ang="0">
                  <a:pos x="30" y="2"/>
                </a:cxn>
                <a:cxn ang="0">
                  <a:pos x="41" y="6"/>
                </a:cxn>
                <a:cxn ang="0">
                  <a:pos x="53" y="14"/>
                </a:cxn>
                <a:cxn ang="0">
                  <a:pos x="62" y="25"/>
                </a:cxn>
                <a:cxn ang="0">
                  <a:pos x="69" y="41"/>
                </a:cxn>
                <a:cxn ang="0">
                  <a:pos x="73" y="62"/>
                </a:cxn>
                <a:cxn ang="0">
                  <a:pos x="73" y="60"/>
                </a:cxn>
                <a:cxn ang="0">
                  <a:pos x="73" y="55"/>
                </a:cxn>
                <a:cxn ang="0">
                  <a:pos x="75" y="45"/>
                </a:cxn>
                <a:cxn ang="0">
                  <a:pos x="79" y="36"/>
                </a:cxn>
                <a:cxn ang="0">
                  <a:pos x="84" y="25"/>
                </a:cxn>
                <a:cxn ang="0">
                  <a:pos x="92" y="16"/>
                </a:cxn>
                <a:cxn ang="0">
                  <a:pos x="106" y="8"/>
                </a:cxn>
                <a:cxn ang="0">
                  <a:pos x="123" y="2"/>
                </a:cxn>
                <a:cxn ang="0">
                  <a:pos x="146" y="0"/>
                </a:cxn>
                <a:cxn ang="0">
                  <a:pos x="145" y="2"/>
                </a:cxn>
                <a:cxn ang="0">
                  <a:pos x="145" y="8"/>
                </a:cxn>
                <a:cxn ang="0">
                  <a:pos x="143" y="17"/>
                </a:cxn>
                <a:cxn ang="0">
                  <a:pos x="139" y="28"/>
                </a:cxn>
                <a:cxn ang="0">
                  <a:pos x="134" y="39"/>
                </a:cxn>
                <a:cxn ang="0">
                  <a:pos x="126" y="49"/>
                </a:cxn>
                <a:cxn ang="0">
                  <a:pos x="114" y="59"/>
                </a:cxn>
                <a:cxn ang="0">
                  <a:pos x="98" y="64"/>
                </a:cxn>
                <a:cxn ang="0">
                  <a:pos x="79" y="67"/>
                </a:cxn>
                <a:cxn ang="0">
                  <a:pos x="79" y="211"/>
                </a:cxn>
                <a:cxn ang="0">
                  <a:pos x="68" y="211"/>
                </a:cxn>
                <a:cxn ang="0">
                  <a:pos x="68" y="67"/>
                </a:cxn>
              </a:cxnLst>
              <a:rect l="0" t="0" r="r" b="b"/>
              <a:pathLst>
                <a:path w="146" h="211">
                  <a:moveTo>
                    <a:pt x="68" y="67"/>
                  </a:moveTo>
                  <a:lnTo>
                    <a:pt x="67" y="67"/>
                  </a:lnTo>
                  <a:lnTo>
                    <a:pt x="60" y="66"/>
                  </a:lnTo>
                  <a:lnTo>
                    <a:pt x="50" y="64"/>
                  </a:lnTo>
                  <a:lnTo>
                    <a:pt x="41" y="62"/>
                  </a:lnTo>
                  <a:lnTo>
                    <a:pt x="29" y="55"/>
                  </a:lnTo>
                  <a:lnTo>
                    <a:pt x="18" y="47"/>
                  </a:lnTo>
                  <a:lnTo>
                    <a:pt x="10" y="35"/>
                  </a:lnTo>
                  <a:lnTo>
                    <a:pt x="3" y="20"/>
                  </a:lnTo>
                  <a:lnTo>
                    <a:pt x="0" y="0"/>
                  </a:lnTo>
                  <a:lnTo>
                    <a:pt x="3" y="0"/>
                  </a:lnTo>
                  <a:lnTo>
                    <a:pt x="10" y="0"/>
                  </a:lnTo>
                  <a:lnTo>
                    <a:pt x="19" y="0"/>
                  </a:lnTo>
                  <a:lnTo>
                    <a:pt x="30" y="2"/>
                  </a:lnTo>
                  <a:lnTo>
                    <a:pt x="41" y="6"/>
                  </a:lnTo>
                  <a:lnTo>
                    <a:pt x="53" y="14"/>
                  </a:lnTo>
                  <a:lnTo>
                    <a:pt x="62" y="25"/>
                  </a:lnTo>
                  <a:lnTo>
                    <a:pt x="69" y="41"/>
                  </a:lnTo>
                  <a:lnTo>
                    <a:pt x="73" y="62"/>
                  </a:lnTo>
                  <a:lnTo>
                    <a:pt x="73" y="60"/>
                  </a:lnTo>
                  <a:lnTo>
                    <a:pt x="73" y="55"/>
                  </a:lnTo>
                  <a:lnTo>
                    <a:pt x="75" y="45"/>
                  </a:lnTo>
                  <a:lnTo>
                    <a:pt x="79" y="36"/>
                  </a:lnTo>
                  <a:lnTo>
                    <a:pt x="84" y="25"/>
                  </a:lnTo>
                  <a:lnTo>
                    <a:pt x="92" y="16"/>
                  </a:lnTo>
                  <a:lnTo>
                    <a:pt x="106" y="8"/>
                  </a:lnTo>
                  <a:lnTo>
                    <a:pt x="123" y="2"/>
                  </a:lnTo>
                  <a:lnTo>
                    <a:pt x="146" y="0"/>
                  </a:lnTo>
                  <a:lnTo>
                    <a:pt x="145" y="2"/>
                  </a:lnTo>
                  <a:lnTo>
                    <a:pt x="145" y="8"/>
                  </a:lnTo>
                  <a:lnTo>
                    <a:pt x="143" y="17"/>
                  </a:lnTo>
                  <a:lnTo>
                    <a:pt x="139" y="28"/>
                  </a:lnTo>
                  <a:lnTo>
                    <a:pt x="134" y="39"/>
                  </a:lnTo>
                  <a:lnTo>
                    <a:pt x="126" y="49"/>
                  </a:lnTo>
                  <a:lnTo>
                    <a:pt x="114" y="59"/>
                  </a:lnTo>
                  <a:lnTo>
                    <a:pt x="98" y="64"/>
                  </a:lnTo>
                  <a:lnTo>
                    <a:pt x="79" y="67"/>
                  </a:lnTo>
                  <a:lnTo>
                    <a:pt x="79" y="211"/>
                  </a:lnTo>
                  <a:lnTo>
                    <a:pt x="68" y="211"/>
                  </a:lnTo>
                  <a:lnTo>
                    <a:pt x="68" y="67"/>
                  </a:lnTo>
                  <a:close/>
                </a:path>
              </a:pathLst>
            </a:custGeom>
            <a:solidFill>
              <a:srgbClr val="D7D7D7"/>
            </a:solidFill>
            <a:ln w="0">
              <a:solidFill>
                <a:srgbClr val="D7D7D7"/>
              </a:solidFill>
              <a:prstDash val="solid"/>
              <a:round/>
              <a:headEnd/>
              <a:tailEnd/>
            </a:ln>
          </p:spPr>
          <p:txBody>
            <a:bodyPr/>
            <a:lstStyle/>
            <a:p>
              <a:endParaRPr lang="en-US"/>
            </a:p>
          </p:txBody>
        </p:sp>
        <p:sp>
          <p:nvSpPr>
            <p:cNvPr id="3083" name="Freeform 11"/>
            <p:cNvSpPr>
              <a:spLocks/>
            </p:cNvSpPr>
            <p:nvPr/>
          </p:nvSpPr>
          <p:spPr bwMode="gray">
            <a:xfrm>
              <a:off x="2792" y="378"/>
              <a:ext cx="144" cy="211"/>
            </a:xfrm>
            <a:custGeom>
              <a:avLst/>
              <a:gdLst/>
              <a:ahLst/>
              <a:cxnLst>
                <a:cxn ang="0">
                  <a:pos x="67" y="67"/>
                </a:cxn>
                <a:cxn ang="0">
                  <a:pos x="66" y="67"/>
                </a:cxn>
                <a:cxn ang="0">
                  <a:pos x="59" y="66"/>
                </a:cxn>
                <a:cxn ang="0">
                  <a:pos x="50" y="64"/>
                </a:cxn>
                <a:cxn ang="0">
                  <a:pos x="39" y="62"/>
                </a:cxn>
                <a:cxn ang="0">
                  <a:pos x="28" y="55"/>
                </a:cxn>
                <a:cxn ang="0">
                  <a:pos x="17" y="47"/>
                </a:cxn>
                <a:cxn ang="0">
                  <a:pos x="9" y="35"/>
                </a:cxn>
                <a:cxn ang="0">
                  <a:pos x="2" y="20"/>
                </a:cxn>
                <a:cxn ang="0">
                  <a:pos x="0" y="0"/>
                </a:cxn>
                <a:cxn ang="0">
                  <a:pos x="2" y="0"/>
                </a:cxn>
                <a:cxn ang="0">
                  <a:pos x="9" y="0"/>
                </a:cxn>
                <a:cxn ang="0">
                  <a:pos x="17" y="0"/>
                </a:cxn>
                <a:cxn ang="0">
                  <a:pos x="28" y="2"/>
                </a:cxn>
                <a:cxn ang="0">
                  <a:pos x="40" y="6"/>
                </a:cxn>
                <a:cxn ang="0">
                  <a:pos x="51" y="14"/>
                </a:cxn>
                <a:cxn ang="0">
                  <a:pos x="62" y="25"/>
                </a:cxn>
                <a:cxn ang="0">
                  <a:pos x="69" y="41"/>
                </a:cxn>
                <a:cxn ang="0">
                  <a:pos x="73" y="62"/>
                </a:cxn>
                <a:cxn ang="0">
                  <a:pos x="73" y="60"/>
                </a:cxn>
                <a:cxn ang="0">
                  <a:pos x="73" y="55"/>
                </a:cxn>
                <a:cxn ang="0">
                  <a:pos x="74" y="45"/>
                </a:cxn>
                <a:cxn ang="0">
                  <a:pos x="77" y="36"/>
                </a:cxn>
                <a:cxn ang="0">
                  <a:pos x="82" y="25"/>
                </a:cxn>
                <a:cxn ang="0">
                  <a:pos x="91" y="16"/>
                </a:cxn>
                <a:cxn ang="0">
                  <a:pos x="105" y="8"/>
                </a:cxn>
                <a:cxn ang="0">
                  <a:pos x="121" y="2"/>
                </a:cxn>
                <a:cxn ang="0">
                  <a:pos x="144" y="0"/>
                </a:cxn>
                <a:cxn ang="0">
                  <a:pos x="144" y="2"/>
                </a:cxn>
                <a:cxn ang="0">
                  <a:pos x="144" y="8"/>
                </a:cxn>
                <a:cxn ang="0">
                  <a:pos x="141" y="17"/>
                </a:cxn>
                <a:cxn ang="0">
                  <a:pos x="139" y="28"/>
                </a:cxn>
                <a:cxn ang="0">
                  <a:pos x="133" y="39"/>
                </a:cxn>
                <a:cxn ang="0">
                  <a:pos x="125" y="49"/>
                </a:cxn>
                <a:cxn ang="0">
                  <a:pos x="113" y="59"/>
                </a:cxn>
                <a:cxn ang="0">
                  <a:pos x="97" y="64"/>
                </a:cxn>
                <a:cxn ang="0">
                  <a:pos x="77" y="67"/>
                </a:cxn>
                <a:cxn ang="0">
                  <a:pos x="77" y="211"/>
                </a:cxn>
                <a:cxn ang="0">
                  <a:pos x="67" y="211"/>
                </a:cxn>
                <a:cxn ang="0">
                  <a:pos x="67" y="67"/>
                </a:cxn>
              </a:cxnLst>
              <a:rect l="0" t="0" r="r" b="b"/>
              <a:pathLst>
                <a:path w="144" h="211">
                  <a:moveTo>
                    <a:pt x="67" y="67"/>
                  </a:moveTo>
                  <a:lnTo>
                    <a:pt x="66" y="67"/>
                  </a:lnTo>
                  <a:lnTo>
                    <a:pt x="59" y="66"/>
                  </a:lnTo>
                  <a:lnTo>
                    <a:pt x="50" y="64"/>
                  </a:lnTo>
                  <a:lnTo>
                    <a:pt x="39" y="62"/>
                  </a:lnTo>
                  <a:lnTo>
                    <a:pt x="28" y="55"/>
                  </a:lnTo>
                  <a:lnTo>
                    <a:pt x="17" y="47"/>
                  </a:lnTo>
                  <a:lnTo>
                    <a:pt x="9" y="35"/>
                  </a:lnTo>
                  <a:lnTo>
                    <a:pt x="2" y="20"/>
                  </a:lnTo>
                  <a:lnTo>
                    <a:pt x="0" y="0"/>
                  </a:lnTo>
                  <a:lnTo>
                    <a:pt x="2" y="0"/>
                  </a:lnTo>
                  <a:lnTo>
                    <a:pt x="9" y="0"/>
                  </a:lnTo>
                  <a:lnTo>
                    <a:pt x="17" y="0"/>
                  </a:lnTo>
                  <a:lnTo>
                    <a:pt x="28" y="2"/>
                  </a:lnTo>
                  <a:lnTo>
                    <a:pt x="40" y="6"/>
                  </a:lnTo>
                  <a:lnTo>
                    <a:pt x="51" y="14"/>
                  </a:lnTo>
                  <a:lnTo>
                    <a:pt x="62" y="25"/>
                  </a:lnTo>
                  <a:lnTo>
                    <a:pt x="69" y="41"/>
                  </a:lnTo>
                  <a:lnTo>
                    <a:pt x="73" y="62"/>
                  </a:lnTo>
                  <a:lnTo>
                    <a:pt x="73" y="60"/>
                  </a:lnTo>
                  <a:lnTo>
                    <a:pt x="73" y="55"/>
                  </a:lnTo>
                  <a:lnTo>
                    <a:pt x="74" y="45"/>
                  </a:lnTo>
                  <a:lnTo>
                    <a:pt x="77" y="36"/>
                  </a:lnTo>
                  <a:lnTo>
                    <a:pt x="82" y="25"/>
                  </a:lnTo>
                  <a:lnTo>
                    <a:pt x="91" y="16"/>
                  </a:lnTo>
                  <a:lnTo>
                    <a:pt x="105" y="8"/>
                  </a:lnTo>
                  <a:lnTo>
                    <a:pt x="121" y="2"/>
                  </a:lnTo>
                  <a:lnTo>
                    <a:pt x="144" y="0"/>
                  </a:lnTo>
                  <a:lnTo>
                    <a:pt x="144" y="2"/>
                  </a:lnTo>
                  <a:lnTo>
                    <a:pt x="144" y="8"/>
                  </a:lnTo>
                  <a:lnTo>
                    <a:pt x="141" y="17"/>
                  </a:lnTo>
                  <a:lnTo>
                    <a:pt x="139" y="28"/>
                  </a:lnTo>
                  <a:lnTo>
                    <a:pt x="133" y="39"/>
                  </a:lnTo>
                  <a:lnTo>
                    <a:pt x="125" y="49"/>
                  </a:lnTo>
                  <a:lnTo>
                    <a:pt x="113" y="59"/>
                  </a:lnTo>
                  <a:lnTo>
                    <a:pt x="97" y="64"/>
                  </a:lnTo>
                  <a:lnTo>
                    <a:pt x="77" y="67"/>
                  </a:lnTo>
                  <a:lnTo>
                    <a:pt x="77" y="211"/>
                  </a:lnTo>
                  <a:lnTo>
                    <a:pt x="67" y="211"/>
                  </a:lnTo>
                  <a:lnTo>
                    <a:pt x="67" y="67"/>
                  </a:lnTo>
                  <a:close/>
                </a:path>
              </a:pathLst>
            </a:custGeom>
            <a:solidFill>
              <a:srgbClr val="D7D7D7"/>
            </a:solidFill>
            <a:ln w="0">
              <a:solidFill>
                <a:srgbClr val="D7D7D7"/>
              </a:solidFill>
              <a:prstDash val="solid"/>
              <a:round/>
              <a:headEnd/>
              <a:tailEnd/>
            </a:ln>
          </p:spPr>
          <p:txBody>
            <a:bodyPr/>
            <a:lstStyle/>
            <a:p>
              <a:endParaRPr lang="en-US"/>
            </a:p>
          </p:txBody>
        </p:sp>
        <p:sp>
          <p:nvSpPr>
            <p:cNvPr id="3084" name="Freeform 12"/>
            <p:cNvSpPr>
              <a:spLocks/>
            </p:cNvSpPr>
            <p:nvPr/>
          </p:nvSpPr>
          <p:spPr bwMode="gray">
            <a:xfrm>
              <a:off x="2631" y="457"/>
              <a:ext cx="89" cy="132"/>
            </a:xfrm>
            <a:custGeom>
              <a:avLst/>
              <a:gdLst/>
              <a:ahLst/>
              <a:cxnLst>
                <a:cxn ang="0">
                  <a:pos x="42" y="43"/>
                </a:cxn>
                <a:cxn ang="0">
                  <a:pos x="39" y="42"/>
                </a:cxn>
                <a:cxn ang="0">
                  <a:pos x="33" y="42"/>
                </a:cxn>
                <a:cxn ang="0">
                  <a:pos x="25" y="39"/>
                </a:cxn>
                <a:cxn ang="0">
                  <a:pos x="16" y="35"/>
                </a:cxn>
                <a:cxn ang="0">
                  <a:pos x="8" y="27"/>
                </a:cxn>
                <a:cxn ang="0">
                  <a:pos x="2" y="16"/>
                </a:cxn>
                <a:cxn ang="0">
                  <a:pos x="0" y="0"/>
                </a:cxn>
                <a:cxn ang="0">
                  <a:pos x="2" y="0"/>
                </a:cxn>
                <a:cxn ang="0">
                  <a:pos x="6" y="0"/>
                </a:cxn>
                <a:cxn ang="0">
                  <a:pos x="12" y="1"/>
                </a:cxn>
                <a:cxn ang="0">
                  <a:pos x="21" y="3"/>
                </a:cxn>
                <a:cxn ang="0">
                  <a:pos x="29" y="8"/>
                </a:cxn>
                <a:cxn ang="0">
                  <a:pos x="37" y="15"/>
                </a:cxn>
                <a:cxn ang="0">
                  <a:pos x="42" y="26"/>
                </a:cxn>
                <a:cxn ang="0">
                  <a:pos x="45" y="39"/>
                </a:cxn>
                <a:cxn ang="0">
                  <a:pos x="45" y="38"/>
                </a:cxn>
                <a:cxn ang="0">
                  <a:pos x="45" y="34"/>
                </a:cxn>
                <a:cxn ang="0">
                  <a:pos x="46" y="27"/>
                </a:cxn>
                <a:cxn ang="0">
                  <a:pos x="49" y="20"/>
                </a:cxn>
                <a:cxn ang="0">
                  <a:pos x="54" y="14"/>
                </a:cxn>
                <a:cxn ang="0">
                  <a:pos x="62" y="7"/>
                </a:cxn>
                <a:cxn ang="0">
                  <a:pos x="73" y="3"/>
                </a:cxn>
                <a:cxn ang="0">
                  <a:pos x="89" y="0"/>
                </a:cxn>
                <a:cxn ang="0">
                  <a:pos x="89" y="3"/>
                </a:cxn>
                <a:cxn ang="0">
                  <a:pos x="88" y="10"/>
                </a:cxn>
                <a:cxn ang="0">
                  <a:pos x="87" y="18"/>
                </a:cxn>
                <a:cxn ang="0">
                  <a:pos x="81" y="26"/>
                </a:cxn>
                <a:cxn ang="0">
                  <a:pos x="74" y="34"/>
                </a:cxn>
                <a:cxn ang="0">
                  <a:pos x="64" y="41"/>
                </a:cxn>
                <a:cxn ang="0">
                  <a:pos x="47" y="43"/>
                </a:cxn>
                <a:cxn ang="0">
                  <a:pos x="47" y="132"/>
                </a:cxn>
                <a:cxn ang="0">
                  <a:pos x="42" y="132"/>
                </a:cxn>
                <a:cxn ang="0">
                  <a:pos x="42" y="43"/>
                </a:cxn>
              </a:cxnLst>
              <a:rect l="0" t="0" r="r" b="b"/>
              <a:pathLst>
                <a:path w="89" h="132">
                  <a:moveTo>
                    <a:pt x="42" y="43"/>
                  </a:moveTo>
                  <a:lnTo>
                    <a:pt x="39" y="42"/>
                  </a:lnTo>
                  <a:lnTo>
                    <a:pt x="33" y="42"/>
                  </a:lnTo>
                  <a:lnTo>
                    <a:pt x="25" y="39"/>
                  </a:lnTo>
                  <a:lnTo>
                    <a:pt x="16" y="35"/>
                  </a:lnTo>
                  <a:lnTo>
                    <a:pt x="8" y="27"/>
                  </a:lnTo>
                  <a:lnTo>
                    <a:pt x="2" y="16"/>
                  </a:lnTo>
                  <a:lnTo>
                    <a:pt x="0" y="0"/>
                  </a:lnTo>
                  <a:lnTo>
                    <a:pt x="2" y="0"/>
                  </a:lnTo>
                  <a:lnTo>
                    <a:pt x="6" y="0"/>
                  </a:lnTo>
                  <a:lnTo>
                    <a:pt x="12" y="1"/>
                  </a:lnTo>
                  <a:lnTo>
                    <a:pt x="21" y="3"/>
                  </a:lnTo>
                  <a:lnTo>
                    <a:pt x="29" y="8"/>
                  </a:lnTo>
                  <a:lnTo>
                    <a:pt x="37" y="15"/>
                  </a:lnTo>
                  <a:lnTo>
                    <a:pt x="42" y="26"/>
                  </a:lnTo>
                  <a:lnTo>
                    <a:pt x="45" y="39"/>
                  </a:lnTo>
                  <a:lnTo>
                    <a:pt x="45" y="38"/>
                  </a:lnTo>
                  <a:lnTo>
                    <a:pt x="45" y="34"/>
                  </a:lnTo>
                  <a:lnTo>
                    <a:pt x="46" y="27"/>
                  </a:lnTo>
                  <a:lnTo>
                    <a:pt x="49" y="20"/>
                  </a:lnTo>
                  <a:lnTo>
                    <a:pt x="54" y="14"/>
                  </a:lnTo>
                  <a:lnTo>
                    <a:pt x="62" y="7"/>
                  </a:lnTo>
                  <a:lnTo>
                    <a:pt x="73" y="3"/>
                  </a:lnTo>
                  <a:lnTo>
                    <a:pt x="89" y="0"/>
                  </a:lnTo>
                  <a:lnTo>
                    <a:pt x="89" y="3"/>
                  </a:lnTo>
                  <a:lnTo>
                    <a:pt x="88" y="10"/>
                  </a:lnTo>
                  <a:lnTo>
                    <a:pt x="87" y="18"/>
                  </a:lnTo>
                  <a:lnTo>
                    <a:pt x="81" y="26"/>
                  </a:lnTo>
                  <a:lnTo>
                    <a:pt x="74" y="34"/>
                  </a:lnTo>
                  <a:lnTo>
                    <a:pt x="64" y="41"/>
                  </a:lnTo>
                  <a:lnTo>
                    <a:pt x="47" y="43"/>
                  </a:lnTo>
                  <a:lnTo>
                    <a:pt x="47" y="132"/>
                  </a:lnTo>
                  <a:lnTo>
                    <a:pt x="42" y="132"/>
                  </a:lnTo>
                  <a:lnTo>
                    <a:pt x="42" y="43"/>
                  </a:lnTo>
                  <a:close/>
                </a:path>
              </a:pathLst>
            </a:custGeom>
            <a:solidFill>
              <a:srgbClr val="D7D7D7"/>
            </a:solidFill>
            <a:ln w="0">
              <a:solidFill>
                <a:srgbClr val="D7D7D7"/>
              </a:solidFill>
              <a:prstDash val="solid"/>
              <a:round/>
              <a:headEnd/>
              <a:tailEnd/>
            </a:ln>
          </p:spPr>
          <p:txBody>
            <a:bodyPr/>
            <a:lstStyle/>
            <a:p>
              <a:endParaRPr lang="en-US"/>
            </a:p>
          </p:txBody>
        </p:sp>
        <p:sp>
          <p:nvSpPr>
            <p:cNvPr id="3085" name="Freeform 13"/>
            <p:cNvSpPr>
              <a:spLocks/>
            </p:cNvSpPr>
            <p:nvPr/>
          </p:nvSpPr>
          <p:spPr bwMode="gray">
            <a:xfrm>
              <a:off x="2430" y="403"/>
              <a:ext cx="88" cy="186"/>
            </a:xfrm>
            <a:custGeom>
              <a:avLst/>
              <a:gdLst/>
              <a:ahLst/>
              <a:cxnLst>
                <a:cxn ang="0">
                  <a:pos x="43" y="43"/>
                </a:cxn>
                <a:cxn ang="0">
                  <a:pos x="41" y="43"/>
                </a:cxn>
                <a:cxn ang="0">
                  <a:pos x="35" y="43"/>
                </a:cxn>
                <a:cxn ang="0">
                  <a:pos x="27" y="41"/>
                </a:cxn>
                <a:cxn ang="0">
                  <a:pos x="18" y="35"/>
                </a:cxn>
                <a:cxn ang="0">
                  <a:pos x="8" y="28"/>
                </a:cxn>
                <a:cxn ang="0">
                  <a:pos x="3" y="16"/>
                </a:cxn>
                <a:cxn ang="0">
                  <a:pos x="0" y="0"/>
                </a:cxn>
                <a:cxn ang="0">
                  <a:pos x="3" y="0"/>
                </a:cxn>
                <a:cxn ang="0">
                  <a:pos x="8" y="0"/>
                </a:cxn>
                <a:cxn ang="0">
                  <a:pos x="17" y="1"/>
                </a:cxn>
                <a:cxn ang="0">
                  <a:pos x="26" y="6"/>
                </a:cxn>
                <a:cxn ang="0">
                  <a:pos x="35" y="12"/>
                </a:cxn>
                <a:cxn ang="0">
                  <a:pos x="42" y="24"/>
                </a:cxn>
                <a:cxn ang="0">
                  <a:pos x="48" y="41"/>
                </a:cxn>
                <a:cxn ang="0">
                  <a:pos x="48" y="90"/>
                </a:cxn>
                <a:cxn ang="0">
                  <a:pos x="48" y="88"/>
                </a:cxn>
                <a:cxn ang="0">
                  <a:pos x="48" y="82"/>
                </a:cxn>
                <a:cxn ang="0">
                  <a:pos x="50" y="74"/>
                </a:cxn>
                <a:cxn ang="0">
                  <a:pos x="54" y="66"/>
                </a:cxn>
                <a:cxn ang="0">
                  <a:pos x="61" y="58"/>
                </a:cxn>
                <a:cxn ang="0">
                  <a:pos x="72" y="53"/>
                </a:cxn>
                <a:cxn ang="0">
                  <a:pos x="87" y="50"/>
                </a:cxn>
                <a:cxn ang="0">
                  <a:pos x="88" y="51"/>
                </a:cxn>
                <a:cxn ang="0">
                  <a:pos x="88" y="57"/>
                </a:cxn>
                <a:cxn ang="0">
                  <a:pos x="87" y="64"/>
                </a:cxn>
                <a:cxn ang="0">
                  <a:pos x="84" y="72"/>
                </a:cxn>
                <a:cxn ang="0">
                  <a:pos x="80" y="80"/>
                </a:cxn>
                <a:cxn ang="0">
                  <a:pos x="73" y="86"/>
                </a:cxn>
                <a:cxn ang="0">
                  <a:pos x="62" y="92"/>
                </a:cxn>
                <a:cxn ang="0">
                  <a:pos x="48" y="93"/>
                </a:cxn>
                <a:cxn ang="0">
                  <a:pos x="48" y="186"/>
                </a:cxn>
                <a:cxn ang="0">
                  <a:pos x="43" y="186"/>
                </a:cxn>
                <a:cxn ang="0">
                  <a:pos x="43" y="143"/>
                </a:cxn>
                <a:cxn ang="0">
                  <a:pos x="42" y="143"/>
                </a:cxn>
                <a:cxn ang="0">
                  <a:pos x="37" y="142"/>
                </a:cxn>
                <a:cxn ang="0">
                  <a:pos x="29" y="140"/>
                </a:cxn>
                <a:cxn ang="0">
                  <a:pos x="22" y="136"/>
                </a:cxn>
                <a:cxn ang="0">
                  <a:pos x="14" y="130"/>
                </a:cxn>
                <a:cxn ang="0">
                  <a:pos x="8" y="120"/>
                </a:cxn>
                <a:cxn ang="0">
                  <a:pos x="7" y="105"/>
                </a:cxn>
                <a:cxn ang="0">
                  <a:pos x="8" y="105"/>
                </a:cxn>
                <a:cxn ang="0">
                  <a:pos x="12" y="107"/>
                </a:cxn>
                <a:cxn ang="0">
                  <a:pos x="19" y="108"/>
                </a:cxn>
                <a:cxn ang="0">
                  <a:pos x="26" y="111"/>
                </a:cxn>
                <a:cxn ang="0">
                  <a:pos x="34" y="117"/>
                </a:cxn>
                <a:cxn ang="0">
                  <a:pos x="39" y="127"/>
                </a:cxn>
                <a:cxn ang="0">
                  <a:pos x="43" y="140"/>
                </a:cxn>
                <a:cxn ang="0">
                  <a:pos x="43" y="43"/>
                </a:cxn>
              </a:cxnLst>
              <a:rect l="0" t="0" r="r" b="b"/>
              <a:pathLst>
                <a:path w="88" h="186">
                  <a:moveTo>
                    <a:pt x="43" y="43"/>
                  </a:moveTo>
                  <a:lnTo>
                    <a:pt x="41" y="43"/>
                  </a:lnTo>
                  <a:lnTo>
                    <a:pt x="35" y="43"/>
                  </a:lnTo>
                  <a:lnTo>
                    <a:pt x="27" y="41"/>
                  </a:lnTo>
                  <a:lnTo>
                    <a:pt x="18" y="35"/>
                  </a:lnTo>
                  <a:lnTo>
                    <a:pt x="8" y="28"/>
                  </a:lnTo>
                  <a:lnTo>
                    <a:pt x="3" y="16"/>
                  </a:lnTo>
                  <a:lnTo>
                    <a:pt x="0" y="0"/>
                  </a:lnTo>
                  <a:lnTo>
                    <a:pt x="3" y="0"/>
                  </a:lnTo>
                  <a:lnTo>
                    <a:pt x="8" y="0"/>
                  </a:lnTo>
                  <a:lnTo>
                    <a:pt x="17" y="1"/>
                  </a:lnTo>
                  <a:lnTo>
                    <a:pt x="26" y="6"/>
                  </a:lnTo>
                  <a:lnTo>
                    <a:pt x="35" y="12"/>
                  </a:lnTo>
                  <a:lnTo>
                    <a:pt x="42" y="24"/>
                  </a:lnTo>
                  <a:lnTo>
                    <a:pt x="48" y="41"/>
                  </a:lnTo>
                  <a:lnTo>
                    <a:pt x="48" y="90"/>
                  </a:lnTo>
                  <a:lnTo>
                    <a:pt x="48" y="88"/>
                  </a:lnTo>
                  <a:lnTo>
                    <a:pt x="48" y="82"/>
                  </a:lnTo>
                  <a:lnTo>
                    <a:pt x="50" y="74"/>
                  </a:lnTo>
                  <a:lnTo>
                    <a:pt x="54" y="66"/>
                  </a:lnTo>
                  <a:lnTo>
                    <a:pt x="61" y="58"/>
                  </a:lnTo>
                  <a:lnTo>
                    <a:pt x="72" y="53"/>
                  </a:lnTo>
                  <a:lnTo>
                    <a:pt x="87" y="50"/>
                  </a:lnTo>
                  <a:lnTo>
                    <a:pt x="88" y="51"/>
                  </a:lnTo>
                  <a:lnTo>
                    <a:pt x="88" y="57"/>
                  </a:lnTo>
                  <a:lnTo>
                    <a:pt x="87" y="64"/>
                  </a:lnTo>
                  <a:lnTo>
                    <a:pt x="84" y="72"/>
                  </a:lnTo>
                  <a:lnTo>
                    <a:pt x="80" y="80"/>
                  </a:lnTo>
                  <a:lnTo>
                    <a:pt x="73" y="86"/>
                  </a:lnTo>
                  <a:lnTo>
                    <a:pt x="62" y="92"/>
                  </a:lnTo>
                  <a:lnTo>
                    <a:pt x="48" y="93"/>
                  </a:lnTo>
                  <a:lnTo>
                    <a:pt x="48" y="186"/>
                  </a:lnTo>
                  <a:lnTo>
                    <a:pt x="43" y="186"/>
                  </a:lnTo>
                  <a:lnTo>
                    <a:pt x="43" y="143"/>
                  </a:lnTo>
                  <a:lnTo>
                    <a:pt x="42" y="143"/>
                  </a:lnTo>
                  <a:lnTo>
                    <a:pt x="37" y="142"/>
                  </a:lnTo>
                  <a:lnTo>
                    <a:pt x="29" y="140"/>
                  </a:lnTo>
                  <a:lnTo>
                    <a:pt x="22" y="136"/>
                  </a:lnTo>
                  <a:lnTo>
                    <a:pt x="14" y="130"/>
                  </a:lnTo>
                  <a:lnTo>
                    <a:pt x="8" y="120"/>
                  </a:lnTo>
                  <a:lnTo>
                    <a:pt x="7" y="105"/>
                  </a:lnTo>
                  <a:lnTo>
                    <a:pt x="8" y="105"/>
                  </a:lnTo>
                  <a:lnTo>
                    <a:pt x="12" y="107"/>
                  </a:lnTo>
                  <a:lnTo>
                    <a:pt x="19" y="108"/>
                  </a:lnTo>
                  <a:lnTo>
                    <a:pt x="26" y="111"/>
                  </a:lnTo>
                  <a:lnTo>
                    <a:pt x="34" y="117"/>
                  </a:lnTo>
                  <a:lnTo>
                    <a:pt x="39" y="127"/>
                  </a:lnTo>
                  <a:lnTo>
                    <a:pt x="43" y="140"/>
                  </a:lnTo>
                  <a:lnTo>
                    <a:pt x="43" y="43"/>
                  </a:lnTo>
                  <a:close/>
                </a:path>
              </a:pathLst>
            </a:custGeom>
            <a:solidFill>
              <a:srgbClr val="D7D7D7"/>
            </a:solidFill>
            <a:ln w="0">
              <a:solidFill>
                <a:srgbClr val="D7D7D7"/>
              </a:solidFill>
              <a:prstDash val="solid"/>
              <a:round/>
              <a:headEnd/>
              <a:tailEnd/>
            </a:ln>
          </p:spPr>
          <p:txBody>
            <a:bodyPr/>
            <a:lstStyle/>
            <a:p>
              <a:endParaRPr lang="en-US"/>
            </a:p>
          </p:txBody>
        </p:sp>
        <p:sp>
          <p:nvSpPr>
            <p:cNvPr id="3086" name="Freeform 14"/>
            <p:cNvSpPr>
              <a:spLocks/>
            </p:cNvSpPr>
            <p:nvPr/>
          </p:nvSpPr>
          <p:spPr bwMode="gray">
            <a:xfrm>
              <a:off x="1914" y="233"/>
              <a:ext cx="166" cy="356"/>
            </a:xfrm>
            <a:custGeom>
              <a:avLst/>
              <a:gdLst/>
              <a:ahLst/>
              <a:cxnLst>
                <a:cxn ang="0">
                  <a:pos x="85" y="84"/>
                </a:cxn>
                <a:cxn ang="0">
                  <a:pos x="101" y="81"/>
                </a:cxn>
                <a:cxn ang="0">
                  <a:pos x="124" y="73"/>
                </a:cxn>
                <a:cxn ang="0">
                  <a:pos x="148" y="56"/>
                </a:cxn>
                <a:cxn ang="0">
                  <a:pos x="163" y="23"/>
                </a:cxn>
                <a:cxn ang="0">
                  <a:pos x="163" y="0"/>
                </a:cxn>
                <a:cxn ang="0">
                  <a:pos x="148" y="0"/>
                </a:cxn>
                <a:cxn ang="0">
                  <a:pos x="125" y="6"/>
                </a:cxn>
                <a:cxn ang="0">
                  <a:pos x="101" y="22"/>
                </a:cxn>
                <a:cxn ang="0">
                  <a:pos x="82" y="54"/>
                </a:cxn>
                <a:cxn ang="0">
                  <a:pos x="77" y="173"/>
                </a:cxn>
                <a:cxn ang="0">
                  <a:pos x="77" y="165"/>
                </a:cxn>
                <a:cxn ang="0">
                  <a:pos x="71" y="146"/>
                </a:cxn>
                <a:cxn ang="0">
                  <a:pos x="60" y="123"/>
                </a:cxn>
                <a:cxn ang="0">
                  <a:pos x="38" y="104"/>
                </a:cxn>
                <a:cxn ang="0">
                  <a:pos x="0" y="96"/>
                </a:cxn>
                <a:cxn ang="0">
                  <a:pos x="0" y="103"/>
                </a:cxn>
                <a:cxn ang="0">
                  <a:pos x="0" y="120"/>
                </a:cxn>
                <a:cxn ang="0">
                  <a:pos x="8" y="143"/>
                </a:cxn>
                <a:cxn ang="0">
                  <a:pos x="24" y="163"/>
                </a:cxn>
                <a:cxn ang="0">
                  <a:pos x="55" y="177"/>
                </a:cxn>
                <a:cxn ang="0">
                  <a:pos x="77" y="356"/>
                </a:cxn>
                <a:cxn ang="0">
                  <a:pos x="82" y="274"/>
                </a:cxn>
                <a:cxn ang="0">
                  <a:pos x="91" y="273"/>
                </a:cxn>
                <a:cxn ang="0">
                  <a:pos x="112" y="267"/>
                </a:cxn>
                <a:cxn ang="0">
                  <a:pos x="135" y="252"/>
                </a:cxn>
                <a:cxn ang="0">
                  <a:pos x="151" y="224"/>
                </a:cxn>
                <a:cxn ang="0">
                  <a:pos x="152" y="203"/>
                </a:cxn>
                <a:cxn ang="0">
                  <a:pos x="137" y="204"/>
                </a:cxn>
                <a:cxn ang="0">
                  <a:pos x="117" y="211"/>
                </a:cxn>
                <a:cxn ang="0">
                  <a:pos x="97" y="231"/>
                </a:cxn>
                <a:cxn ang="0">
                  <a:pos x="82" y="267"/>
                </a:cxn>
              </a:cxnLst>
              <a:rect l="0" t="0" r="r" b="b"/>
              <a:pathLst>
                <a:path w="166" h="356">
                  <a:moveTo>
                    <a:pt x="82" y="84"/>
                  </a:moveTo>
                  <a:lnTo>
                    <a:pt x="85" y="84"/>
                  </a:lnTo>
                  <a:lnTo>
                    <a:pt x="91" y="84"/>
                  </a:lnTo>
                  <a:lnTo>
                    <a:pt x="101" y="81"/>
                  </a:lnTo>
                  <a:lnTo>
                    <a:pt x="112" y="78"/>
                  </a:lnTo>
                  <a:lnTo>
                    <a:pt x="124" y="73"/>
                  </a:lnTo>
                  <a:lnTo>
                    <a:pt x="136" y="66"/>
                  </a:lnTo>
                  <a:lnTo>
                    <a:pt x="148" y="56"/>
                  </a:lnTo>
                  <a:lnTo>
                    <a:pt x="156" y="42"/>
                  </a:lnTo>
                  <a:lnTo>
                    <a:pt x="163" y="23"/>
                  </a:lnTo>
                  <a:lnTo>
                    <a:pt x="166" y="2"/>
                  </a:lnTo>
                  <a:lnTo>
                    <a:pt x="163" y="0"/>
                  </a:lnTo>
                  <a:lnTo>
                    <a:pt x="158" y="0"/>
                  </a:lnTo>
                  <a:lnTo>
                    <a:pt x="148" y="0"/>
                  </a:lnTo>
                  <a:lnTo>
                    <a:pt x="137" y="3"/>
                  </a:lnTo>
                  <a:lnTo>
                    <a:pt x="125" y="6"/>
                  </a:lnTo>
                  <a:lnTo>
                    <a:pt x="113" y="12"/>
                  </a:lnTo>
                  <a:lnTo>
                    <a:pt x="101" y="22"/>
                  </a:lnTo>
                  <a:lnTo>
                    <a:pt x="90" y="35"/>
                  </a:lnTo>
                  <a:lnTo>
                    <a:pt x="82" y="54"/>
                  </a:lnTo>
                  <a:lnTo>
                    <a:pt x="77" y="78"/>
                  </a:lnTo>
                  <a:lnTo>
                    <a:pt x="77" y="173"/>
                  </a:lnTo>
                  <a:lnTo>
                    <a:pt x="77" y="170"/>
                  </a:lnTo>
                  <a:lnTo>
                    <a:pt x="77" y="165"/>
                  </a:lnTo>
                  <a:lnTo>
                    <a:pt x="74" y="157"/>
                  </a:lnTo>
                  <a:lnTo>
                    <a:pt x="71" y="146"/>
                  </a:lnTo>
                  <a:lnTo>
                    <a:pt x="67" y="134"/>
                  </a:lnTo>
                  <a:lnTo>
                    <a:pt x="60" y="123"/>
                  </a:lnTo>
                  <a:lnTo>
                    <a:pt x="50" y="112"/>
                  </a:lnTo>
                  <a:lnTo>
                    <a:pt x="38" y="104"/>
                  </a:lnTo>
                  <a:lnTo>
                    <a:pt x="20" y="97"/>
                  </a:lnTo>
                  <a:lnTo>
                    <a:pt x="0" y="96"/>
                  </a:lnTo>
                  <a:lnTo>
                    <a:pt x="0" y="97"/>
                  </a:lnTo>
                  <a:lnTo>
                    <a:pt x="0" y="103"/>
                  </a:lnTo>
                  <a:lnTo>
                    <a:pt x="0" y="111"/>
                  </a:lnTo>
                  <a:lnTo>
                    <a:pt x="0" y="120"/>
                  </a:lnTo>
                  <a:lnTo>
                    <a:pt x="2" y="131"/>
                  </a:lnTo>
                  <a:lnTo>
                    <a:pt x="8" y="143"/>
                  </a:lnTo>
                  <a:lnTo>
                    <a:pt x="15" y="154"/>
                  </a:lnTo>
                  <a:lnTo>
                    <a:pt x="24" y="163"/>
                  </a:lnTo>
                  <a:lnTo>
                    <a:pt x="38" y="171"/>
                  </a:lnTo>
                  <a:lnTo>
                    <a:pt x="55" y="177"/>
                  </a:lnTo>
                  <a:lnTo>
                    <a:pt x="77" y="178"/>
                  </a:lnTo>
                  <a:lnTo>
                    <a:pt x="77" y="356"/>
                  </a:lnTo>
                  <a:lnTo>
                    <a:pt x="82" y="356"/>
                  </a:lnTo>
                  <a:lnTo>
                    <a:pt x="82" y="274"/>
                  </a:lnTo>
                  <a:lnTo>
                    <a:pt x="85" y="273"/>
                  </a:lnTo>
                  <a:lnTo>
                    <a:pt x="91" y="273"/>
                  </a:lnTo>
                  <a:lnTo>
                    <a:pt x="101" y="271"/>
                  </a:lnTo>
                  <a:lnTo>
                    <a:pt x="112" y="267"/>
                  </a:lnTo>
                  <a:lnTo>
                    <a:pt x="124" y="262"/>
                  </a:lnTo>
                  <a:lnTo>
                    <a:pt x="135" y="252"/>
                  </a:lnTo>
                  <a:lnTo>
                    <a:pt x="144" y="240"/>
                  </a:lnTo>
                  <a:lnTo>
                    <a:pt x="151" y="224"/>
                  </a:lnTo>
                  <a:lnTo>
                    <a:pt x="154" y="203"/>
                  </a:lnTo>
                  <a:lnTo>
                    <a:pt x="152" y="203"/>
                  </a:lnTo>
                  <a:lnTo>
                    <a:pt x="145" y="203"/>
                  </a:lnTo>
                  <a:lnTo>
                    <a:pt x="137" y="204"/>
                  </a:lnTo>
                  <a:lnTo>
                    <a:pt x="128" y="207"/>
                  </a:lnTo>
                  <a:lnTo>
                    <a:pt x="117" y="211"/>
                  </a:lnTo>
                  <a:lnTo>
                    <a:pt x="106" y="219"/>
                  </a:lnTo>
                  <a:lnTo>
                    <a:pt x="97" y="231"/>
                  </a:lnTo>
                  <a:lnTo>
                    <a:pt x="89" y="247"/>
                  </a:lnTo>
                  <a:lnTo>
                    <a:pt x="82" y="267"/>
                  </a:lnTo>
                  <a:lnTo>
                    <a:pt x="82" y="84"/>
                  </a:lnTo>
                  <a:close/>
                </a:path>
              </a:pathLst>
            </a:custGeom>
            <a:solidFill>
              <a:srgbClr val="D7D7D7"/>
            </a:solidFill>
            <a:ln w="0">
              <a:solidFill>
                <a:srgbClr val="D7D7D7"/>
              </a:solidFill>
              <a:prstDash val="solid"/>
              <a:round/>
              <a:headEnd/>
              <a:tailEnd/>
            </a:ln>
          </p:spPr>
          <p:txBody>
            <a:bodyPr/>
            <a:lstStyle/>
            <a:p>
              <a:endParaRPr lang="en-US"/>
            </a:p>
          </p:txBody>
        </p:sp>
        <p:sp>
          <p:nvSpPr>
            <p:cNvPr id="3087" name="Freeform 15"/>
            <p:cNvSpPr>
              <a:spLocks/>
            </p:cNvSpPr>
            <p:nvPr/>
          </p:nvSpPr>
          <p:spPr bwMode="gray">
            <a:xfrm>
              <a:off x="2514" y="379"/>
              <a:ext cx="92" cy="210"/>
            </a:xfrm>
            <a:custGeom>
              <a:avLst/>
              <a:gdLst/>
              <a:ahLst/>
              <a:cxnLst>
                <a:cxn ang="0">
                  <a:pos x="43" y="162"/>
                </a:cxn>
                <a:cxn ang="0">
                  <a:pos x="36" y="160"/>
                </a:cxn>
                <a:cxn ang="0">
                  <a:pos x="23" y="155"/>
                </a:cxn>
                <a:cxn ang="0">
                  <a:pos x="12" y="141"/>
                </a:cxn>
                <a:cxn ang="0">
                  <a:pos x="12" y="129"/>
                </a:cxn>
                <a:cxn ang="0">
                  <a:pos x="23" y="132"/>
                </a:cxn>
                <a:cxn ang="0">
                  <a:pos x="38" y="145"/>
                </a:cxn>
                <a:cxn ang="0">
                  <a:pos x="43" y="108"/>
                </a:cxn>
                <a:cxn ang="0">
                  <a:pos x="35" y="106"/>
                </a:cxn>
                <a:cxn ang="0">
                  <a:pos x="20" y="101"/>
                </a:cxn>
                <a:cxn ang="0">
                  <a:pos x="7" y="83"/>
                </a:cxn>
                <a:cxn ang="0">
                  <a:pos x="7" y="70"/>
                </a:cxn>
                <a:cxn ang="0">
                  <a:pos x="17" y="71"/>
                </a:cxn>
                <a:cxn ang="0">
                  <a:pos x="31" y="81"/>
                </a:cxn>
                <a:cxn ang="0">
                  <a:pos x="43" y="105"/>
                </a:cxn>
                <a:cxn ang="0">
                  <a:pos x="40" y="43"/>
                </a:cxn>
                <a:cxn ang="0">
                  <a:pos x="26" y="39"/>
                </a:cxn>
                <a:cxn ang="0">
                  <a:pos x="8" y="27"/>
                </a:cxn>
                <a:cxn ang="0">
                  <a:pos x="0" y="0"/>
                </a:cxn>
                <a:cxn ang="0">
                  <a:pos x="7" y="0"/>
                </a:cxn>
                <a:cxn ang="0">
                  <a:pos x="23" y="5"/>
                </a:cxn>
                <a:cxn ang="0">
                  <a:pos x="39" y="23"/>
                </a:cxn>
                <a:cxn ang="0">
                  <a:pos x="46" y="38"/>
                </a:cxn>
                <a:cxn ang="0">
                  <a:pos x="51" y="24"/>
                </a:cxn>
                <a:cxn ang="0">
                  <a:pos x="66" y="8"/>
                </a:cxn>
                <a:cxn ang="0">
                  <a:pos x="92" y="0"/>
                </a:cxn>
                <a:cxn ang="0">
                  <a:pos x="90" y="8"/>
                </a:cxn>
                <a:cxn ang="0">
                  <a:pos x="82" y="25"/>
                </a:cxn>
                <a:cxn ang="0">
                  <a:pos x="63" y="40"/>
                </a:cxn>
                <a:cxn ang="0">
                  <a:pos x="49" y="124"/>
                </a:cxn>
                <a:cxn ang="0">
                  <a:pos x="50" y="116"/>
                </a:cxn>
                <a:cxn ang="0">
                  <a:pos x="59" y="100"/>
                </a:cxn>
                <a:cxn ang="0">
                  <a:pos x="81" y="92"/>
                </a:cxn>
                <a:cxn ang="0">
                  <a:pos x="80" y="98"/>
                </a:cxn>
                <a:cxn ang="0">
                  <a:pos x="73" y="114"/>
                </a:cxn>
                <a:cxn ang="0">
                  <a:pos x="59" y="127"/>
                </a:cxn>
                <a:cxn ang="0">
                  <a:pos x="49" y="210"/>
                </a:cxn>
              </a:cxnLst>
              <a:rect l="0" t="0" r="r" b="b"/>
              <a:pathLst>
                <a:path w="92" h="210">
                  <a:moveTo>
                    <a:pt x="43" y="210"/>
                  </a:moveTo>
                  <a:lnTo>
                    <a:pt x="43" y="162"/>
                  </a:lnTo>
                  <a:lnTo>
                    <a:pt x="40" y="162"/>
                  </a:lnTo>
                  <a:lnTo>
                    <a:pt x="36" y="160"/>
                  </a:lnTo>
                  <a:lnTo>
                    <a:pt x="30" y="159"/>
                  </a:lnTo>
                  <a:lnTo>
                    <a:pt x="23" y="155"/>
                  </a:lnTo>
                  <a:lnTo>
                    <a:pt x="16" y="150"/>
                  </a:lnTo>
                  <a:lnTo>
                    <a:pt x="12" y="141"/>
                  </a:lnTo>
                  <a:lnTo>
                    <a:pt x="11" y="129"/>
                  </a:lnTo>
                  <a:lnTo>
                    <a:pt x="12" y="129"/>
                  </a:lnTo>
                  <a:lnTo>
                    <a:pt x="16" y="129"/>
                  </a:lnTo>
                  <a:lnTo>
                    <a:pt x="23" y="132"/>
                  </a:lnTo>
                  <a:lnTo>
                    <a:pt x="31" y="137"/>
                  </a:lnTo>
                  <a:lnTo>
                    <a:pt x="38" y="145"/>
                  </a:lnTo>
                  <a:lnTo>
                    <a:pt x="43" y="159"/>
                  </a:lnTo>
                  <a:lnTo>
                    <a:pt x="43" y="108"/>
                  </a:lnTo>
                  <a:lnTo>
                    <a:pt x="40" y="108"/>
                  </a:lnTo>
                  <a:lnTo>
                    <a:pt x="35" y="106"/>
                  </a:lnTo>
                  <a:lnTo>
                    <a:pt x="28" y="105"/>
                  </a:lnTo>
                  <a:lnTo>
                    <a:pt x="20" y="101"/>
                  </a:lnTo>
                  <a:lnTo>
                    <a:pt x="12" y="94"/>
                  </a:lnTo>
                  <a:lnTo>
                    <a:pt x="7" y="83"/>
                  </a:lnTo>
                  <a:lnTo>
                    <a:pt x="5" y="70"/>
                  </a:lnTo>
                  <a:lnTo>
                    <a:pt x="7" y="70"/>
                  </a:lnTo>
                  <a:lnTo>
                    <a:pt x="11" y="70"/>
                  </a:lnTo>
                  <a:lnTo>
                    <a:pt x="17" y="71"/>
                  </a:lnTo>
                  <a:lnTo>
                    <a:pt x="24" y="74"/>
                  </a:lnTo>
                  <a:lnTo>
                    <a:pt x="31" y="81"/>
                  </a:lnTo>
                  <a:lnTo>
                    <a:pt x="38" y="90"/>
                  </a:lnTo>
                  <a:lnTo>
                    <a:pt x="43" y="105"/>
                  </a:lnTo>
                  <a:lnTo>
                    <a:pt x="43" y="43"/>
                  </a:lnTo>
                  <a:lnTo>
                    <a:pt x="40" y="43"/>
                  </a:lnTo>
                  <a:lnTo>
                    <a:pt x="34" y="42"/>
                  </a:lnTo>
                  <a:lnTo>
                    <a:pt x="26" y="39"/>
                  </a:lnTo>
                  <a:lnTo>
                    <a:pt x="16" y="35"/>
                  </a:lnTo>
                  <a:lnTo>
                    <a:pt x="8" y="27"/>
                  </a:lnTo>
                  <a:lnTo>
                    <a:pt x="1" y="16"/>
                  </a:lnTo>
                  <a:lnTo>
                    <a:pt x="0" y="0"/>
                  </a:lnTo>
                  <a:lnTo>
                    <a:pt x="1" y="0"/>
                  </a:lnTo>
                  <a:lnTo>
                    <a:pt x="7" y="0"/>
                  </a:lnTo>
                  <a:lnTo>
                    <a:pt x="13" y="1"/>
                  </a:lnTo>
                  <a:lnTo>
                    <a:pt x="23" y="5"/>
                  </a:lnTo>
                  <a:lnTo>
                    <a:pt x="31" y="12"/>
                  </a:lnTo>
                  <a:lnTo>
                    <a:pt x="39" y="23"/>
                  </a:lnTo>
                  <a:lnTo>
                    <a:pt x="46" y="40"/>
                  </a:lnTo>
                  <a:lnTo>
                    <a:pt x="46" y="38"/>
                  </a:lnTo>
                  <a:lnTo>
                    <a:pt x="49" y="32"/>
                  </a:lnTo>
                  <a:lnTo>
                    <a:pt x="51" y="24"/>
                  </a:lnTo>
                  <a:lnTo>
                    <a:pt x="58" y="15"/>
                  </a:lnTo>
                  <a:lnTo>
                    <a:pt x="66" y="8"/>
                  </a:lnTo>
                  <a:lnTo>
                    <a:pt x="77" y="1"/>
                  </a:lnTo>
                  <a:lnTo>
                    <a:pt x="92" y="0"/>
                  </a:lnTo>
                  <a:lnTo>
                    <a:pt x="92" y="1"/>
                  </a:lnTo>
                  <a:lnTo>
                    <a:pt x="90" y="8"/>
                  </a:lnTo>
                  <a:lnTo>
                    <a:pt x="88" y="16"/>
                  </a:lnTo>
                  <a:lnTo>
                    <a:pt x="82" y="25"/>
                  </a:lnTo>
                  <a:lnTo>
                    <a:pt x="74" y="34"/>
                  </a:lnTo>
                  <a:lnTo>
                    <a:pt x="63" y="40"/>
                  </a:lnTo>
                  <a:lnTo>
                    <a:pt x="49" y="43"/>
                  </a:lnTo>
                  <a:lnTo>
                    <a:pt x="49" y="124"/>
                  </a:lnTo>
                  <a:lnTo>
                    <a:pt x="49" y="121"/>
                  </a:lnTo>
                  <a:lnTo>
                    <a:pt x="50" y="116"/>
                  </a:lnTo>
                  <a:lnTo>
                    <a:pt x="53" y="108"/>
                  </a:lnTo>
                  <a:lnTo>
                    <a:pt x="59" y="100"/>
                  </a:lnTo>
                  <a:lnTo>
                    <a:pt x="67" y="94"/>
                  </a:lnTo>
                  <a:lnTo>
                    <a:pt x="81" y="92"/>
                  </a:lnTo>
                  <a:lnTo>
                    <a:pt x="81" y="93"/>
                  </a:lnTo>
                  <a:lnTo>
                    <a:pt x="80" y="98"/>
                  </a:lnTo>
                  <a:lnTo>
                    <a:pt x="77" y="106"/>
                  </a:lnTo>
                  <a:lnTo>
                    <a:pt x="73" y="114"/>
                  </a:lnTo>
                  <a:lnTo>
                    <a:pt x="67" y="121"/>
                  </a:lnTo>
                  <a:lnTo>
                    <a:pt x="59" y="127"/>
                  </a:lnTo>
                  <a:lnTo>
                    <a:pt x="49" y="129"/>
                  </a:lnTo>
                  <a:lnTo>
                    <a:pt x="49" y="210"/>
                  </a:lnTo>
                  <a:lnTo>
                    <a:pt x="43" y="210"/>
                  </a:lnTo>
                  <a:close/>
                </a:path>
              </a:pathLst>
            </a:custGeom>
            <a:solidFill>
              <a:srgbClr val="D7D7D7"/>
            </a:solidFill>
            <a:ln w="0">
              <a:solidFill>
                <a:srgbClr val="D7D7D7"/>
              </a:solidFill>
              <a:prstDash val="solid"/>
              <a:round/>
              <a:headEnd/>
              <a:tailEnd/>
            </a:ln>
          </p:spPr>
          <p:txBody>
            <a:bodyPr/>
            <a:lstStyle/>
            <a:p>
              <a:endParaRPr lang="en-US"/>
            </a:p>
          </p:txBody>
        </p:sp>
        <p:sp>
          <p:nvSpPr>
            <p:cNvPr id="3088" name="Freeform 16"/>
            <p:cNvSpPr>
              <a:spLocks/>
            </p:cNvSpPr>
            <p:nvPr/>
          </p:nvSpPr>
          <p:spPr bwMode="gray">
            <a:xfrm>
              <a:off x="1566" y="297"/>
              <a:ext cx="128" cy="292"/>
            </a:xfrm>
            <a:custGeom>
              <a:avLst/>
              <a:gdLst/>
              <a:ahLst/>
              <a:cxnLst>
                <a:cxn ang="0">
                  <a:pos x="61" y="225"/>
                </a:cxn>
                <a:cxn ang="0">
                  <a:pos x="54" y="225"/>
                </a:cxn>
                <a:cxn ang="0">
                  <a:pos x="38" y="219"/>
                </a:cxn>
                <a:cxn ang="0">
                  <a:pos x="23" y="206"/>
                </a:cxn>
                <a:cxn ang="0">
                  <a:pos x="15" y="180"/>
                </a:cxn>
                <a:cxn ang="0">
                  <a:pos x="23" y="180"/>
                </a:cxn>
                <a:cxn ang="0">
                  <a:pos x="38" y="186"/>
                </a:cxn>
                <a:cxn ang="0">
                  <a:pos x="54" y="205"/>
                </a:cxn>
                <a:cxn ang="0">
                  <a:pos x="61" y="151"/>
                </a:cxn>
                <a:cxn ang="0">
                  <a:pos x="52" y="149"/>
                </a:cxn>
                <a:cxn ang="0">
                  <a:pos x="34" y="144"/>
                </a:cxn>
                <a:cxn ang="0">
                  <a:pos x="16" y="128"/>
                </a:cxn>
                <a:cxn ang="0">
                  <a:pos x="8" y="98"/>
                </a:cxn>
                <a:cxn ang="0">
                  <a:pos x="15" y="97"/>
                </a:cxn>
                <a:cxn ang="0">
                  <a:pos x="29" y="101"/>
                </a:cxn>
                <a:cxn ang="0">
                  <a:pos x="47" y="116"/>
                </a:cxn>
                <a:cxn ang="0">
                  <a:pos x="61" y="147"/>
                </a:cxn>
                <a:cxn ang="0">
                  <a:pos x="58" y="60"/>
                </a:cxn>
                <a:cxn ang="0">
                  <a:pos x="44" y="58"/>
                </a:cxn>
                <a:cxn ang="0">
                  <a:pos x="25" y="50"/>
                </a:cxn>
                <a:cxn ang="0">
                  <a:pos x="8" y="32"/>
                </a:cxn>
                <a:cxn ang="0">
                  <a:pos x="0" y="0"/>
                </a:cxn>
                <a:cxn ang="0">
                  <a:pos x="8" y="0"/>
                </a:cxn>
                <a:cxn ang="0">
                  <a:pos x="27" y="5"/>
                </a:cxn>
                <a:cxn ang="0">
                  <a:pos x="48" y="21"/>
                </a:cxn>
                <a:cxn ang="0">
                  <a:pos x="65" y="56"/>
                </a:cxn>
                <a:cxn ang="0">
                  <a:pos x="66" y="48"/>
                </a:cxn>
                <a:cxn ang="0">
                  <a:pos x="77" y="28"/>
                </a:cxn>
                <a:cxn ang="0">
                  <a:pos x="96" y="9"/>
                </a:cxn>
                <a:cxn ang="0">
                  <a:pos x="128" y="0"/>
                </a:cxn>
                <a:cxn ang="0">
                  <a:pos x="127" y="9"/>
                </a:cxn>
                <a:cxn ang="0">
                  <a:pos x="119" y="31"/>
                </a:cxn>
                <a:cxn ang="0">
                  <a:pos x="101" y="51"/>
                </a:cxn>
                <a:cxn ang="0">
                  <a:pos x="67" y="60"/>
                </a:cxn>
                <a:cxn ang="0">
                  <a:pos x="69" y="170"/>
                </a:cxn>
                <a:cxn ang="0">
                  <a:pos x="73" y="155"/>
                </a:cxn>
                <a:cxn ang="0">
                  <a:pos x="86" y="136"/>
                </a:cxn>
                <a:cxn ang="0">
                  <a:pos x="113" y="128"/>
                </a:cxn>
                <a:cxn ang="0">
                  <a:pos x="112" y="136"/>
                </a:cxn>
                <a:cxn ang="0">
                  <a:pos x="105" y="153"/>
                </a:cxn>
                <a:cxn ang="0">
                  <a:pos x="92" y="172"/>
                </a:cxn>
                <a:cxn ang="0">
                  <a:pos x="67" y="180"/>
                </a:cxn>
                <a:cxn ang="0">
                  <a:pos x="61" y="292"/>
                </a:cxn>
              </a:cxnLst>
              <a:rect l="0" t="0" r="r" b="b"/>
              <a:pathLst>
                <a:path w="128" h="292">
                  <a:moveTo>
                    <a:pt x="61" y="292"/>
                  </a:moveTo>
                  <a:lnTo>
                    <a:pt x="61" y="225"/>
                  </a:lnTo>
                  <a:lnTo>
                    <a:pt x="58" y="225"/>
                  </a:lnTo>
                  <a:lnTo>
                    <a:pt x="54" y="225"/>
                  </a:lnTo>
                  <a:lnTo>
                    <a:pt x="46" y="222"/>
                  </a:lnTo>
                  <a:lnTo>
                    <a:pt x="38" y="219"/>
                  </a:lnTo>
                  <a:lnTo>
                    <a:pt x="29" y="214"/>
                  </a:lnTo>
                  <a:lnTo>
                    <a:pt x="23" y="206"/>
                  </a:lnTo>
                  <a:lnTo>
                    <a:pt x="17" y="195"/>
                  </a:lnTo>
                  <a:lnTo>
                    <a:pt x="15" y="180"/>
                  </a:lnTo>
                  <a:lnTo>
                    <a:pt x="17" y="180"/>
                  </a:lnTo>
                  <a:lnTo>
                    <a:pt x="23" y="180"/>
                  </a:lnTo>
                  <a:lnTo>
                    <a:pt x="29" y="182"/>
                  </a:lnTo>
                  <a:lnTo>
                    <a:pt x="38" y="186"/>
                  </a:lnTo>
                  <a:lnTo>
                    <a:pt x="47" y="194"/>
                  </a:lnTo>
                  <a:lnTo>
                    <a:pt x="54" y="205"/>
                  </a:lnTo>
                  <a:lnTo>
                    <a:pt x="61" y="221"/>
                  </a:lnTo>
                  <a:lnTo>
                    <a:pt x="61" y="151"/>
                  </a:lnTo>
                  <a:lnTo>
                    <a:pt x="58" y="149"/>
                  </a:lnTo>
                  <a:lnTo>
                    <a:pt x="52" y="149"/>
                  </a:lnTo>
                  <a:lnTo>
                    <a:pt x="44" y="147"/>
                  </a:lnTo>
                  <a:lnTo>
                    <a:pt x="34" y="144"/>
                  </a:lnTo>
                  <a:lnTo>
                    <a:pt x="24" y="137"/>
                  </a:lnTo>
                  <a:lnTo>
                    <a:pt x="16" y="128"/>
                  </a:lnTo>
                  <a:lnTo>
                    <a:pt x="11" y="114"/>
                  </a:lnTo>
                  <a:lnTo>
                    <a:pt x="8" y="98"/>
                  </a:lnTo>
                  <a:lnTo>
                    <a:pt x="9" y="97"/>
                  </a:lnTo>
                  <a:lnTo>
                    <a:pt x="15" y="97"/>
                  </a:lnTo>
                  <a:lnTo>
                    <a:pt x="21" y="98"/>
                  </a:lnTo>
                  <a:lnTo>
                    <a:pt x="29" y="101"/>
                  </a:lnTo>
                  <a:lnTo>
                    <a:pt x="39" y="106"/>
                  </a:lnTo>
                  <a:lnTo>
                    <a:pt x="47" y="116"/>
                  </a:lnTo>
                  <a:lnTo>
                    <a:pt x="55" y="128"/>
                  </a:lnTo>
                  <a:lnTo>
                    <a:pt x="61" y="147"/>
                  </a:lnTo>
                  <a:lnTo>
                    <a:pt x="61" y="60"/>
                  </a:lnTo>
                  <a:lnTo>
                    <a:pt x="58" y="60"/>
                  </a:lnTo>
                  <a:lnTo>
                    <a:pt x="52" y="59"/>
                  </a:lnTo>
                  <a:lnTo>
                    <a:pt x="44" y="58"/>
                  </a:lnTo>
                  <a:lnTo>
                    <a:pt x="35" y="55"/>
                  </a:lnTo>
                  <a:lnTo>
                    <a:pt x="25" y="50"/>
                  </a:lnTo>
                  <a:lnTo>
                    <a:pt x="16" y="43"/>
                  </a:lnTo>
                  <a:lnTo>
                    <a:pt x="8" y="32"/>
                  </a:lnTo>
                  <a:lnTo>
                    <a:pt x="3" y="19"/>
                  </a:lnTo>
                  <a:lnTo>
                    <a:pt x="0" y="0"/>
                  </a:lnTo>
                  <a:lnTo>
                    <a:pt x="3" y="0"/>
                  </a:lnTo>
                  <a:lnTo>
                    <a:pt x="8" y="0"/>
                  </a:lnTo>
                  <a:lnTo>
                    <a:pt x="16" y="1"/>
                  </a:lnTo>
                  <a:lnTo>
                    <a:pt x="27" y="5"/>
                  </a:lnTo>
                  <a:lnTo>
                    <a:pt x="38" y="10"/>
                  </a:lnTo>
                  <a:lnTo>
                    <a:pt x="48" y="21"/>
                  </a:lnTo>
                  <a:lnTo>
                    <a:pt x="56" y="36"/>
                  </a:lnTo>
                  <a:lnTo>
                    <a:pt x="65" y="56"/>
                  </a:lnTo>
                  <a:lnTo>
                    <a:pt x="65" y="54"/>
                  </a:lnTo>
                  <a:lnTo>
                    <a:pt x="66" y="48"/>
                  </a:lnTo>
                  <a:lnTo>
                    <a:pt x="70" y="39"/>
                  </a:lnTo>
                  <a:lnTo>
                    <a:pt x="77" y="28"/>
                  </a:lnTo>
                  <a:lnTo>
                    <a:pt x="85" y="19"/>
                  </a:lnTo>
                  <a:lnTo>
                    <a:pt x="96" y="9"/>
                  </a:lnTo>
                  <a:lnTo>
                    <a:pt x="110" y="2"/>
                  </a:lnTo>
                  <a:lnTo>
                    <a:pt x="128" y="0"/>
                  </a:lnTo>
                  <a:lnTo>
                    <a:pt x="128" y="2"/>
                  </a:lnTo>
                  <a:lnTo>
                    <a:pt x="127" y="9"/>
                  </a:lnTo>
                  <a:lnTo>
                    <a:pt x="124" y="19"/>
                  </a:lnTo>
                  <a:lnTo>
                    <a:pt x="119" y="31"/>
                  </a:lnTo>
                  <a:lnTo>
                    <a:pt x="112" y="41"/>
                  </a:lnTo>
                  <a:lnTo>
                    <a:pt x="101" y="51"/>
                  </a:lnTo>
                  <a:lnTo>
                    <a:pt x="86" y="58"/>
                  </a:lnTo>
                  <a:lnTo>
                    <a:pt x="67" y="60"/>
                  </a:lnTo>
                  <a:lnTo>
                    <a:pt x="67" y="172"/>
                  </a:lnTo>
                  <a:lnTo>
                    <a:pt x="69" y="170"/>
                  </a:lnTo>
                  <a:lnTo>
                    <a:pt x="70" y="164"/>
                  </a:lnTo>
                  <a:lnTo>
                    <a:pt x="73" y="155"/>
                  </a:lnTo>
                  <a:lnTo>
                    <a:pt x="78" y="145"/>
                  </a:lnTo>
                  <a:lnTo>
                    <a:pt x="86" y="136"/>
                  </a:lnTo>
                  <a:lnTo>
                    <a:pt x="97" y="130"/>
                  </a:lnTo>
                  <a:lnTo>
                    <a:pt x="113" y="128"/>
                  </a:lnTo>
                  <a:lnTo>
                    <a:pt x="113" y="130"/>
                  </a:lnTo>
                  <a:lnTo>
                    <a:pt x="112" y="136"/>
                  </a:lnTo>
                  <a:lnTo>
                    <a:pt x="109" y="144"/>
                  </a:lnTo>
                  <a:lnTo>
                    <a:pt x="105" y="153"/>
                  </a:lnTo>
                  <a:lnTo>
                    <a:pt x="100" y="163"/>
                  </a:lnTo>
                  <a:lnTo>
                    <a:pt x="92" y="172"/>
                  </a:lnTo>
                  <a:lnTo>
                    <a:pt x="82" y="178"/>
                  </a:lnTo>
                  <a:lnTo>
                    <a:pt x="67" y="180"/>
                  </a:lnTo>
                  <a:lnTo>
                    <a:pt x="67" y="292"/>
                  </a:lnTo>
                  <a:lnTo>
                    <a:pt x="61" y="292"/>
                  </a:lnTo>
                  <a:close/>
                </a:path>
              </a:pathLst>
            </a:custGeom>
            <a:solidFill>
              <a:srgbClr val="D7D7D7"/>
            </a:solidFill>
            <a:ln w="0">
              <a:solidFill>
                <a:srgbClr val="D7D7D7"/>
              </a:solidFill>
              <a:prstDash val="solid"/>
              <a:round/>
              <a:headEnd/>
              <a:tailEnd/>
            </a:ln>
          </p:spPr>
          <p:txBody>
            <a:bodyPr/>
            <a:lstStyle/>
            <a:p>
              <a:endParaRPr lang="en-US"/>
            </a:p>
          </p:txBody>
        </p:sp>
        <p:sp>
          <p:nvSpPr>
            <p:cNvPr id="3089" name="Freeform 17"/>
            <p:cNvSpPr>
              <a:spLocks/>
            </p:cNvSpPr>
            <p:nvPr/>
          </p:nvSpPr>
          <p:spPr bwMode="gray">
            <a:xfrm>
              <a:off x="2596" y="332"/>
              <a:ext cx="68" cy="257"/>
            </a:xfrm>
            <a:custGeom>
              <a:avLst/>
              <a:gdLst/>
              <a:ahLst/>
              <a:cxnLst>
                <a:cxn ang="0">
                  <a:pos x="31" y="164"/>
                </a:cxn>
                <a:cxn ang="0">
                  <a:pos x="23" y="163"/>
                </a:cxn>
                <a:cxn ang="0">
                  <a:pos x="8" y="155"/>
                </a:cxn>
                <a:cxn ang="0">
                  <a:pos x="0" y="132"/>
                </a:cxn>
                <a:cxn ang="0">
                  <a:pos x="7" y="132"/>
                </a:cxn>
                <a:cxn ang="0">
                  <a:pos x="22" y="139"/>
                </a:cxn>
                <a:cxn ang="0">
                  <a:pos x="31" y="160"/>
                </a:cxn>
                <a:cxn ang="0">
                  <a:pos x="29" y="101"/>
                </a:cxn>
                <a:cxn ang="0">
                  <a:pos x="16" y="97"/>
                </a:cxn>
                <a:cxn ang="0">
                  <a:pos x="3" y="83"/>
                </a:cxn>
                <a:cxn ang="0">
                  <a:pos x="3" y="70"/>
                </a:cxn>
                <a:cxn ang="0">
                  <a:pos x="15" y="74"/>
                </a:cxn>
                <a:cxn ang="0">
                  <a:pos x="27" y="86"/>
                </a:cxn>
                <a:cxn ang="0">
                  <a:pos x="31" y="31"/>
                </a:cxn>
                <a:cxn ang="0">
                  <a:pos x="33" y="23"/>
                </a:cxn>
                <a:cxn ang="0">
                  <a:pos x="41" y="8"/>
                </a:cxn>
                <a:cxn ang="0">
                  <a:pos x="62" y="0"/>
                </a:cxn>
                <a:cxn ang="0">
                  <a:pos x="61" y="8"/>
                </a:cxn>
                <a:cxn ang="0">
                  <a:pos x="53" y="23"/>
                </a:cxn>
                <a:cxn ang="0">
                  <a:pos x="35" y="31"/>
                </a:cxn>
                <a:cxn ang="0">
                  <a:pos x="35" y="75"/>
                </a:cxn>
                <a:cxn ang="0">
                  <a:pos x="39" y="62"/>
                </a:cxn>
                <a:cxn ang="0">
                  <a:pos x="54" y="48"/>
                </a:cxn>
                <a:cxn ang="0">
                  <a:pos x="68" y="48"/>
                </a:cxn>
                <a:cxn ang="0">
                  <a:pos x="66" y="59"/>
                </a:cxn>
                <a:cxn ang="0">
                  <a:pos x="58" y="72"/>
                </a:cxn>
                <a:cxn ang="0">
                  <a:pos x="35" y="82"/>
                </a:cxn>
                <a:cxn ang="0">
                  <a:pos x="35" y="143"/>
                </a:cxn>
                <a:cxn ang="0">
                  <a:pos x="38" y="132"/>
                </a:cxn>
                <a:cxn ang="0">
                  <a:pos x="49" y="122"/>
                </a:cxn>
                <a:cxn ang="0">
                  <a:pos x="60" y="122"/>
                </a:cxn>
                <a:cxn ang="0">
                  <a:pos x="58" y="133"/>
                </a:cxn>
                <a:cxn ang="0">
                  <a:pos x="47" y="144"/>
                </a:cxn>
                <a:cxn ang="0">
                  <a:pos x="35" y="257"/>
                </a:cxn>
              </a:cxnLst>
              <a:rect l="0" t="0" r="r" b="b"/>
              <a:pathLst>
                <a:path w="68" h="257">
                  <a:moveTo>
                    <a:pt x="31" y="257"/>
                  </a:moveTo>
                  <a:lnTo>
                    <a:pt x="31" y="164"/>
                  </a:lnTo>
                  <a:lnTo>
                    <a:pt x="29" y="163"/>
                  </a:lnTo>
                  <a:lnTo>
                    <a:pt x="23" y="163"/>
                  </a:lnTo>
                  <a:lnTo>
                    <a:pt x="16" y="160"/>
                  </a:lnTo>
                  <a:lnTo>
                    <a:pt x="8" y="155"/>
                  </a:lnTo>
                  <a:lnTo>
                    <a:pt x="3" y="145"/>
                  </a:lnTo>
                  <a:lnTo>
                    <a:pt x="0" y="132"/>
                  </a:lnTo>
                  <a:lnTo>
                    <a:pt x="3" y="132"/>
                  </a:lnTo>
                  <a:lnTo>
                    <a:pt x="7" y="132"/>
                  </a:lnTo>
                  <a:lnTo>
                    <a:pt x="15" y="135"/>
                  </a:lnTo>
                  <a:lnTo>
                    <a:pt x="22" y="139"/>
                  </a:lnTo>
                  <a:lnTo>
                    <a:pt x="27" y="147"/>
                  </a:lnTo>
                  <a:lnTo>
                    <a:pt x="31" y="160"/>
                  </a:lnTo>
                  <a:lnTo>
                    <a:pt x="31" y="101"/>
                  </a:lnTo>
                  <a:lnTo>
                    <a:pt x="29" y="101"/>
                  </a:lnTo>
                  <a:lnTo>
                    <a:pt x="23" y="99"/>
                  </a:lnTo>
                  <a:lnTo>
                    <a:pt x="16" y="97"/>
                  </a:lnTo>
                  <a:lnTo>
                    <a:pt x="8" y="91"/>
                  </a:lnTo>
                  <a:lnTo>
                    <a:pt x="3" y="83"/>
                  </a:lnTo>
                  <a:lnTo>
                    <a:pt x="0" y="70"/>
                  </a:lnTo>
                  <a:lnTo>
                    <a:pt x="3" y="70"/>
                  </a:lnTo>
                  <a:lnTo>
                    <a:pt x="7" y="71"/>
                  </a:lnTo>
                  <a:lnTo>
                    <a:pt x="15" y="74"/>
                  </a:lnTo>
                  <a:lnTo>
                    <a:pt x="22" y="78"/>
                  </a:lnTo>
                  <a:lnTo>
                    <a:pt x="27" y="86"/>
                  </a:lnTo>
                  <a:lnTo>
                    <a:pt x="31" y="97"/>
                  </a:lnTo>
                  <a:lnTo>
                    <a:pt x="31" y="31"/>
                  </a:lnTo>
                  <a:lnTo>
                    <a:pt x="31" y="28"/>
                  </a:lnTo>
                  <a:lnTo>
                    <a:pt x="33" y="23"/>
                  </a:lnTo>
                  <a:lnTo>
                    <a:pt x="35" y="15"/>
                  </a:lnTo>
                  <a:lnTo>
                    <a:pt x="41" y="8"/>
                  </a:lnTo>
                  <a:lnTo>
                    <a:pt x="50" y="2"/>
                  </a:lnTo>
                  <a:lnTo>
                    <a:pt x="62" y="0"/>
                  </a:lnTo>
                  <a:lnTo>
                    <a:pt x="62" y="2"/>
                  </a:lnTo>
                  <a:lnTo>
                    <a:pt x="61" y="8"/>
                  </a:lnTo>
                  <a:lnTo>
                    <a:pt x="58" y="15"/>
                  </a:lnTo>
                  <a:lnTo>
                    <a:pt x="53" y="23"/>
                  </a:lnTo>
                  <a:lnTo>
                    <a:pt x="46" y="28"/>
                  </a:lnTo>
                  <a:lnTo>
                    <a:pt x="35" y="31"/>
                  </a:lnTo>
                  <a:lnTo>
                    <a:pt x="35" y="78"/>
                  </a:lnTo>
                  <a:lnTo>
                    <a:pt x="35" y="75"/>
                  </a:lnTo>
                  <a:lnTo>
                    <a:pt x="37" y="70"/>
                  </a:lnTo>
                  <a:lnTo>
                    <a:pt x="39" y="62"/>
                  </a:lnTo>
                  <a:lnTo>
                    <a:pt x="45" y="55"/>
                  </a:lnTo>
                  <a:lnTo>
                    <a:pt x="54" y="48"/>
                  </a:lnTo>
                  <a:lnTo>
                    <a:pt x="66" y="47"/>
                  </a:lnTo>
                  <a:lnTo>
                    <a:pt x="68" y="48"/>
                  </a:lnTo>
                  <a:lnTo>
                    <a:pt x="68" y="52"/>
                  </a:lnTo>
                  <a:lnTo>
                    <a:pt x="66" y="59"/>
                  </a:lnTo>
                  <a:lnTo>
                    <a:pt x="64" y="66"/>
                  </a:lnTo>
                  <a:lnTo>
                    <a:pt x="58" y="72"/>
                  </a:lnTo>
                  <a:lnTo>
                    <a:pt x="50" y="78"/>
                  </a:lnTo>
                  <a:lnTo>
                    <a:pt x="35" y="82"/>
                  </a:lnTo>
                  <a:lnTo>
                    <a:pt x="35" y="144"/>
                  </a:lnTo>
                  <a:lnTo>
                    <a:pt x="35" y="143"/>
                  </a:lnTo>
                  <a:lnTo>
                    <a:pt x="37" y="139"/>
                  </a:lnTo>
                  <a:lnTo>
                    <a:pt x="38" y="132"/>
                  </a:lnTo>
                  <a:lnTo>
                    <a:pt x="42" y="126"/>
                  </a:lnTo>
                  <a:lnTo>
                    <a:pt x="49" y="122"/>
                  </a:lnTo>
                  <a:lnTo>
                    <a:pt x="58" y="121"/>
                  </a:lnTo>
                  <a:lnTo>
                    <a:pt x="60" y="122"/>
                  </a:lnTo>
                  <a:lnTo>
                    <a:pt x="60" y="126"/>
                  </a:lnTo>
                  <a:lnTo>
                    <a:pt x="58" y="133"/>
                  </a:lnTo>
                  <a:lnTo>
                    <a:pt x="56" y="139"/>
                  </a:lnTo>
                  <a:lnTo>
                    <a:pt x="47" y="144"/>
                  </a:lnTo>
                  <a:lnTo>
                    <a:pt x="35" y="148"/>
                  </a:lnTo>
                  <a:lnTo>
                    <a:pt x="35" y="257"/>
                  </a:lnTo>
                  <a:lnTo>
                    <a:pt x="31" y="257"/>
                  </a:lnTo>
                  <a:close/>
                </a:path>
              </a:pathLst>
            </a:custGeom>
            <a:solidFill>
              <a:srgbClr val="D7D7D7"/>
            </a:solidFill>
            <a:ln w="0">
              <a:solidFill>
                <a:srgbClr val="D7D7D7"/>
              </a:solidFill>
              <a:prstDash val="solid"/>
              <a:round/>
              <a:headEnd/>
              <a:tailEnd/>
            </a:ln>
          </p:spPr>
          <p:txBody>
            <a:bodyPr/>
            <a:lstStyle/>
            <a:p>
              <a:endParaRPr lang="en-US"/>
            </a:p>
          </p:txBody>
        </p:sp>
        <p:sp>
          <p:nvSpPr>
            <p:cNvPr id="3090" name="Freeform 18"/>
            <p:cNvSpPr>
              <a:spLocks/>
            </p:cNvSpPr>
            <p:nvPr/>
          </p:nvSpPr>
          <p:spPr bwMode="gray">
            <a:xfrm>
              <a:off x="1672" y="164"/>
              <a:ext cx="111" cy="425"/>
            </a:xfrm>
            <a:custGeom>
              <a:avLst/>
              <a:gdLst/>
              <a:ahLst/>
              <a:cxnLst>
                <a:cxn ang="0">
                  <a:pos x="52" y="272"/>
                </a:cxn>
                <a:cxn ang="0">
                  <a:pos x="44" y="270"/>
                </a:cxn>
                <a:cxn ang="0">
                  <a:pos x="26" y="265"/>
                </a:cxn>
                <a:cxn ang="0">
                  <a:pos x="8" y="249"/>
                </a:cxn>
                <a:cxn ang="0">
                  <a:pos x="0" y="219"/>
                </a:cxn>
                <a:cxn ang="0">
                  <a:pos x="8" y="219"/>
                </a:cxn>
                <a:cxn ang="0">
                  <a:pos x="25" y="223"/>
                </a:cxn>
                <a:cxn ang="0">
                  <a:pos x="41" y="235"/>
                </a:cxn>
                <a:cxn ang="0">
                  <a:pos x="52" y="265"/>
                </a:cxn>
                <a:cxn ang="0">
                  <a:pos x="50" y="168"/>
                </a:cxn>
                <a:cxn ang="0">
                  <a:pos x="35" y="165"/>
                </a:cxn>
                <a:cxn ang="0">
                  <a:pos x="17" y="156"/>
                </a:cxn>
                <a:cxn ang="0">
                  <a:pos x="3" y="134"/>
                </a:cxn>
                <a:cxn ang="0">
                  <a:pos x="3" y="116"/>
                </a:cxn>
                <a:cxn ang="0">
                  <a:pos x="19" y="120"/>
                </a:cxn>
                <a:cxn ang="0">
                  <a:pos x="39" y="133"/>
                </a:cxn>
                <a:cxn ang="0">
                  <a:pos x="52" y="161"/>
                </a:cxn>
                <a:cxn ang="0">
                  <a:pos x="53" y="50"/>
                </a:cxn>
                <a:cxn ang="0">
                  <a:pos x="54" y="36"/>
                </a:cxn>
                <a:cxn ang="0">
                  <a:pos x="65" y="17"/>
                </a:cxn>
                <a:cxn ang="0">
                  <a:pos x="87" y="3"/>
                </a:cxn>
                <a:cxn ang="0">
                  <a:pos x="103" y="3"/>
                </a:cxn>
                <a:cxn ang="0">
                  <a:pos x="99" y="21"/>
                </a:cxn>
                <a:cxn ang="0">
                  <a:pos x="84" y="42"/>
                </a:cxn>
                <a:cxn ang="0">
                  <a:pos x="58" y="52"/>
                </a:cxn>
                <a:cxn ang="0">
                  <a:pos x="58" y="127"/>
                </a:cxn>
                <a:cxn ang="0">
                  <a:pos x="61" y="112"/>
                </a:cxn>
                <a:cxn ang="0">
                  <a:pos x="72" y="94"/>
                </a:cxn>
                <a:cxn ang="0">
                  <a:pos x="93" y="80"/>
                </a:cxn>
                <a:cxn ang="0">
                  <a:pos x="111" y="80"/>
                </a:cxn>
                <a:cxn ang="0">
                  <a:pos x="111" y="91"/>
                </a:cxn>
                <a:cxn ang="0">
                  <a:pos x="107" y="108"/>
                </a:cxn>
                <a:cxn ang="0">
                  <a:pos x="91" y="126"/>
                </a:cxn>
                <a:cxn ang="0">
                  <a:pos x="58" y="135"/>
                </a:cxn>
                <a:cxn ang="0">
                  <a:pos x="58" y="236"/>
                </a:cxn>
                <a:cxn ang="0">
                  <a:pos x="61" y="223"/>
                </a:cxn>
                <a:cxn ang="0">
                  <a:pos x="73" y="208"/>
                </a:cxn>
                <a:cxn ang="0">
                  <a:pos x="97" y="200"/>
                </a:cxn>
                <a:cxn ang="0">
                  <a:pos x="99" y="207"/>
                </a:cxn>
                <a:cxn ang="0">
                  <a:pos x="97" y="220"/>
                </a:cxn>
                <a:cxn ang="0">
                  <a:pos x="87" y="235"/>
                </a:cxn>
                <a:cxn ang="0">
                  <a:pos x="58" y="245"/>
                </a:cxn>
                <a:cxn ang="0">
                  <a:pos x="52" y="425"/>
                </a:cxn>
              </a:cxnLst>
              <a:rect l="0" t="0" r="r" b="b"/>
              <a:pathLst>
                <a:path w="111" h="425">
                  <a:moveTo>
                    <a:pt x="52" y="425"/>
                  </a:moveTo>
                  <a:lnTo>
                    <a:pt x="52" y="272"/>
                  </a:lnTo>
                  <a:lnTo>
                    <a:pt x="50" y="270"/>
                  </a:lnTo>
                  <a:lnTo>
                    <a:pt x="44" y="270"/>
                  </a:lnTo>
                  <a:lnTo>
                    <a:pt x="35" y="269"/>
                  </a:lnTo>
                  <a:lnTo>
                    <a:pt x="26" y="265"/>
                  </a:lnTo>
                  <a:lnTo>
                    <a:pt x="17" y="258"/>
                  </a:lnTo>
                  <a:lnTo>
                    <a:pt x="8" y="249"/>
                  </a:lnTo>
                  <a:lnTo>
                    <a:pt x="3" y="236"/>
                  </a:lnTo>
                  <a:lnTo>
                    <a:pt x="0" y="219"/>
                  </a:lnTo>
                  <a:lnTo>
                    <a:pt x="3" y="219"/>
                  </a:lnTo>
                  <a:lnTo>
                    <a:pt x="8" y="219"/>
                  </a:lnTo>
                  <a:lnTo>
                    <a:pt x="15" y="220"/>
                  </a:lnTo>
                  <a:lnTo>
                    <a:pt x="25" y="223"/>
                  </a:lnTo>
                  <a:lnTo>
                    <a:pt x="33" y="227"/>
                  </a:lnTo>
                  <a:lnTo>
                    <a:pt x="41" y="235"/>
                  </a:lnTo>
                  <a:lnTo>
                    <a:pt x="48" y="247"/>
                  </a:lnTo>
                  <a:lnTo>
                    <a:pt x="52" y="265"/>
                  </a:lnTo>
                  <a:lnTo>
                    <a:pt x="52" y="168"/>
                  </a:lnTo>
                  <a:lnTo>
                    <a:pt x="50" y="168"/>
                  </a:lnTo>
                  <a:lnTo>
                    <a:pt x="44" y="168"/>
                  </a:lnTo>
                  <a:lnTo>
                    <a:pt x="35" y="165"/>
                  </a:lnTo>
                  <a:lnTo>
                    <a:pt x="26" y="161"/>
                  </a:lnTo>
                  <a:lnTo>
                    <a:pt x="17" y="156"/>
                  </a:lnTo>
                  <a:lnTo>
                    <a:pt x="8" y="146"/>
                  </a:lnTo>
                  <a:lnTo>
                    <a:pt x="3" y="134"/>
                  </a:lnTo>
                  <a:lnTo>
                    <a:pt x="0" y="116"/>
                  </a:lnTo>
                  <a:lnTo>
                    <a:pt x="3" y="116"/>
                  </a:lnTo>
                  <a:lnTo>
                    <a:pt x="10" y="118"/>
                  </a:lnTo>
                  <a:lnTo>
                    <a:pt x="19" y="120"/>
                  </a:lnTo>
                  <a:lnTo>
                    <a:pt x="29" y="125"/>
                  </a:lnTo>
                  <a:lnTo>
                    <a:pt x="39" y="133"/>
                  </a:lnTo>
                  <a:lnTo>
                    <a:pt x="48" y="145"/>
                  </a:lnTo>
                  <a:lnTo>
                    <a:pt x="52" y="161"/>
                  </a:lnTo>
                  <a:lnTo>
                    <a:pt x="52" y="52"/>
                  </a:lnTo>
                  <a:lnTo>
                    <a:pt x="53" y="50"/>
                  </a:lnTo>
                  <a:lnTo>
                    <a:pt x="53" y="44"/>
                  </a:lnTo>
                  <a:lnTo>
                    <a:pt x="54" y="36"/>
                  </a:lnTo>
                  <a:lnTo>
                    <a:pt x="58" y="26"/>
                  </a:lnTo>
                  <a:lnTo>
                    <a:pt x="65" y="17"/>
                  </a:lnTo>
                  <a:lnTo>
                    <a:pt x="75" y="9"/>
                  </a:lnTo>
                  <a:lnTo>
                    <a:pt x="87" y="3"/>
                  </a:lnTo>
                  <a:lnTo>
                    <a:pt x="104" y="0"/>
                  </a:lnTo>
                  <a:lnTo>
                    <a:pt x="103" y="3"/>
                  </a:lnTo>
                  <a:lnTo>
                    <a:pt x="102" y="11"/>
                  </a:lnTo>
                  <a:lnTo>
                    <a:pt x="99" y="21"/>
                  </a:lnTo>
                  <a:lnTo>
                    <a:pt x="92" y="32"/>
                  </a:lnTo>
                  <a:lnTo>
                    <a:pt x="84" y="42"/>
                  </a:lnTo>
                  <a:lnTo>
                    <a:pt x="73" y="49"/>
                  </a:lnTo>
                  <a:lnTo>
                    <a:pt x="58" y="52"/>
                  </a:lnTo>
                  <a:lnTo>
                    <a:pt x="58" y="130"/>
                  </a:lnTo>
                  <a:lnTo>
                    <a:pt x="58" y="127"/>
                  </a:lnTo>
                  <a:lnTo>
                    <a:pt x="60" y="122"/>
                  </a:lnTo>
                  <a:lnTo>
                    <a:pt x="61" y="112"/>
                  </a:lnTo>
                  <a:lnTo>
                    <a:pt x="65" y="103"/>
                  </a:lnTo>
                  <a:lnTo>
                    <a:pt x="72" y="94"/>
                  </a:lnTo>
                  <a:lnTo>
                    <a:pt x="80" y="85"/>
                  </a:lnTo>
                  <a:lnTo>
                    <a:pt x="93" y="80"/>
                  </a:lnTo>
                  <a:lnTo>
                    <a:pt x="110" y="77"/>
                  </a:lnTo>
                  <a:lnTo>
                    <a:pt x="111" y="80"/>
                  </a:lnTo>
                  <a:lnTo>
                    <a:pt x="111" y="84"/>
                  </a:lnTo>
                  <a:lnTo>
                    <a:pt x="111" y="91"/>
                  </a:lnTo>
                  <a:lnTo>
                    <a:pt x="110" y="100"/>
                  </a:lnTo>
                  <a:lnTo>
                    <a:pt x="107" y="108"/>
                  </a:lnTo>
                  <a:lnTo>
                    <a:pt x="100" y="118"/>
                  </a:lnTo>
                  <a:lnTo>
                    <a:pt x="91" y="126"/>
                  </a:lnTo>
                  <a:lnTo>
                    <a:pt x="77" y="133"/>
                  </a:lnTo>
                  <a:lnTo>
                    <a:pt x="58" y="135"/>
                  </a:lnTo>
                  <a:lnTo>
                    <a:pt x="58" y="239"/>
                  </a:lnTo>
                  <a:lnTo>
                    <a:pt x="58" y="236"/>
                  </a:lnTo>
                  <a:lnTo>
                    <a:pt x="60" y="231"/>
                  </a:lnTo>
                  <a:lnTo>
                    <a:pt x="61" y="223"/>
                  </a:lnTo>
                  <a:lnTo>
                    <a:pt x="66" y="215"/>
                  </a:lnTo>
                  <a:lnTo>
                    <a:pt x="73" y="208"/>
                  </a:lnTo>
                  <a:lnTo>
                    <a:pt x="83" y="203"/>
                  </a:lnTo>
                  <a:lnTo>
                    <a:pt x="97" y="200"/>
                  </a:lnTo>
                  <a:lnTo>
                    <a:pt x="97" y="201"/>
                  </a:lnTo>
                  <a:lnTo>
                    <a:pt x="99" y="207"/>
                  </a:lnTo>
                  <a:lnTo>
                    <a:pt x="99" y="212"/>
                  </a:lnTo>
                  <a:lnTo>
                    <a:pt x="97" y="220"/>
                  </a:lnTo>
                  <a:lnTo>
                    <a:pt x="93" y="228"/>
                  </a:lnTo>
                  <a:lnTo>
                    <a:pt x="87" y="235"/>
                  </a:lnTo>
                  <a:lnTo>
                    <a:pt x="75" y="242"/>
                  </a:lnTo>
                  <a:lnTo>
                    <a:pt x="58" y="245"/>
                  </a:lnTo>
                  <a:lnTo>
                    <a:pt x="58" y="425"/>
                  </a:lnTo>
                  <a:lnTo>
                    <a:pt x="52" y="425"/>
                  </a:lnTo>
                  <a:close/>
                </a:path>
              </a:pathLst>
            </a:custGeom>
            <a:solidFill>
              <a:srgbClr val="D7D7D7"/>
            </a:solidFill>
            <a:ln w="0">
              <a:solidFill>
                <a:srgbClr val="D7D7D7"/>
              </a:solidFill>
              <a:prstDash val="solid"/>
              <a:round/>
              <a:headEnd/>
              <a:tailEnd/>
            </a:ln>
          </p:spPr>
          <p:txBody>
            <a:bodyPr/>
            <a:lstStyle/>
            <a:p>
              <a:endParaRPr lang="en-US"/>
            </a:p>
          </p:txBody>
        </p:sp>
        <p:sp>
          <p:nvSpPr>
            <p:cNvPr id="3091" name="Freeform 19"/>
            <p:cNvSpPr>
              <a:spLocks/>
            </p:cNvSpPr>
            <p:nvPr/>
          </p:nvSpPr>
          <p:spPr bwMode="gray">
            <a:xfrm>
              <a:off x="2065" y="361"/>
              <a:ext cx="100" cy="228"/>
            </a:xfrm>
            <a:custGeom>
              <a:avLst/>
              <a:gdLst/>
              <a:ahLst/>
              <a:cxnLst>
                <a:cxn ang="0">
                  <a:pos x="52" y="176"/>
                </a:cxn>
                <a:cxn ang="0">
                  <a:pos x="59" y="176"/>
                </a:cxn>
                <a:cxn ang="0">
                  <a:pos x="74" y="169"/>
                </a:cxn>
                <a:cxn ang="0">
                  <a:pos x="86" y="154"/>
                </a:cxn>
                <a:cxn ang="0">
                  <a:pos x="86" y="141"/>
                </a:cxn>
                <a:cxn ang="0">
                  <a:pos x="74" y="143"/>
                </a:cxn>
                <a:cxn ang="0">
                  <a:pos x="58" y="158"/>
                </a:cxn>
                <a:cxn ang="0">
                  <a:pos x="52" y="118"/>
                </a:cxn>
                <a:cxn ang="0">
                  <a:pos x="61" y="116"/>
                </a:cxn>
                <a:cxn ang="0">
                  <a:pos x="78" y="110"/>
                </a:cxn>
                <a:cxn ang="0">
                  <a:pos x="92" y="92"/>
                </a:cxn>
                <a:cxn ang="0">
                  <a:pos x="92" y="77"/>
                </a:cxn>
                <a:cxn ang="0">
                  <a:pos x="81" y="79"/>
                </a:cxn>
                <a:cxn ang="0">
                  <a:pos x="65" y="88"/>
                </a:cxn>
                <a:cxn ang="0">
                  <a:pos x="52" y="115"/>
                </a:cxn>
                <a:cxn ang="0">
                  <a:pos x="55" y="48"/>
                </a:cxn>
                <a:cxn ang="0">
                  <a:pos x="67" y="45"/>
                </a:cxn>
                <a:cxn ang="0">
                  <a:pos x="85" y="37"/>
                </a:cxn>
                <a:cxn ang="0">
                  <a:pos x="97" y="17"/>
                </a:cxn>
                <a:cxn ang="0">
                  <a:pos x="97" y="0"/>
                </a:cxn>
                <a:cxn ang="0">
                  <a:pos x="83" y="3"/>
                </a:cxn>
                <a:cxn ang="0">
                  <a:pos x="65" y="14"/>
                </a:cxn>
                <a:cxn ang="0">
                  <a:pos x="50" y="45"/>
                </a:cxn>
                <a:cxn ang="0">
                  <a:pos x="47" y="35"/>
                </a:cxn>
                <a:cxn ang="0">
                  <a:pos x="38" y="18"/>
                </a:cxn>
                <a:cxn ang="0">
                  <a:pos x="16" y="3"/>
                </a:cxn>
                <a:cxn ang="0">
                  <a:pos x="1" y="3"/>
                </a:cxn>
                <a:cxn ang="0">
                  <a:pos x="5" y="19"/>
                </a:cxn>
                <a:cxn ang="0">
                  <a:pos x="19" y="38"/>
                </a:cxn>
                <a:cxn ang="0">
                  <a:pos x="47" y="48"/>
                </a:cxn>
                <a:cxn ang="0">
                  <a:pos x="47" y="132"/>
                </a:cxn>
                <a:cxn ang="0">
                  <a:pos x="42" y="118"/>
                </a:cxn>
                <a:cxn ang="0">
                  <a:pos x="25" y="103"/>
                </a:cxn>
                <a:cxn ang="0">
                  <a:pos x="12" y="103"/>
                </a:cxn>
                <a:cxn ang="0">
                  <a:pos x="16" y="116"/>
                </a:cxn>
                <a:cxn ang="0">
                  <a:pos x="25" y="132"/>
                </a:cxn>
                <a:cxn ang="0">
                  <a:pos x="47" y="141"/>
                </a:cxn>
                <a:cxn ang="0">
                  <a:pos x="52" y="228"/>
                </a:cxn>
              </a:cxnLst>
              <a:rect l="0" t="0" r="r" b="b"/>
              <a:pathLst>
                <a:path w="100" h="228">
                  <a:moveTo>
                    <a:pt x="52" y="228"/>
                  </a:moveTo>
                  <a:lnTo>
                    <a:pt x="52" y="176"/>
                  </a:lnTo>
                  <a:lnTo>
                    <a:pt x="55" y="176"/>
                  </a:lnTo>
                  <a:lnTo>
                    <a:pt x="59" y="176"/>
                  </a:lnTo>
                  <a:lnTo>
                    <a:pt x="67" y="173"/>
                  </a:lnTo>
                  <a:lnTo>
                    <a:pt x="74" y="169"/>
                  </a:lnTo>
                  <a:lnTo>
                    <a:pt x="81" y="163"/>
                  </a:lnTo>
                  <a:lnTo>
                    <a:pt x="86" y="154"/>
                  </a:lnTo>
                  <a:lnTo>
                    <a:pt x="88" y="141"/>
                  </a:lnTo>
                  <a:lnTo>
                    <a:pt x="86" y="141"/>
                  </a:lnTo>
                  <a:lnTo>
                    <a:pt x="81" y="142"/>
                  </a:lnTo>
                  <a:lnTo>
                    <a:pt x="74" y="143"/>
                  </a:lnTo>
                  <a:lnTo>
                    <a:pt x="66" y="149"/>
                  </a:lnTo>
                  <a:lnTo>
                    <a:pt x="58" y="158"/>
                  </a:lnTo>
                  <a:lnTo>
                    <a:pt x="52" y="173"/>
                  </a:lnTo>
                  <a:lnTo>
                    <a:pt x="52" y="118"/>
                  </a:lnTo>
                  <a:lnTo>
                    <a:pt x="55" y="118"/>
                  </a:lnTo>
                  <a:lnTo>
                    <a:pt x="61" y="116"/>
                  </a:lnTo>
                  <a:lnTo>
                    <a:pt x="69" y="115"/>
                  </a:lnTo>
                  <a:lnTo>
                    <a:pt x="78" y="110"/>
                  </a:lnTo>
                  <a:lnTo>
                    <a:pt x="86" y="103"/>
                  </a:lnTo>
                  <a:lnTo>
                    <a:pt x="92" y="92"/>
                  </a:lnTo>
                  <a:lnTo>
                    <a:pt x="94" y="77"/>
                  </a:lnTo>
                  <a:lnTo>
                    <a:pt x="92" y="77"/>
                  </a:lnTo>
                  <a:lnTo>
                    <a:pt x="88" y="77"/>
                  </a:lnTo>
                  <a:lnTo>
                    <a:pt x="81" y="79"/>
                  </a:lnTo>
                  <a:lnTo>
                    <a:pt x="73" y="81"/>
                  </a:lnTo>
                  <a:lnTo>
                    <a:pt x="65" y="88"/>
                  </a:lnTo>
                  <a:lnTo>
                    <a:pt x="58" y="99"/>
                  </a:lnTo>
                  <a:lnTo>
                    <a:pt x="52" y="115"/>
                  </a:lnTo>
                  <a:lnTo>
                    <a:pt x="52" y="48"/>
                  </a:lnTo>
                  <a:lnTo>
                    <a:pt x="55" y="48"/>
                  </a:lnTo>
                  <a:lnTo>
                    <a:pt x="61" y="48"/>
                  </a:lnTo>
                  <a:lnTo>
                    <a:pt x="67" y="45"/>
                  </a:lnTo>
                  <a:lnTo>
                    <a:pt x="77" y="42"/>
                  </a:lnTo>
                  <a:lnTo>
                    <a:pt x="85" y="37"/>
                  </a:lnTo>
                  <a:lnTo>
                    <a:pt x="92" y="27"/>
                  </a:lnTo>
                  <a:lnTo>
                    <a:pt x="97" y="17"/>
                  </a:lnTo>
                  <a:lnTo>
                    <a:pt x="100" y="0"/>
                  </a:lnTo>
                  <a:lnTo>
                    <a:pt x="97" y="0"/>
                  </a:lnTo>
                  <a:lnTo>
                    <a:pt x="92" y="0"/>
                  </a:lnTo>
                  <a:lnTo>
                    <a:pt x="83" y="3"/>
                  </a:lnTo>
                  <a:lnTo>
                    <a:pt x="74" y="7"/>
                  </a:lnTo>
                  <a:lnTo>
                    <a:pt x="65" y="14"/>
                  </a:lnTo>
                  <a:lnTo>
                    <a:pt x="56" y="27"/>
                  </a:lnTo>
                  <a:lnTo>
                    <a:pt x="50" y="45"/>
                  </a:lnTo>
                  <a:lnTo>
                    <a:pt x="50" y="42"/>
                  </a:lnTo>
                  <a:lnTo>
                    <a:pt x="47" y="35"/>
                  </a:lnTo>
                  <a:lnTo>
                    <a:pt x="43" y="27"/>
                  </a:lnTo>
                  <a:lnTo>
                    <a:pt x="38" y="18"/>
                  </a:lnTo>
                  <a:lnTo>
                    <a:pt x="28" y="10"/>
                  </a:lnTo>
                  <a:lnTo>
                    <a:pt x="16" y="3"/>
                  </a:lnTo>
                  <a:lnTo>
                    <a:pt x="0" y="0"/>
                  </a:lnTo>
                  <a:lnTo>
                    <a:pt x="1" y="3"/>
                  </a:lnTo>
                  <a:lnTo>
                    <a:pt x="3" y="10"/>
                  </a:lnTo>
                  <a:lnTo>
                    <a:pt x="5" y="19"/>
                  </a:lnTo>
                  <a:lnTo>
                    <a:pt x="11" y="29"/>
                  </a:lnTo>
                  <a:lnTo>
                    <a:pt x="19" y="38"/>
                  </a:lnTo>
                  <a:lnTo>
                    <a:pt x="31" y="45"/>
                  </a:lnTo>
                  <a:lnTo>
                    <a:pt x="47" y="48"/>
                  </a:lnTo>
                  <a:lnTo>
                    <a:pt x="47" y="135"/>
                  </a:lnTo>
                  <a:lnTo>
                    <a:pt x="47" y="132"/>
                  </a:lnTo>
                  <a:lnTo>
                    <a:pt x="46" y="126"/>
                  </a:lnTo>
                  <a:lnTo>
                    <a:pt x="42" y="118"/>
                  </a:lnTo>
                  <a:lnTo>
                    <a:pt x="35" y="110"/>
                  </a:lnTo>
                  <a:lnTo>
                    <a:pt x="25" y="103"/>
                  </a:lnTo>
                  <a:lnTo>
                    <a:pt x="12" y="100"/>
                  </a:lnTo>
                  <a:lnTo>
                    <a:pt x="12" y="103"/>
                  </a:lnTo>
                  <a:lnTo>
                    <a:pt x="13" y="108"/>
                  </a:lnTo>
                  <a:lnTo>
                    <a:pt x="16" y="116"/>
                  </a:lnTo>
                  <a:lnTo>
                    <a:pt x="20" y="124"/>
                  </a:lnTo>
                  <a:lnTo>
                    <a:pt x="25" y="132"/>
                  </a:lnTo>
                  <a:lnTo>
                    <a:pt x="35" y="139"/>
                  </a:lnTo>
                  <a:lnTo>
                    <a:pt x="47" y="141"/>
                  </a:lnTo>
                  <a:lnTo>
                    <a:pt x="47" y="228"/>
                  </a:lnTo>
                  <a:lnTo>
                    <a:pt x="52" y="228"/>
                  </a:lnTo>
                  <a:close/>
                </a:path>
              </a:pathLst>
            </a:custGeom>
            <a:solidFill>
              <a:srgbClr val="D7D7D7"/>
            </a:solidFill>
            <a:ln w="0">
              <a:solidFill>
                <a:srgbClr val="D7D7D7"/>
              </a:solidFill>
              <a:prstDash val="solid"/>
              <a:round/>
              <a:headEnd/>
              <a:tailEnd/>
            </a:ln>
          </p:spPr>
          <p:txBody>
            <a:bodyPr/>
            <a:lstStyle/>
            <a:p>
              <a:endParaRPr lang="en-US"/>
            </a:p>
          </p:txBody>
        </p:sp>
        <p:sp>
          <p:nvSpPr>
            <p:cNvPr id="3092" name="Freeform 20"/>
            <p:cNvSpPr>
              <a:spLocks/>
            </p:cNvSpPr>
            <p:nvPr/>
          </p:nvSpPr>
          <p:spPr bwMode="gray">
            <a:xfrm>
              <a:off x="2921" y="361"/>
              <a:ext cx="100" cy="228"/>
            </a:xfrm>
            <a:custGeom>
              <a:avLst/>
              <a:gdLst/>
              <a:ahLst/>
              <a:cxnLst>
                <a:cxn ang="0">
                  <a:pos x="53" y="176"/>
                </a:cxn>
                <a:cxn ang="0">
                  <a:pos x="60" y="176"/>
                </a:cxn>
                <a:cxn ang="0">
                  <a:pos x="74" y="169"/>
                </a:cxn>
                <a:cxn ang="0">
                  <a:pos x="87" y="154"/>
                </a:cxn>
                <a:cxn ang="0">
                  <a:pos x="87" y="141"/>
                </a:cxn>
                <a:cxn ang="0">
                  <a:pos x="74" y="143"/>
                </a:cxn>
                <a:cxn ang="0">
                  <a:pos x="60" y="158"/>
                </a:cxn>
                <a:cxn ang="0">
                  <a:pos x="53" y="118"/>
                </a:cxn>
                <a:cxn ang="0">
                  <a:pos x="61" y="116"/>
                </a:cxn>
                <a:cxn ang="0">
                  <a:pos x="78" y="110"/>
                </a:cxn>
                <a:cxn ang="0">
                  <a:pos x="92" y="92"/>
                </a:cxn>
                <a:cxn ang="0">
                  <a:pos x="92" y="77"/>
                </a:cxn>
                <a:cxn ang="0">
                  <a:pos x="81" y="79"/>
                </a:cxn>
                <a:cxn ang="0">
                  <a:pos x="65" y="88"/>
                </a:cxn>
                <a:cxn ang="0">
                  <a:pos x="53" y="115"/>
                </a:cxn>
                <a:cxn ang="0">
                  <a:pos x="56" y="48"/>
                </a:cxn>
                <a:cxn ang="0">
                  <a:pos x="68" y="45"/>
                </a:cxn>
                <a:cxn ang="0">
                  <a:pos x="85" y="37"/>
                </a:cxn>
                <a:cxn ang="0">
                  <a:pos x="97" y="17"/>
                </a:cxn>
                <a:cxn ang="0">
                  <a:pos x="97" y="0"/>
                </a:cxn>
                <a:cxn ang="0">
                  <a:pos x="84" y="3"/>
                </a:cxn>
                <a:cxn ang="0">
                  <a:pos x="65" y="14"/>
                </a:cxn>
                <a:cxn ang="0">
                  <a:pos x="50" y="45"/>
                </a:cxn>
                <a:cxn ang="0">
                  <a:pos x="47" y="35"/>
                </a:cxn>
                <a:cxn ang="0">
                  <a:pos x="38" y="18"/>
                </a:cxn>
                <a:cxn ang="0">
                  <a:pos x="16" y="3"/>
                </a:cxn>
                <a:cxn ang="0">
                  <a:pos x="2" y="3"/>
                </a:cxn>
                <a:cxn ang="0">
                  <a:pos x="6" y="19"/>
                </a:cxn>
                <a:cxn ang="0">
                  <a:pos x="19" y="38"/>
                </a:cxn>
                <a:cxn ang="0">
                  <a:pos x="47" y="48"/>
                </a:cxn>
                <a:cxn ang="0">
                  <a:pos x="47" y="132"/>
                </a:cxn>
                <a:cxn ang="0">
                  <a:pos x="42" y="118"/>
                </a:cxn>
                <a:cxn ang="0">
                  <a:pos x="26" y="103"/>
                </a:cxn>
                <a:cxn ang="0">
                  <a:pos x="12" y="103"/>
                </a:cxn>
                <a:cxn ang="0">
                  <a:pos x="16" y="116"/>
                </a:cxn>
                <a:cxn ang="0">
                  <a:pos x="26" y="132"/>
                </a:cxn>
                <a:cxn ang="0">
                  <a:pos x="47" y="141"/>
                </a:cxn>
                <a:cxn ang="0">
                  <a:pos x="53" y="228"/>
                </a:cxn>
              </a:cxnLst>
              <a:rect l="0" t="0" r="r" b="b"/>
              <a:pathLst>
                <a:path w="100" h="228">
                  <a:moveTo>
                    <a:pt x="53" y="228"/>
                  </a:moveTo>
                  <a:lnTo>
                    <a:pt x="53" y="176"/>
                  </a:lnTo>
                  <a:lnTo>
                    <a:pt x="56" y="176"/>
                  </a:lnTo>
                  <a:lnTo>
                    <a:pt x="60" y="176"/>
                  </a:lnTo>
                  <a:lnTo>
                    <a:pt x="68" y="173"/>
                  </a:lnTo>
                  <a:lnTo>
                    <a:pt x="74" y="169"/>
                  </a:lnTo>
                  <a:lnTo>
                    <a:pt x="81" y="163"/>
                  </a:lnTo>
                  <a:lnTo>
                    <a:pt x="87" y="154"/>
                  </a:lnTo>
                  <a:lnTo>
                    <a:pt x="88" y="141"/>
                  </a:lnTo>
                  <a:lnTo>
                    <a:pt x="87" y="141"/>
                  </a:lnTo>
                  <a:lnTo>
                    <a:pt x="81" y="142"/>
                  </a:lnTo>
                  <a:lnTo>
                    <a:pt x="74" y="143"/>
                  </a:lnTo>
                  <a:lnTo>
                    <a:pt x="66" y="149"/>
                  </a:lnTo>
                  <a:lnTo>
                    <a:pt x="60" y="158"/>
                  </a:lnTo>
                  <a:lnTo>
                    <a:pt x="53" y="173"/>
                  </a:lnTo>
                  <a:lnTo>
                    <a:pt x="53" y="118"/>
                  </a:lnTo>
                  <a:lnTo>
                    <a:pt x="56" y="118"/>
                  </a:lnTo>
                  <a:lnTo>
                    <a:pt x="61" y="116"/>
                  </a:lnTo>
                  <a:lnTo>
                    <a:pt x="69" y="115"/>
                  </a:lnTo>
                  <a:lnTo>
                    <a:pt x="78" y="110"/>
                  </a:lnTo>
                  <a:lnTo>
                    <a:pt x="87" y="103"/>
                  </a:lnTo>
                  <a:lnTo>
                    <a:pt x="92" y="92"/>
                  </a:lnTo>
                  <a:lnTo>
                    <a:pt x="95" y="77"/>
                  </a:lnTo>
                  <a:lnTo>
                    <a:pt x="92" y="77"/>
                  </a:lnTo>
                  <a:lnTo>
                    <a:pt x="88" y="77"/>
                  </a:lnTo>
                  <a:lnTo>
                    <a:pt x="81" y="79"/>
                  </a:lnTo>
                  <a:lnTo>
                    <a:pt x="73" y="81"/>
                  </a:lnTo>
                  <a:lnTo>
                    <a:pt x="65" y="88"/>
                  </a:lnTo>
                  <a:lnTo>
                    <a:pt x="58" y="99"/>
                  </a:lnTo>
                  <a:lnTo>
                    <a:pt x="53" y="115"/>
                  </a:lnTo>
                  <a:lnTo>
                    <a:pt x="53" y="48"/>
                  </a:lnTo>
                  <a:lnTo>
                    <a:pt x="56" y="48"/>
                  </a:lnTo>
                  <a:lnTo>
                    <a:pt x="61" y="48"/>
                  </a:lnTo>
                  <a:lnTo>
                    <a:pt x="68" y="45"/>
                  </a:lnTo>
                  <a:lnTo>
                    <a:pt x="77" y="42"/>
                  </a:lnTo>
                  <a:lnTo>
                    <a:pt x="85" y="37"/>
                  </a:lnTo>
                  <a:lnTo>
                    <a:pt x="93" y="27"/>
                  </a:lnTo>
                  <a:lnTo>
                    <a:pt x="97" y="17"/>
                  </a:lnTo>
                  <a:lnTo>
                    <a:pt x="100" y="0"/>
                  </a:lnTo>
                  <a:lnTo>
                    <a:pt x="97" y="0"/>
                  </a:lnTo>
                  <a:lnTo>
                    <a:pt x="92" y="0"/>
                  </a:lnTo>
                  <a:lnTo>
                    <a:pt x="84" y="3"/>
                  </a:lnTo>
                  <a:lnTo>
                    <a:pt x="74" y="7"/>
                  </a:lnTo>
                  <a:lnTo>
                    <a:pt x="65" y="14"/>
                  </a:lnTo>
                  <a:lnTo>
                    <a:pt x="57" y="27"/>
                  </a:lnTo>
                  <a:lnTo>
                    <a:pt x="50" y="45"/>
                  </a:lnTo>
                  <a:lnTo>
                    <a:pt x="50" y="42"/>
                  </a:lnTo>
                  <a:lnTo>
                    <a:pt x="47" y="35"/>
                  </a:lnTo>
                  <a:lnTo>
                    <a:pt x="43" y="27"/>
                  </a:lnTo>
                  <a:lnTo>
                    <a:pt x="38" y="18"/>
                  </a:lnTo>
                  <a:lnTo>
                    <a:pt x="29" y="10"/>
                  </a:lnTo>
                  <a:lnTo>
                    <a:pt x="16" y="3"/>
                  </a:lnTo>
                  <a:lnTo>
                    <a:pt x="0" y="0"/>
                  </a:lnTo>
                  <a:lnTo>
                    <a:pt x="2" y="3"/>
                  </a:lnTo>
                  <a:lnTo>
                    <a:pt x="3" y="10"/>
                  </a:lnTo>
                  <a:lnTo>
                    <a:pt x="6" y="19"/>
                  </a:lnTo>
                  <a:lnTo>
                    <a:pt x="11" y="29"/>
                  </a:lnTo>
                  <a:lnTo>
                    <a:pt x="19" y="38"/>
                  </a:lnTo>
                  <a:lnTo>
                    <a:pt x="31" y="45"/>
                  </a:lnTo>
                  <a:lnTo>
                    <a:pt x="47" y="48"/>
                  </a:lnTo>
                  <a:lnTo>
                    <a:pt x="47" y="135"/>
                  </a:lnTo>
                  <a:lnTo>
                    <a:pt x="47" y="132"/>
                  </a:lnTo>
                  <a:lnTo>
                    <a:pt x="46" y="126"/>
                  </a:lnTo>
                  <a:lnTo>
                    <a:pt x="42" y="118"/>
                  </a:lnTo>
                  <a:lnTo>
                    <a:pt x="35" y="110"/>
                  </a:lnTo>
                  <a:lnTo>
                    <a:pt x="26" y="103"/>
                  </a:lnTo>
                  <a:lnTo>
                    <a:pt x="12" y="100"/>
                  </a:lnTo>
                  <a:lnTo>
                    <a:pt x="12" y="103"/>
                  </a:lnTo>
                  <a:lnTo>
                    <a:pt x="14" y="108"/>
                  </a:lnTo>
                  <a:lnTo>
                    <a:pt x="16" y="116"/>
                  </a:lnTo>
                  <a:lnTo>
                    <a:pt x="20" y="124"/>
                  </a:lnTo>
                  <a:lnTo>
                    <a:pt x="26" y="132"/>
                  </a:lnTo>
                  <a:lnTo>
                    <a:pt x="35" y="139"/>
                  </a:lnTo>
                  <a:lnTo>
                    <a:pt x="47" y="141"/>
                  </a:lnTo>
                  <a:lnTo>
                    <a:pt x="47" y="228"/>
                  </a:lnTo>
                  <a:lnTo>
                    <a:pt x="53" y="228"/>
                  </a:lnTo>
                  <a:close/>
                </a:path>
              </a:pathLst>
            </a:custGeom>
            <a:solidFill>
              <a:srgbClr val="D7D7D7"/>
            </a:solidFill>
            <a:ln w="0">
              <a:solidFill>
                <a:srgbClr val="D7D7D7"/>
              </a:solidFill>
              <a:prstDash val="solid"/>
              <a:round/>
              <a:headEnd/>
              <a:tailEnd/>
            </a:ln>
          </p:spPr>
          <p:txBody>
            <a:bodyPr/>
            <a:lstStyle/>
            <a:p>
              <a:endParaRPr lang="en-US"/>
            </a:p>
          </p:txBody>
        </p:sp>
        <p:sp>
          <p:nvSpPr>
            <p:cNvPr id="3093" name="Freeform 21"/>
            <p:cNvSpPr>
              <a:spLocks/>
            </p:cNvSpPr>
            <p:nvPr/>
          </p:nvSpPr>
          <p:spPr bwMode="gray">
            <a:xfrm>
              <a:off x="2273" y="187"/>
              <a:ext cx="175" cy="402"/>
            </a:xfrm>
            <a:custGeom>
              <a:avLst/>
              <a:gdLst/>
              <a:ahLst/>
              <a:cxnLst>
                <a:cxn ang="0">
                  <a:pos x="93" y="309"/>
                </a:cxn>
                <a:cxn ang="0">
                  <a:pos x="101" y="309"/>
                </a:cxn>
                <a:cxn ang="0">
                  <a:pos x="118" y="304"/>
                </a:cxn>
                <a:cxn ang="0">
                  <a:pos x="138" y="292"/>
                </a:cxn>
                <a:cxn ang="0">
                  <a:pos x="152" y="266"/>
                </a:cxn>
                <a:cxn ang="0">
                  <a:pos x="152" y="247"/>
                </a:cxn>
                <a:cxn ang="0">
                  <a:pos x="138" y="250"/>
                </a:cxn>
                <a:cxn ang="0">
                  <a:pos x="120" y="259"/>
                </a:cxn>
                <a:cxn ang="0">
                  <a:pos x="99" y="285"/>
                </a:cxn>
                <a:cxn ang="0">
                  <a:pos x="93" y="207"/>
                </a:cxn>
                <a:cxn ang="0">
                  <a:pos x="102" y="205"/>
                </a:cxn>
                <a:cxn ang="0">
                  <a:pos x="122" y="200"/>
                </a:cxn>
                <a:cxn ang="0">
                  <a:pos x="147" y="185"/>
                </a:cxn>
                <a:cxn ang="0">
                  <a:pos x="163" y="155"/>
                </a:cxn>
                <a:cxn ang="0">
                  <a:pos x="163" y="134"/>
                </a:cxn>
                <a:cxn ang="0">
                  <a:pos x="149" y="135"/>
                </a:cxn>
                <a:cxn ang="0">
                  <a:pos x="129" y="142"/>
                </a:cxn>
                <a:cxn ang="0">
                  <a:pos x="107" y="162"/>
                </a:cxn>
                <a:cxn ang="0">
                  <a:pos x="93" y="201"/>
                </a:cxn>
                <a:cxn ang="0">
                  <a:pos x="95" y="83"/>
                </a:cxn>
                <a:cxn ang="0">
                  <a:pos x="110" y="81"/>
                </a:cxn>
                <a:cxn ang="0">
                  <a:pos x="134" y="73"/>
                </a:cxn>
                <a:cxn ang="0">
                  <a:pos x="157" y="54"/>
                </a:cxn>
                <a:cxn ang="0">
                  <a:pos x="174" y="23"/>
                </a:cxn>
                <a:cxn ang="0">
                  <a:pos x="174" y="0"/>
                </a:cxn>
                <a:cxn ang="0">
                  <a:pos x="157" y="2"/>
                </a:cxn>
                <a:cxn ang="0">
                  <a:pos x="133" y="10"/>
                </a:cxn>
                <a:cxn ang="0">
                  <a:pos x="107" y="33"/>
                </a:cxn>
                <a:cxn ang="0">
                  <a:pos x="87" y="77"/>
                </a:cxn>
                <a:cxn ang="0">
                  <a:pos x="85" y="68"/>
                </a:cxn>
                <a:cxn ang="0">
                  <a:pos x="75" y="46"/>
                </a:cxn>
                <a:cxn ang="0">
                  <a:pos x="55" y="21"/>
                </a:cxn>
                <a:cxn ang="0">
                  <a:pos x="22" y="3"/>
                </a:cxn>
                <a:cxn ang="0">
                  <a:pos x="1" y="3"/>
                </a:cxn>
                <a:cxn ang="0">
                  <a:pos x="4" y="18"/>
                </a:cxn>
                <a:cxn ang="0">
                  <a:pos x="12" y="42"/>
                </a:cxn>
                <a:cxn ang="0">
                  <a:pos x="31" y="65"/>
                </a:cxn>
                <a:cxn ang="0">
                  <a:pos x="62" y="81"/>
                </a:cxn>
                <a:cxn ang="0">
                  <a:pos x="82" y="238"/>
                </a:cxn>
                <a:cxn ang="0">
                  <a:pos x="80" y="228"/>
                </a:cxn>
                <a:cxn ang="0">
                  <a:pos x="72" y="207"/>
                </a:cxn>
                <a:cxn ang="0">
                  <a:pos x="55" y="185"/>
                </a:cxn>
                <a:cxn ang="0">
                  <a:pos x="21" y="176"/>
                </a:cxn>
                <a:cxn ang="0">
                  <a:pos x="22" y="185"/>
                </a:cxn>
                <a:cxn ang="0">
                  <a:pos x="28" y="205"/>
                </a:cxn>
                <a:cxn ang="0">
                  <a:pos x="41" y="230"/>
                </a:cxn>
                <a:cxn ang="0">
                  <a:pos x="66" y="246"/>
                </a:cxn>
                <a:cxn ang="0">
                  <a:pos x="82" y="402"/>
                </a:cxn>
              </a:cxnLst>
              <a:rect l="0" t="0" r="r" b="b"/>
              <a:pathLst>
                <a:path w="175" h="402">
                  <a:moveTo>
                    <a:pt x="93" y="402"/>
                  </a:moveTo>
                  <a:lnTo>
                    <a:pt x="93" y="309"/>
                  </a:lnTo>
                  <a:lnTo>
                    <a:pt x="95" y="309"/>
                  </a:lnTo>
                  <a:lnTo>
                    <a:pt x="101" y="309"/>
                  </a:lnTo>
                  <a:lnTo>
                    <a:pt x="109" y="308"/>
                  </a:lnTo>
                  <a:lnTo>
                    <a:pt x="118" y="304"/>
                  </a:lnTo>
                  <a:lnTo>
                    <a:pt x="129" y="298"/>
                  </a:lnTo>
                  <a:lnTo>
                    <a:pt x="138" y="292"/>
                  </a:lnTo>
                  <a:lnTo>
                    <a:pt x="147" y="281"/>
                  </a:lnTo>
                  <a:lnTo>
                    <a:pt x="152" y="266"/>
                  </a:lnTo>
                  <a:lnTo>
                    <a:pt x="155" y="247"/>
                  </a:lnTo>
                  <a:lnTo>
                    <a:pt x="152" y="247"/>
                  </a:lnTo>
                  <a:lnTo>
                    <a:pt x="147" y="249"/>
                  </a:lnTo>
                  <a:lnTo>
                    <a:pt x="138" y="250"/>
                  </a:lnTo>
                  <a:lnTo>
                    <a:pt x="129" y="253"/>
                  </a:lnTo>
                  <a:lnTo>
                    <a:pt x="120" y="259"/>
                  </a:lnTo>
                  <a:lnTo>
                    <a:pt x="109" y="270"/>
                  </a:lnTo>
                  <a:lnTo>
                    <a:pt x="99" y="285"/>
                  </a:lnTo>
                  <a:lnTo>
                    <a:pt x="93" y="304"/>
                  </a:lnTo>
                  <a:lnTo>
                    <a:pt x="93" y="207"/>
                  </a:lnTo>
                  <a:lnTo>
                    <a:pt x="95" y="207"/>
                  </a:lnTo>
                  <a:lnTo>
                    <a:pt x="102" y="205"/>
                  </a:lnTo>
                  <a:lnTo>
                    <a:pt x="111" y="204"/>
                  </a:lnTo>
                  <a:lnTo>
                    <a:pt x="122" y="200"/>
                  </a:lnTo>
                  <a:lnTo>
                    <a:pt x="134" y="195"/>
                  </a:lnTo>
                  <a:lnTo>
                    <a:pt x="147" y="185"/>
                  </a:lnTo>
                  <a:lnTo>
                    <a:pt x="156" y="173"/>
                  </a:lnTo>
                  <a:lnTo>
                    <a:pt x="163" y="155"/>
                  </a:lnTo>
                  <a:lnTo>
                    <a:pt x="165" y="134"/>
                  </a:lnTo>
                  <a:lnTo>
                    <a:pt x="163" y="134"/>
                  </a:lnTo>
                  <a:lnTo>
                    <a:pt x="157" y="134"/>
                  </a:lnTo>
                  <a:lnTo>
                    <a:pt x="149" y="135"/>
                  </a:lnTo>
                  <a:lnTo>
                    <a:pt x="140" y="137"/>
                  </a:lnTo>
                  <a:lnTo>
                    <a:pt x="129" y="142"/>
                  </a:lnTo>
                  <a:lnTo>
                    <a:pt x="118" y="150"/>
                  </a:lnTo>
                  <a:lnTo>
                    <a:pt x="107" y="162"/>
                  </a:lnTo>
                  <a:lnTo>
                    <a:pt x="99" y="178"/>
                  </a:lnTo>
                  <a:lnTo>
                    <a:pt x="93" y="201"/>
                  </a:lnTo>
                  <a:lnTo>
                    <a:pt x="93" y="83"/>
                  </a:lnTo>
                  <a:lnTo>
                    <a:pt x="95" y="83"/>
                  </a:lnTo>
                  <a:lnTo>
                    <a:pt x="101" y="83"/>
                  </a:lnTo>
                  <a:lnTo>
                    <a:pt x="110" y="81"/>
                  </a:lnTo>
                  <a:lnTo>
                    <a:pt x="122" y="77"/>
                  </a:lnTo>
                  <a:lnTo>
                    <a:pt x="134" y="73"/>
                  </a:lnTo>
                  <a:lnTo>
                    <a:pt x="147" y="65"/>
                  </a:lnTo>
                  <a:lnTo>
                    <a:pt x="157" y="54"/>
                  </a:lnTo>
                  <a:lnTo>
                    <a:pt x="167" y="41"/>
                  </a:lnTo>
                  <a:lnTo>
                    <a:pt x="174" y="23"/>
                  </a:lnTo>
                  <a:lnTo>
                    <a:pt x="175" y="0"/>
                  </a:lnTo>
                  <a:lnTo>
                    <a:pt x="174" y="0"/>
                  </a:lnTo>
                  <a:lnTo>
                    <a:pt x="167" y="0"/>
                  </a:lnTo>
                  <a:lnTo>
                    <a:pt x="157" y="2"/>
                  </a:lnTo>
                  <a:lnTo>
                    <a:pt x="145" y="4"/>
                  </a:lnTo>
                  <a:lnTo>
                    <a:pt x="133" y="10"/>
                  </a:lnTo>
                  <a:lnTo>
                    <a:pt x="120" y="19"/>
                  </a:lnTo>
                  <a:lnTo>
                    <a:pt x="107" y="33"/>
                  </a:lnTo>
                  <a:lnTo>
                    <a:pt x="97" y="52"/>
                  </a:lnTo>
                  <a:lnTo>
                    <a:pt x="87" y="77"/>
                  </a:lnTo>
                  <a:lnTo>
                    <a:pt x="87" y="75"/>
                  </a:lnTo>
                  <a:lnTo>
                    <a:pt x="85" y="68"/>
                  </a:lnTo>
                  <a:lnTo>
                    <a:pt x="80" y="58"/>
                  </a:lnTo>
                  <a:lnTo>
                    <a:pt x="75" y="46"/>
                  </a:lnTo>
                  <a:lnTo>
                    <a:pt x="66" y="33"/>
                  </a:lnTo>
                  <a:lnTo>
                    <a:pt x="55" y="21"/>
                  </a:lnTo>
                  <a:lnTo>
                    <a:pt x="40" y="10"/>
                  </a:lnTo>
                  <a:lnTo>
                    <a:pt x="22" y="3"/>
                  </a:lnTo>
                  <a:lnTo>
                    <a:pt x="0" y="0"/>
                  </a:lnTo>
                  <a:lnTo>
                    <a:pt x="1" y="3"/>
                  </a:lnTo>
                  <a:lnTo>
                    <a:pt x="1" y="10"/>
                  </a:lnTo>
                  <a:lnTo>
                    <a:pt x="4" y="18"/>
                  </a:lnTo>
                  <a:lnTo>
                    <a:pt x="6" y="30"/>
                  </a:lnTo>
                  <a:lnTo>
                    <a:pt x="12" y="42"/>
                  </a:lnTo>
                  <a:lnTo>
                    <a:pt x="20" y="54"/>
                  </a:lnTo>
                  <a:lnTo>
                    <a:pt x="31" y="65"/>
                  </a:lnTo>
                  <a:lnTo>
                    <a:pt x="44" y="75"/>
                  </a:lnTo>
                  <a:lnTo>
                    <a:pt x="62" y="81"/>
                  </a:lnTo>
                  <a:lnTo>
                    <a:pt x="82" y="83"/>
                  </a:lnTo>
                  <a:lnTo>
                    <a:pt x="82" y="238"/>
                  </a:lnTo>
                  <a:lnTo>
                    <a:pt x="82" y="235"/>
                  </a:lnTo>
                  <a:lnTo>
                    <a:pt x="80" y="228"/>
                  </a:lnTo>
                  <a:lnTo>
                    <a:pt x="78" y="217"/>
                  </a:lnTo>
                  <a:lnTo>
                    <a:pt x="72" y="207"/>
                  </a:lnTo>
                  <a:lnTo>
                    <a:pt x="66" y="196"/>
                  </a:lnTo>
                  <a:lnTo>
                    <a:pt x="55" y="185"/>
                  </a:lnTo>
                  <a:lnTo>
                    <a:pt x="40" y="178"/>
                  </a:lnTo>
                  <a:lnTo>
                    <a:pt x="21" y="176"/>
                  </a:lnTo>
                  <a:lnTo>
                    <a:pt x="21" y="178"/>
                  </a:lnTo>
                  <a:lnTo>
                    <a:pt x="22" y="185"/>
                  </a:lnTo>
                  <a:lnTo>
                    <a:pt x="24" y="195"/>
                  </a:lnTo>
                  <a:lnTo>
                    <a:pt x="28" y="205"/>
                  </a:lnTo>
                  <a:lnTo>
                    <a:pt x="33" y="217"/>
                  </a:lnTo>
                  <a:lnTo>
                    <a:pt x="41" y="230"/>
                  </a:lnTo>
                  <a:lnTo>
                    <a:pt x="52" y="239"/>
                  </a:lnTo>
                  <a:lnTo>
                    <a:pt x="66" y="246"/>
                  </a:lnTo>
                  <a:lnTo>
                    <a:pt x="82" y="247"/>
                  </a:lnTo>
                  <a:lnTo>
                    <a:pt x="82" y="402"/>
                  </a:lnTo>
                  <a:lnTo>
                    <a:pt x="93" y="402"/>
                  </a:lnTo>
                  <a:close/>
                </a:path>
              </a:pathLst>
            </a:custGeom>
            <a:solidFill>
              <a:srgbClr val="D7D7D7"/>
            </a:solidFill>
            <a:ln w="0">
              <a:solidFill>
                <a:srgbClr val="D7D7D7"/>
              </a:solidFill>
              <a:prstDash val="solid"/>
              <a:round/>
              <a:headEnd/>
              <a:tailEnd/>
            </a:ln>
          </p:spPr>
          <p:txBody>
            <a:bodyPr/>
            <a:lstStyle/>
            <a:p>
              <a:endParaRPr lang="en-US"/>
            </a:p>
          </p:txBody>
        </p:sp>
        <p:sp>
          <p:nvSpPr>
            <p:cNvPr id="3094" name="Freeform 22"/>
            <p:cNvSpPr>
              <a:spLocks/>
            </p:cNvSpPr>
            <p:nvPr/>
          </p:nvSpPr>
          <p:spPr bwMode="gray">
            <a:xfrm>
              <a:off x="2161" y="216"/>
              <a:ext cx="97" cy="373"/>
            </a:xfrm>
            <a:custGeom>
              <a:avLst/>
              <a:gdLst/>
              <a:ahLst/>
              <a:cxnLst>
                <a:cxn ang="0">
                  <a:pos x="52" y="237"/>
                </a:cxn>
                <a:cxn ang="0">
                  <a:pos x="59" y="237"/>
                </a:cxn>
                <a:cxn ang="0">
                  <a:pos x="74" y="232"/>
                </a:cxn>
                <a:cxn ang="0">
                  <a:pos x="90" y="218"/>
                </a:cxn>
                <a:cxn ang="0">
                  <a:pos x="97" y="193"/>
                </a:cxn>
                <a:cxn ang="0">
                  <a:pos x="89" y="193"/>
                </a:cxn>
                <a:cxn ang="0">
                  <a:pos x="71" y="197"/>
                </a:cxn>
                <a:cxn ang="0">
                  <a:pos x="56" y="215"/>
                </a:cxn>
                <a:cxn ang="0">
                  <a:pos x="52" y="147"/>
                </a:cxn>
                <a:cxn ang="0">
                  <a:pos x="59" y="147"/>
                </a:cxn>
                <a:cxn ang="0">
                  <a:pos x="74" y="141"/>
                </a:cxn>
                <a:cxn ang="0">
                  <a:pos x="90" y="128"/>
                </a:cxn>
                <a:cxn ang="0">
                  <a:pos x="97" y="102"/>
                </a:cxn>
                <a:cxn ang="0">
                  <a:pos x="89" y="102"/>
                </a:cxn>
                <a:cxn ang="0">
                  <a:pos x="71" y="109"/>
                </a:cxn>
                <a:cxn ang="0">
                  <a:pos x="56" y="126"/>
                </a:cxn>
                <a:cxn ang="0">
                  <a:pos x="52" y="46"/>
                </a:cxn>
                <a:cxn ang="0">
                  <a:pos x="51" y="37"/>
                </a:cxn>
                <a:cxn ang="0">
                  <a:pos x="45" y="23"/>
                </a:cxn>
                <a:cxn ang="0">
                  <a:pos x="32" y="6"/>
                </a:cxn>
                <a:cxn ang="0">
                  <a:pos x="6" y="0"/>
                </a:cxn>
                <a:cxn ang="0">
                  <a:pos x="8" y="9"/>
                </a:cxn>
                <a:cxn ang="0">
                  <a:pos x="16" y="27"/>
                </a:cxn>
                <a:cxn ang="0">
                  <a:pos x="33" y="43"/>
                </a:cxn>
                <a:cxn ang="0">
                  <a:pos x="45" y="113"/>
                </a:cxn>
                <a:cxn ang="0">
                  <a:pos x="45" y="106"/>
                </a:cxn>
                <a:cxn ang="0">
                  <a:pos x="40" y="90"/>
                </a:cxn>
                <a:cxn ang="0">
                  <a:pos x="27" y="75"/>
                </a:cxn>
                <a:cxn ang="0">
                  <a:pos x="1" y="67"/>
                </a:cxn>
                <a:cxn ang="0">
                  <a:pos x="0" y="75"/>
                </a:cxn>
                <a:cxn ang="0">
                  <a:pos x="2" y="91"/>
                </a:cxn>
                <a:cxn ang="0">
                  <a:pos x="14" y="109"/>
                </a:cxn>
                <a:cxn ang="0">
                  <a:pos x="45" y="118"/>
                </a:cxn>
                <a:cxn ang="0">
                  <a:pos x="45" y="207"/>
                </a:cxn>
                <a:cxn ang="0">
                  <a:pos x="43" y="195"/>
                </a:cxn>
                <a:cxn ang="0">
                  <a:pos x="33" y="182"/>
                </a:cxn>
                <a:cxn ang="0">
                  <a:pos x="12" y="175"/>
                </a:cxn>
                <a:cxn ang="0">
                  <a:pos x="10" y="182"/>
                </a:cxn>
                <a:cxn ang="0">
                  <a:pos x="13" y="197"/>
                </a:cxn>
                <a:cxn ang="0">
                  <a:pos x="29" y="211"/>
                </a:cxn>
                <a:cxn ang="0">
                  <a:pos x="45" y="373"/>
                </a:cxn>
              </a:cxnLst>
              <a:rect l="0" t="0" r="r" b="b"/>
              <a:pathLst>
                <a:path w="97" h="373">
                  <a:moveTo>
                    <a:pt x="52" y="373"/>
                  </a:moveTo>
                  <a:lnTo>
                    <a:pt x="52" y="237"/>
                  </a:lnTo>
                  <a:lnTo>
                    <a:pt x="54" y="237"/>
                  </a:lnTo>
                  <a:lnTo>
                    <a:pt x="59" y="237"/>
                  </a:lnTo>
                  <a:lnTo>
                    <a:pt x="66" y="236"/>
                  </a:lnTo>
                  <a:lnTo>
                    <a:pt x="74" y="232"/>
                  </a:lnTo>
                  <a:lnTo>
                    <a:pt x="82" y="226"/>
                  </a:lnTo>
                  <a:lnTo>
                    <a:pt x="90" y="218"/>
                  </a:lnTo>
                  <a:lnTo>
                    <a:pt x="95" y="207"/>
                  </a:lnTo>
                  <a:lnTo>
                    <a:pt x="97" y="193"/>
                  </a:lnTo>
                  <a:lnTo>
                    <a:pt x="94" y="193"/>
                  </a:lnTo>
                  <a:lnTo>
                    <a:pt x="89" y="193"/>
                  </a:lnTo>
                  <a:lnTo>
                    <a:pt x="81" y="194"/>
                  </a:lnTo>
                  <a:lnTo>
                    <a:pt x="71" y="197"/>
                  </a:lnTo>
                  <a:lnTo>
                    <a:pt x="63" y="205"/>
                  </a:lnTo>
                  <a:lnTo>
                    <a:pt x="56" y="215"/>
                  </a:lnTo>
                  <a:lnTo>
                    <a:pt x="52" y="232"/>
                  </a:lnTo>
                  <a:lnTo>
                    <a:pt x="52" y="147"/>
                  </a:lnTo>
                  <a:lnTo>
                    <a:pt x="54" y="147"/>
                  </a:lnTo>
                  <a:lnTo>
                    <a:pt x="59" y="147"/>
                  </a:lnTo>
                  <a:lnTo>
                    <a:pt x="66" y="144"/>
                  </a:lnTo>
                  <a:lnTo>
                    <a:pt x="74" y="141"/>
                  </a:lnTo>
                  <a:lnTo>
                    <a:pt x="82" y="136"/>
                  </a:lnTo>
                  <a:lnTo>
                    <a:pt x="90" y="128"/>
                  </a:lnTo>
                  <a:lnTo>
                    <a:pt x="95" y="117"/>
                  </a:lnTo>
                  <a:lnTo>
                    <a:pt x="97" y="102"/>
                  </a:lnTo>
                  <a:lnTo>
                    <a:pt x="94" y="102"/>
                  </a:lnTo>
                  <a:lnTo>
                    <a:pt x="89" y="102"/>
                  </a:lnTo>
                  <a:lnTo>
                    <a:pt x="81" y="105"/>
                  </a:lnTo>
                  <a:lnTo>
                    <a:pt x="71" y="109"/>
                  </a:lnTo>
                  <a:lnTo>
                    <a:pt x="63" y="116"/>
                  </a:lnTo>
                  <a:lnTo>
                    <a:pt x="56" y="126"/>
                  </a:lnTo>
                  <a:lnTo>
                    <a:pt x="52" y="141"/>
                  </a:lnTo>
                  <a:lnTo>
                    <a:pt x="52" y="46"/>
                  </a:lnTo>
                  <a:lnTo>
                    <a:pt x="51" y="43"/>
                  </a:lnTo>
                  <a:lnTo>
                    <a:pt x="51" y="37"/>
                  </a:lnTo>
                  <a:lnTo>
                    <a:pt x="49" y="31"/>
                  </a:lnTo>
                  <a:lnTo>
                    <a:pt x="45" y="23"/>
                  </a:lnTo>
                  <a:lnTo>
                    <a:pt x="40" y="15"/>
                  </a:lnTo>
                  <a:lnTo>
                    <a:pt x="32" y="6"/>
                  </a:lnTo>
                  <a:lnTo>
                    <a:pt x="21" y="2"/>
                  </a:lnTo>
                  <a:lnTo>
                    <a:pt x="6" y="0"/>
                  </a:lnTo>
                  <a:lnTo>
                    <a:pt x="6" y="2"/>
                  </a:lnTo>
                  <a:lnTo>
                    <a:pt x="8" y="9"/>
                  </a:lnTo>
                  <a:lnTo>
                    <a:pt x="12" y="17"/>
                  </a:lnTo>
                  <a:lnTo>
                    <a:pt x="16" y="27"/>
                  </a:lnTo>
                  <a:lnTo>
                    <a:pt x="23" y="36"/>
                  </a:lnTo>
                  <a:lnTo>
                    <a:pt x="33" y="43"/>
                  </a:lnTo>
                  <a:lnTo>
                    <a:pt x="45" y="46"/>
                  </a:lnTo>
                  <a:lnTo>
                    <a:pt x="45" y="113"/>
                  </a:lnTo>
                  <a:lnTo>
                    <a:pt x="45" y="112"/>
                  </a:lnTo>
                  <a:lnTo>
                    <a:pt x="45" y="106"/>
                  </a:lnTo>
                  <a:lnTo>
                    <a:pt x="44" y="98"/>
                  </a:lnTo>
                  <a:lnTo>
                    <a:pt x="40" y="90"/>
                  </a:lnTo>
                  <a:lnTo>
                    <a:pt x="35" y="82"/>
                  </a:lnTo>
                  <a:lnTo>
                    <a:pt x="27" y="75"/>
                  </a:lnTo>
                  <a:lnTo>
                    <a:pt x="16" y="70"/>
                  </a:lnTo>
                  <a:lnTo>
                    <a:pt x="1" y="67"/>
                  </a:lnTo>
                  <a:lnTo>
                    <a:pt x="0" y="70"/>
                  </a:lnTo>
                  <a:lnTo>
                    <a:pt x="0" y="75"/>
                  </a:lnTo>
                  <a:lnTo>
                    <a:pt x="0" y="82"/>
                  </a:lnTo>
                  <a:lnTo>
                    <a:pt x="2" y="91"/>
                  </a:lnTo>
                  <a:lnTo>
                    <a:pt x="6" y="100"/>
                  </a:lnTo>
                  <a:lnTo>
                    <a:pt x="14" y="109"/>
                  </a:lnTo>
                  <a:lnTo>
                    <a:pt x="28" y="114"/>
                  </a:lnTo>
                  <a:lnTo>
                    <a:pt x="45" y="118"/>
                  </a:lnTo>
                  <a:lnTo>
                    <a:pt x="45" y="209"/>
                  </a:lnTo>
                  <a:lnTo>
                    <a:pt x="45" y="207"/>
                  </a:lnTo>
                  <a:lnTo>
                    <a:pt x="45" y="202"/>
                  </a:lnTo>
                  <a:lnTo>
                    <a:pt x="43" y="195"/>
                  </a:lnTo>
                  <a:lnTo>
                    <a:pt x="40" y="188"/>
                  </a:lnTo>
                  <a:lnTo>
                    <a:pt x="33" y="182"/>
                  </a:lnTo>
                  <a:lnTo>
                    <a:pt x="24" y="178"/>
                  </a:lnTo>
                  <a:lnTo>
                    <a:pt x="12" y="175"/>
                  </a:lnTo>
                  <a:lnTo>
                    <a:pt x="12" y="178"/>
                  </a:lnTo>
                  <a:lnTo>
                    <a:pt x="10" y="182"/>
                  </a:lnTo>
                  <a:lnTo>
                    <a:pt x="10" y="188"/>
                  </a:lnTo>
                  <a:lnTo>
                    <a:pt x="13" y="197"/>
                  </a:lnTo>
                  <a:lnTo>
                    <a:pt x="20" y="205"/>
                  </a:lnTo>
                  <a:lnTo>
                    <a:pt x="29" y="211"/>
                  </a:lnTo>
                  <a:lnTo>
                    <a:pt x="45" y="215"/>
                  </a:lnTo>
                  <a:lnTo>
                    <a:pt x="45" y="373"/>
                  </a:lnTo>
                  <a:lnTo>
                    <a:pt x="52" y="373"/>
                  </a:lnTo>
                  <a:close/>
                </a:path>
              </a:pathLst>
            </a:custGeom>
            <a:solidFill>
              <a:srgbClr val="D7D7D7"/>
            </a:solidFill>
            <a:ln w="0">
              <a:solidFill>
                <a:srgbClr val="D7D7D7"/>
              </a:solidFill>
              <a:prstDash val="solid"/>
              <a:round/>
              <a:headEnd/>
              <a:tailEnd/>
            </a:ln>
          </p:spPr>
          <p:txBody>
            <a:bodyPr/>
            <a:lstStyle/>
            <a:p>
              <a:endParaRPr lang="en-US"/>
            </a:p>
          </p:txBody>
        </p:sp>
        <p:sp>
          <p:nvSpPr>
            <p:cNvPr id="3095" name="Freeform 23"/>
            <p:cNvSpPr>
              <a:spLocks/>
            </p:cNvSpPr>
            <p:nvPr/>
          </p:nvSpPr>
          <p:spPr bwMode="gray">
            <a:xfrm>
              <a:off x="2708" y="216"/>
              <a:ext cx="97" cy="373"/>
            </a:xfrm>
            <a:custGeom>
              <a:avLst/>
              <a:gdLst/>
              <a:ahLst/>
              <a:cxnLst>
                <a:cxn ang="0">
                  <a:pos x="51" y="237"/>
                </a:cxn>
                <a:cxn ang="0">
                  <a:pos x="60" y="237"/>
                </a:cxn>
                <a:cxn ang="0">
                  <a:pos x="74" y="232"/>
                </a:cxn>
                <a:cxn ang="0">
                  <a:pos x="91" y="218"/>
                </a:cxn>
                <a:cxn ang="0">
                  <a:pos x="97" y="193"/>
                </a:cxn>
                <a:cxn ang="0">
                  <a:pos x="89" y="193"/>
                </a:cxn>
                <a:cxn ang="0">
                  <a:pos x="72" y="197"/>
                </a:cxn>
                <a:cxn ang="0">
                  <a:pos x="55" y="215"/>
                </a:cxn>
                <a:cxn ang="0">
                  <a:pos x="51" y="147"/>
                </a:cxn>
                <a:cxn ang="0">
                  <a:pos x="60" y="147"/>
                </a:cxn>
                <a:cxn ang="0">
                  <a:pos x="74" y="141"/>
                </a:cxn>
                <a:cxn ang="0">
                  <a:pos x="91" y="128"/>
                </a:cxn>
                <a:cxn ang="0">
                  <a:pos x="97" y="102"/>
                </a:cxn>
                <a:cxn ang="0">
                  <a:pos x="89" y="102"/>
                </a:cxn>
                <a:cxn ang="0">
                  <a:pos x="72" y="109"/>
                </a:cxn>
                <a:cxn ang="0">
                  <a:pos x="55" y="126"/>
                </a:cxn>
                <a:cxn ang="0">
                  <a:pos x="51" y="46"/>
                </a:cxn>
                <a:cxn ang="0">
                  <a:pos x="51" y="37"/>
                </a:cxn>
                <a:cxn ang="0">
                  <a:pos x="46" y="23"/>
                </a:cxn>
                <a:cxn ang="0">
                  <a:pos x="33" y="6"/>
                </a:cxn>
                <a:cxn ang="0">
                  <a:pos x="7" y="0"/>
                </a:cxn>
                <a:cxn ang="0">
                  <a:pos x="8" y="9"/>
                </a:cxn>
                <a:cxn ang="0">
                  <a:pos x="16" y="27"/>
                </a:cxn>
                <a:cxn ang="0">
                  <a:pos x="34" y="43"/>
                </a:cxn>
                <a:cxn ang="0">
                  <a:pos x="46" y="113"/>
                </a:cxn>
                <a:cxn ang="0">
                  <a:pos x="46" y="106"/>
                </a:cxn>
                <a:cxn ang="0">
                  <a:pos x="41" y="90"/>
                </a:cxn>
                <a:cxn ang="0">
                  <a:pos x="27" y="75"/>
                </a:cxn>
                <a:cxn ang="0">
                  <a:pos x="0" y="67"/>
                </a:cxn>
                <a:cxn ang="0">
                  <a:pos x="0" y="75"/>
                </a:cxn>
                <a:cxn ang="0">
                  <a:pos x="3" y="91"/>
                </a:cxn>
                <a:cxn ang="0">
                  <a:pos x="15" y="109"/>
                </a:cxn>
                <a:cxn ang="0">
                  <a:pos x="46" y="118"/>
                </a:cxn>
                <a:cxn ang="0">
                  <a:pos x="46" y="207"/>
                </a:cxn>
                <a:cxn ang="0">
                  <a:pos x="43" y="195"/>
                </a:cxn>
                <a:cxn ang="0">
                  <a:pos x="34" y="182"/>
                </a:cxn>
                <a:cxn ang="0">
                  <a:pos x="12" y="175"/>
                </a:cxn>
                <a:cxn ang="0">
                  <a:pos x="11" y="182"/>
                </a:cxn>
                <a:cxn ang="0">
                  <a:pos x="14" y="197"/>
                </a:cxn>
                <a:cxn ang="0">
                  <a:pos x="30" y="211"/>
                </a:cxn>
                <a:cxn ang="0">
                  <a:pos x="46" y="373"/>
                </a:cxn>
              </a:cxnLst>
              <a:rect l="0" t="0" r="r" b="b"/>
              <a:pathLst>
                <a:path w="97" h="373">
                  <a:moveTo>
                    <a:pt x="51" y="373"/>
                  </a:moveTo>
                  <a:lnTo>
                    <a:pt x="51" y="237"/>
                  </a:lnTo>
                  <a:lnTo>
                    <a:pt x="54" y="237"/>
                  </a:lnTo>
                  <a:lnTo>
                    <a:pt x="60" y="237"/>
                  </a:lnTo>
                  <a:lnTo>
                    <a:pt x="66" y="236"/>
                  </a:lnTo>
                  <a:lnTo>
                    <a:pt x="74" y="232"/>
                  </a:lnTo>
                  <a:lnTo>
                    <a:pt x="82" y="226"/>
                  </a:lnTo>
                  <a:lnTo>
                    <a:pt x="91" y="218"/>
                  </a:lnTo>
                  <a:lnTo>
                    <a:pt x="95" y="207"/>
                  </a:lnTo>
                  <a:lnTo>
                    <a:pt x="97" y="193"/>
                  </a:lnTo>
                  <a:lnTo>
                    <a:pt x="95" y="193"/>
                  </a:lnTo>
                  <a:lnTo>
                    <a:pt x="89" y="193"/>
                  </a:lnTo>
                  <a:lnTo>
                    <a:pt x="81" y="194"/>
                  </a:lnTo>
                  <a:lnTo>
                    <a:pt x="72" y="197"/>
                  </a:lnTo>
                  <a:lnTo>
                    <a:pt x="64" y="205"/>
                  </a:lnTo>
                  <a:lnTo>
                    <a:pt x="55" y="215"/>
                  </a:lnTo>
                  <a:lnTo>
                    <a:pt x="51" y="232"/>
                  </a:lnTo>
                  <a:lnTo>
                    <a:pt x="51" y="147"/>
                  </a:lnTo>
                  <a:lnTo>
                    <a:pt x="54" y="147"/>
                  </a:lnTo>
                  <a:lnTo>
                    <a:pt x="60" y="147"/>
                  </a:lnTo>
                  <a:lnTo>
                    <a:pt x="66" y="144"/>
                  </a:lnTo>
                  <a:lnTo>
                    <a:pt x="74" y="141"/>
                  </a:lnTo>
                  <a:lnTo>
                    <a:pt x="82" y="136"/>
                  </a:lnTo>
                  <a:lnTo>
                    <a:pt x="91" y="128"/>
                  </a:lnTo>
                  <a:lnTo>
                    <a:pt x="95" y="117"/>
                  </a:lnTo>
                  <a:lnTo>
                    <a:pt x="97" y="102"/>
                  </a:lnTo>
                  <a:lnTo>
                    <a:pt x="95" y="102"/>
                  </a:lnTo>
                  <a:lnTo>
                    <a:pt x="89" y="102"/>
                  </a:lnTo>
                  <a:lnTo>
                    <a:pt x="81" y="105"/>
                  </a:lnTo>
                  <a:lnTo>
                    <a:pt x="72" y="109"/>
                  </a:lnTo>
                  <a:lnTo>
                    <a:pt x="64" y="116"/>
                  </a:lnTo>
                  <a:lnTo>
                    <a:pt x="55" y="126"/>
                  </a:lnTo>
                  <a:lnTo>
                    <a:pt x="51" y="141"/>
                  </a:lnTo>
                  <a:lnTo>
                    <a:pt x="51" y="46"/>
                  </a:lnTo>
                  <a:lnTo>
                    <a:pt x="51" y="43"/>
                  </a:lnTo>
                  <a:lnTo>
                    <a:pt x="51" y="37"/>
                  </a:lnTo>
                  <a:lnTo>
                    <a:pt x="49" y="31"/>
                  </a:lnTo>
                  <a:lnTo>
                    <a:pt x="46" y="23"/>
                  </a:lnTo>
                  <a:lnTo>
                    <a:pt x="41" y="15"/>
                  </a:lnTo>
                  <a:lnTo>
                    <a:pt x="33" y="6"/>
                  </a:lnTo>
                  <a:lnTo>
                    <a:pt x="22" y="2"/>
                  </a:lnTo>
                  <a:lnTo>
                    <a:pt x="7" y="0"/>
                  </a:lnTo>
                  <a:lnTo>
                    <a:pt x="7" y="2"/>
                  </a:lnTo>
                  <a:lnTo>
                    <a:pt x="8" y="9"/>
                  </a:lnTo>
                  <a:lnTo>
                    <a:pt x="11" y="17"/>
                  </a:lnTo>
                  <a:lnTo>
                    <a:pt x="16" y="27"/>
                  </a:lnTo>
                  <a:lnTo>
                    <a:pt x="23" y="36"/>
                  </a:lnTo>
                  <a:lnTo>
                    <a:pt x="34" y="43"/>
                  </a:lnTo>
                  <a:lnTo>
                    <a:pt x="46" y="46"/>
                  </a:lnTo>
                  <a:lnTo>
                    <a:pt x="46" y="113"/>
                  </a:lnTo>
                  <a:lnTo>
                    <a:pt x="46" y="112"/>
                  </a:lnTo>
                  <a:lnTo>
                    <a:pt x="46" y="106"/>
                  </a:lnTo>
                  <a:lnTo>
                    <a:pt x="43" y="98"/>
                  </a:lnTo>
                  <a:lnTo>
                    <a:pt x="41" y="90"/>
                  </a:lnTo>
                  <a:lnTo>
                    <a:pt x="35" y="82"/>
                  </a:lnTo>
                  <a:lnTo>
                    <a:pt x="27" y="75"/>
                  </a:lnTo>
                  <a:lnTo>
                    <a:pt x="16" y="70"/>
                  </a:lnTo>
                  <a:lnTo>
                    <a:pt x="0" y="67"/>
                  </a:lnTo>
                  <a:lnTo>
                    <a:pt x="0" y="70"/>
                  </a:lnTo>
                  <a:lnTo>
                    <a:pt x="0" y="75"/>
                  </a:lnTo>
                  <a:lnTo>
                    <a:pt x="0" y="82"/>
                  </a:lnTo>
                  <a:lnTo>
                    <a:pt x="3" y="91"/>
                  </a:lnTo>
                  <a:lnTo>
                    <a:pt x="7" y="100"/>
                  </a:lnTo>
                  <a:lnTo>
                    <a:pt x="15" y="109"/>
                  </a:lnTo>
                  <a:lnTo>
                    <a:pt x="28" y="114"/>
                  </a:lnTo>
                  <a:lnTo>
                    <a:pt x="46" y="118"/>
                  </a:lnTo>
                  <a:lnTo>
                    <a:pt x="46" y="209"/>
                  </a:lnTo>
                  <a:lnTo>
                    <a:pt x="46" y="207"/>
                  </a:lnTo>
                  <a:lnTo>
                    <a:pt x="45" y="202"/>
                  </a:lnTo>
                  <a:lnTo>
                    <a:pt x="43" y="195"/>
                  </a:lnTo>
                  <a:lnTo>
                    <a:pt x="39" y="188"/>
                  </a:lnTo>
                  <a:lnTo>
                    <a:pt x="34" y="182"/>
                  </a:lnTo>
                  <a:lnTo>
                    <a:pt x="24" y="178"/>
                  </a:lnTo>
                  <a:lnTo>
                    <a:pt x="12" y="175"/>
                  </a:lnTo>
                  <a:lnTo>
                    <a:pt x="12" y="178"/>
                  </a:lnTo>
                  <a:lnTo>
                    <a:pt x="11" y="182"/>
                  </a:lnTo>
                  <a:lnTo>
                    <a:pt x="11" y="188"/>
                  </a:lnTo>
                  <a:lnTo>
                    <a:pt x="14" y="197"/>
                  </a:lnTo>
                  <a:lnTo>
                    <a:pt x="19" y="205"/>
                  </a:lnTo>
                  <a:lnTo>
                    <a:pt x="30" y="211"/>
                  </a:lnTo>
                  <a:lnTo>
                    <a:pt x="46" y="215"/>
                  </a:lnTo>
                  <a:lnTo>
                    <a:pt x="46" y="373"/>
                  </a:lnTo>
                  <a:lnTo>
                    <a:pt x="51" y="373"/>
                  </a:lnTo>
                  <a:close/>
                </a:path>
              </a:pathLst>
            </a:custGeom>
            <a:solidFill>
              <a:srgbClr val="D7D7D7"/>
            </a:solidFill>
            <a:ln w="0">
              <a:solidFill>
                <a:srgbClr val="D7D7D7"/>
              </a:solidFill>
              <a:prstDash val="solid"/>
              <a:round/>
              <a:headEnd/>
              <a:tailEnd/>
            </a:ln>
          </p:spPr>
          <p:txBody>
            <a:bodyPr/>
            <a:lstStyle/>
            <a:p>
              <a:endParaRPr lang="en-US"/>
            </a:p>
          </p:txBody>
        </p:sp>
      </p:grpSp>
      <p:sp>
        <p:nvSpPr>
          <p:cNvPr id="3099" name="Freeform 27" descr="Dark upward diagonal"/>
          <p:cNvSpPr>
            <a:spLocks/>
          </p:cNvSpPr>
          <p:nvPr/>
        </p:nvSpPr>
        <p:spPr bwMode="gray">
          <a:xfrm>
            <a:off x="85725" y="76200"/>
            <a:ext cx="8977313" cy="500063"/>
          </a:xfrm>
          <a:custGeom>
            <a:avLst/>
            <a:gdLst/>
            <a:ahLst/>
            <a:cxnLst>
              <a:cxn ang="0">
                <a:pos x="0" y="1"/>
              </a:cxn>
              <a:cxn ang="0">
                <a:pos x="5546" y="0"/>
              </a:cxn>
              <a:cxn ang="0">
                <a:pos x="5655" y="84"/>
              </a:cxn>
              <a:cxn ang="0">
                <a:pos x="5649" y="315"/>
              </a:cxn>
              <a:cxn ang="0">
                <a:pos x="1" y="314"/>
              </a:cxn>
              <a:cxn ang="0">
                <a:pos x="0" y="1"/>
              </a:cxn>
            </a:cxnLst>
            <a:rect l="0" t="0" r="r" b="b"/>
            <a:pathLst>
              <a:path w="5655" h="315">
                <a:moveTo>
                  <a:pt x="0" y="1"/>
                </a:moveTo>
                <a:lnTo>
                  <a:pt x="5546" y="0"/>
                </a:lnTo>
                <a:cubicBezTo>
                  <a:pt x="5652" y="0"/>
                  <a:pt x="5655" y="84"/>
                  <a:pt x="5655" y="84"/>
                </a:cubicBezTo>
                <a:lnTo>
                  <a:pt x="5649" y="315"/>
                </a:lnTo>
                <a:lnTo>
                  <a:pt x="1" y="314"/>
                </a:lnTo>
                <a:lnTo>
                  <a:pt x="0" y="1"/>
                </a:lnTo>
                <a:close/>
              </a:path>
            </a:pathLst>
          </a:custGeom>
          <a:pattFill prst="dkUpDiag">
            <a:fgClr>
              <a:schemeClr val="bg1">
                <a:alpha val="77000"/>
              </a:schemeClr>
            </a:fgClr>
            <a:bgClr>
              <a:schemeClr val="tx1">
                <a:alpha val="77000"/>
              </a:schemeClr>
            </a:bgClr>
          </a:pattFill>
          <a:ln w="9525">
            <a:noFill/>
            <a:round/>
            <a:headEnd/>
            <a:tailEnd/>
          </a:ln>
          <a:effectLst/>
        </p:spPr>
        <p:txBody>
          <a:bodyPr/>
          <a:lstStyle/>
          <a:p>
            <a:endParaRPr lang="en-US"/>
          </a:p>
        </p:txBody>
      </p:sp>
      <p:sp>
        <p:nvSpPr>
          <p:cNvPr id="3100" name="Rectangle 28"/>
          <p:cNvSpPr>
            <a:spLocks noChangeArrowheads="1"/>
          </p:cNvSpPr>
          <p:nvPr/>
        </p:nvSpPr>
        <p:spPr bwMode="gray">
          <a:xfrm>
            <a:off x="114300" y="6610350"/>
            <a:ext cx="8931275" cy="163513"/>
          </a:xfrm>
          <a:prstGeom prst="rect">
            <a:avLst/>
          </a:prstGeom>
          <a:solidFill>
            <a:schemeClr val="accent1"/>
          </a:solidFill>
          <a:ln w="9525">
            <a:noFill/>
            <a:miter lim="800000"/>
            <a:headEnd/>
            <a:tailEnd/>
          </a:ln>
          <a:effectLst/>
        </p:spPr>
        <p:txBody>
          <a:bodyPr wrap="none" anchor="ctr"/>
          <a:lstStyle/>
          <a:p>
            <a:endParaRPr lang="en-US"/>
          </a:p>
        </p:txBody>
      </p:sp>
      <p:grpSp>
        <p:nvGrpSpPr>
          <p:cNvPr id="3146" name="Group 74"/>
          <p:cNvGrpSpPr>
            <a:grpSpLocks/>
          </p:cNvGrpSpPr>
          <p:nvPr/>
        </p:nvGrpSpPr>
        <p:grpSpPr bwMode="auto">
          <a:xfrm>
            <a:off x="85725" y="854075"/>
            <a:ext cx="8982075" cy="1131888"/>
            <a:chOff x="54" y="538"/>
            <a:chExt cx="5658" cy="713"/>
          </a:xfrm>
        </p:grpSpPr>
        <p:sp>
          <p:nvSpPr>
            <p:cNvPr id="3102" name="Freeform 30"/>
            <p:cNvSpPr>
              <a:spLocks/>
            </p:cNvSpPr>
            <p:nvPr userDrawn="1"/>
          </p:nvSpPr>
          <p:spPr bwMode="gray">
            <a:xfrm>
              <a:off x="54" y="736"/>
              <a:ext cx="5658" cy="515"/>
            </a:xfrm>
            <a:custGeom>
              <a:avLst/>
              <a:gdLst/>
              <a:ahLst/>
              <a:cxnLst>
                <a:cxn ang="0">
                  <a:pos x="0" y="0"/>
                </a:cxn>
                <a:cxn ang="0">
                  <a:pos x="5446" y="0"/>
                </a:cxn>
                <a:cxn ang="0">
                  <a:pos x="5446" y="312"/>
                </a:cxn>
                <a:cxn ang="0">
                  <a:pos x="5446" y="451"/>
                </a:cxn>
                <a:cxn ang="0">
                  <a:pos x="1512" y="443"/>
                </a:cxn>
                <a:cxn ang="0">
                  <a:pos x="1288" y="584"/>
                </a:cxn>
                <a:cxn ang="0">
                  <a:pos x="0" y="590"/>
                </a:cxn>
                <a:cxn ang="0">
                  <a:pos x="0" y="0"/>
                </a:cxn>
              </a:cxnLst>
              <a:rect l="0" t="0" r="r" b="b"/>
              <a:pathLst>
                <a:path w="5446" h="590">
                  <a:moveTo>
                    <a:pt x="0" y="0"/>
                  </a:moveTo>
                  <a:lnTo>
                    <a:pt x="5446" y="0"/>
                  </a:lnTo>
                  <a:lnTo>
                    <a:pt x="5446" y="312"/>
                  </a:lnTo>
                  <a:lnTo>
                    <a:pt x="5446" y="451"/>
                  </a:lnTo>
                  <a:cubicBezTo>
                    <a:pt x="4790" y="473"/>
                    <a:pt x="2205" y="421"/>
                    <a:pt x="1512" y="443"/>
                  </a:cubicBezTo>
                  <a:lnTo>
                    <a:pt x="1288" y="584"/>
                  </a:lnTo>
                  <a:lnTo>
                    <a:pt x="0" y="590"/>
                  </a:lnTo>
                  <a:lnTo>
                    <a:pt x="0" y="0"/>
                  </a:lnTo>
                  <a:close/>
                </a:path>
              </a:pathLst>
            </a:custGeom>
            <a:solidFill>
              <a:schemeClr val="tx1"/>
            </a:solidFill>
            <a:ln w="9525">
              <a:noFill/>
              <a:round/>
              <a:headEnd/>
              <a:tailEnd/>
            </a:ln>
            <a:effectLst/>
          </p:spPr>
          <p:txBody>
            <a:bodyPr/>
            <a:lstStyle/>
            <a:p>
              <a:endParaRPr lang="en-US"/>
            </a:p>
          </p:txBody>
        </p:sp>
        <p:sp>
          <p:nvSpPr>
            <p:cNvPr id="3103" name="Freeform 31"/>
            <p:cNvSpPr>
              <a:spLocks/>
            </p:cNvSpPr>
            <p:nvPr userDrawn="1"/>
          </p:nvSpPr>
          <p:spPr bwMode="gray">
            <a:xfrm>
              <a:off x="54" y="538"/>
              <a:ext cx="5658" cy="655"/>
            </a:xfrm>
            <a:custGeom>
              <a:avLst/>
              <a:gdLst/>
              <a:ahLst/>
              <a:cxnLst>
                <a:cxn ang="0">
                  <a:pos x="1" y="0"/>
                </a:cxn>
                <a:cxn ang="0">
                  <a:pos x="5657" y="0"/>
                </a:cxn>
                <a:cxn ang="0">
                  <a:pos x="5658" y="534"/>
                </a:cxn>
                <a:cxn ang="0">
                  <a:pos x="1553" y="528"/>
                </a:cxn>
                <a:cxn ang="0">
                  <a:pos x="1317" y="651"/>
                </a:cxn>
                <a:cxn ang="0">
                  <a:pos x="0" y="655"/>
                </a:cxn>
                <a:cxn ang="0">
                  <a:pos x="1" y="0"/>
                </a:cxn>
              </a:cxnLst>
              <a:rect l="0" t="0" r="r" b="b"/>
              <a:pathLst>
                <a:path w="5658" h="655">
                  <a:moveTo>
                    <a:pt x="1" y="0"/>
                  </a:moveTo>
                  <a:lnTo>
                    <a:pt x="5657" y="0"/>
                  </a:lnTo>
                  <a:lnTo>
                    <a:pt x="5658" y="534"/>
                  </a:lnTo>
                  <a:lnTo>
                    <a:pt x="1553" y="528"/>
                  </a:lnTo>
                  <a:lnTo>
                    <a:pt x="1317" y="651"/>
                  </a:lnTo>
                  <a:lnTo>
                    <a:pt x="0" y="655"/>
                  </a:lnTo>
                  <a:lnTo>
                    <a:pt x="1" y="0"/>
                  </a:lnTo>
                  <a:close/>
                </a:path>
              </a:pathLst>
            </a:custGeom>
            <a:solidFill>
              <a:schemeClr val="bg1"/>
            </a:solidFill>
            <a:ln w="9525">
              <a:noFill/>
              <a:round/>
              <a:headEnd/>
              <a:tailEnd/>
            </a:ln>
            <a:effectLst/>
          </p:spPr>
          <p:txBody>
            <a:bodyPr/>
            <a:lstStyle/>
            <a:p>
              <a:endParaRPr lang="en-US"/>
            </a:p>
          </p:txBody>
        </p:sp>
        <p:sp>
          <p:nvSpPr>
            <p:cNvPr id="3104" name="Freeform 32"/>
            <p:cNvSpPr>
              <a:spLocks/>
            </p:cNvSpPr>
            <p:nvPr userDrawn="1"/>
          </p:nvSpPr>
          <p:spPr bwMode="gray">
            <a:xfrm>
              <a:off x="54" y="1062"/>
              <a:ext cx="1496" cy="98"/>
            </a:xfrm>
            <a:custGeom>
              <a:avLst/>
              <a:gdLst/>
              <a:ahLst/>
              <a:cxnLst>
                <a:cxn ang="0">
                  <a:pos x="1440" y="1"/>
                </a:cxn>
                <a:cxn ang="0">
                  <a:pos x="1261" y="112"/>
                </a:cxn>
                <a:cxn ang="0">
                  <a:pos x="0" y="110"/>
                </a:cxn>
                <a:cxn ang="0">
                  <a:pos x="0" y="49"/>
                </a:cxn>
                <a:cxn ang="0">
                  <a:pos x="1069" y="50"/>
                </a:cxn>
                <a:cxn ang="0">
                  <a:pos x="1142" y="0"/>
                </a:cxn>
                <a:cxn ang="0">
                  <a:pos x="1440" y="1"/>
                </a:cxn>
              </a:cxnLst>
              <a:rect l="0" t="0" r="r" b="b"/>
              <a:pathLst>
                <a:path w="1440" h="112">
                  <a:moveTo>
                    <a:pt x="1440" y="1"/>
                  </a:moveTo>
                  <a:lnTo>
                    <a:pt x="1261" y="112"/>
                  </a:lnTo>
                  <a:lnTo>
                    <a:pt x="0" y="110"/>
                  </a:lnTo>
                  <a:lnTo>
                    <a:pt x="0" y="49"/>
                  </a:lnTo>
                  <a:lnTo>
                    <a:pt x="1069" y="50"/>
                  </a:lnTo>
                  <a:lnTo>
                    <a:pt x="1142" y="0"/>
                  </a:lnTo>
                  <a:lnTo>
                    <a:pt x="1440" y="1"/>
                  </a:lnTo>
                  <a:close/>
                </a:path>
              </a:pathLst>
            </a:custGeom>
            <a:solidFill>
              <a:srgbClr val="FFFFFF">
                <a:alpha val="30000"/>
              </a:srgbClr>
            </a:solidFill>
            <a:ln w="9525">
              <a:noFill/>
              <a:round/>
              <a:headEnd/>
              <a:tailEnd/>
            </a:ln>
            <a:effectLst/>
          </p:spPr>
          <p:txBody>
            <a:bodyPr/>
            <a:lstStyle/>
            <a:p>
              <a:endParaRPr lang="en-US"/>
            </a:p>
          </p:txBody>
        </p:sp>
      </p:grpSp>
      <p:sp>
        <p:nvSpPr>
          <p:cNvPr id="3105" name="Rectangle 33"/>
          <p:cNvSpPr>
            <a:spLocks noChangeArrowheads="1"/>
          </p:cNvSpPr>
          <p:nvPr/>
        </p:nvSpPr>
        <p:spPr bwMode="gray">
          <a:xfrm>
            <a:off x="85725" y="609600"/>
            <a:ext cx="8982075" cy="185738"/>
          </a:xfrm>
          <a:prstGeom prst="rect">
            <a:avLst/>
          </a:prstGeom>
          <a:solidFill>
            <a:schemeClr val="accent1"/>
          </a:solidFill>
          <a:ln w="9525">
            <a:noFill/>
            <a:miter lim="800000"/>
            <a:headEnd/>
            <a:tailEnd/>
          </a:ln>
          <a:effectLst/>
        </p:spPr>
        <p:txBody>
          <a:bodyPr wrap="none" anchor="ctr"/>
          <a:lstStyle/>
          <a:p>
            <a:endParaRPr lang="en-US"/>
          </a:p>
        </p:txBody>
      </p:sp>
      <p:sp>
        <p:nvSpPr>
          <p:cNvPr id="3110" name="Rectangle 38" descr="1"/>
          <p:cNvSpPr>
            <a:spLocks noChangeArrowheads="1"/>
          </p:cNvSpPr>
          <p:nvPr/>
        </p:nvSpPr>
        <p:spPr bwMode="gray">
          <a:xfrm>
            <a:off x="4067175" y="4497388"/>
            <a:ext cx="741363" cy="742950"/>
          </a:xfrm>
          <a:prstGeom prst="rect">
            <a:avLst/>
          </a:prstGeom>
          <a:blipFill dpi="0" rotWithShape="1">
            <a:blip r:embed="rId4" cstate="print"/>
            <a:srcRect/>
            <a:stretch>
              <a:fillRect/>
            </a:stretch>
          </a:blipFill>
          <a:ln w="9525">
            <a:noFill/>
            <a:miter lim="800000"/>
            <a:headEnd/>
            <a:tailEnd/>
          </a:ln>
          <a:effectLst/>
        </p:spPr>
        <p:txBody>
          <a:bodyPr wrap="none" anchor="ctr"/>
          <a:lstStyle/>
          <a:p>
            <a:endParaRPr lang="en-US"/>
          </a:p>
        </p:txBody>
      </p:sp>
      <p:sp>
        <p:nvSpPr>
          <p:cNvPr id="3112" name="Rectangle 40" descr="7"/>
          <p:cNvSpPr>
            <a:spLocks noChangeArrowheads="1"/>
          </p:cNvSpPr>
          <p:nvPr/>
        </p:nvSpPr>
        <p:spPr bwMode="gray">
          <a:xfrm>
            <a:off x="3275013" y="5314950"/>
            <a:ext cx="742950" cy="742950"/>
          </a:xfrm>
          <a:prstGeom prst="rect">
            <a:avLst/>
          </a:prstGeom>
          <a:blipFill dpi="0" rotWithShape="1">
            <a:blip r:embed="rId5" cstate="print"/>
            <a:srcRect/>
            <a:stretch>
              <a:fillRect/>
            </a:stretch>
          </a:blipFill>
          <a:ln w="9525">
            <a:noFill/>
            <a:miter lim="800000"/>
            <a:headEnd/>
            <a:tailEnd/>
          </a:ln>
          <a:effectLst/>
        </p:spPr>
        <p:txBody>
          <a:bodyPr wrap="none" anchor="ctr"/>
          <a:lstStyle/>
          <a:p>
            <a:endParaRPr lang="en-US"/>
          </a:p>
        </p:txBody>
      </p:sp>
      <p:sp>
        <p:nvSpPr>
          <p:cNvPr id="3114" name="Rectangle 42"/>
          <p:cNvSpPr>
            <a:spLocks noChangeArrowheads="1"/>
          </p:cNvSpPr>
          <p:nvPr/>
        </p:nvSpPr>
        <p:spPr bwMode="gray">
          <a:xfrm>
            <a:off x="3282950" y="4510088"/>
            <a:ext cx="741363" cy="744537"/>
          </a:xfrm>
          <a:prstGeom prst="rect">
            <a:avLst/>
          </a:prstGeom>
          <a:solidFill>
            <a:srgbClr val="D7D7D7"/>
          </a:solidFill>
          <a:ln w="9525">
            <a:noFill/>
            <a:miter lim="800000"/>
            <a:headEnd/>
            <a:tailEnd/>
          </a:ln>
          <a:effectLst/>
        </p:spPr>
        <p:txBody>
          <a:bodyPr wrap="none" anchor="ctr"/>
          <a:lstStyle/>
          <a:p>
            <a:endParaRPr lang="en-US"/>
          </a:p>
        </p:txBody>
      </p:sp>
      <p:sp>
        <p:nvSpPr>
          <p:cNvPr id="3109" name="Rectangle 37" descr="6"/>
          <p:cNvSpPr>
            <a:spLocks noChangeArrowheads="1"/>
          </p:cNvSpPr>
          <p:nvPr/>
        </p:nvSpPr>
        <p:spPr bwMode="gray">
          <a:xfrm>
            <a:off x="1703388" y="5314950"/>
            <a:ext cx="742950" cy="742950"/>
          </a:xfrm>
          <a:prstGeom prst="rect">
            <a:avLst/>
          </a:prstGeom>
          <a:blipFill dpi="0" rotWithShape="1">
            <a:blip r:embed="rId6" cstate="print"/>
            <a:srcRect/>
            <a:stretch>
              <a:fillRect/>
            </a:stretch>
          </a:blipFill>
          <a:ln w="9525">
            <a:noFill/>
            <a:miter lim="800000"/>
            <a:headEnd/>
            <a:tailEnd/>
          </a:ln>
          <a:effectLst/>
        </p:spPr>
        <p:txBody>
          <a:bodyPr wrap="none" anchor="ctr"/>
          <a:lstStyle/>
          <a:p>
            <a:endParaRPr lang="en-US"/>
          </a:p>
        </p:txBody>
      </p:sp>
      <p:sp>
        <p:nvSpPr>
          <p:cNvPr id="3075" name="Rectangle 3"/>
          <p:cNvSpPr>
            <a:spLocks noGrp="1" noChangeArrowheads="1"/>
          </p:cNvSpPr>
          <p:nvPr>
            <p:ph type="subTitle" idx="1"/>
          </p:nvPr>
        </p:nvSpPr>
        <p:spPr>
          <a:xfrm>
            <a:off x="4114800" y="6196013"/>
            <a:ext cx="4811713" cy="403225"/>
          </a:xfrm>
        </p:spPr>
        <p:txBody>
          <a:bodyPr/>
          <a:lstStyle>
            <a:lvl1pPr marL="0" indent="0" algn="r">
              <a:buFontTx/>
              <a:buNone/>
              <a:defRPr sz="1600" i="1">
                <a:solidFill>
                  <a:srgbClr val="FFFFFF"/>
                </a:solidFill>
                <a:latin typeface="Times New Roman" pitchFamily="18" charset="0"/>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a:xfrm>
            <a:off x="231775" y="6445250"/>
            <a:ext cx="2205038" cy="317500"/>
          </a:xfrm>
        </p:spPr>
        <p:txBody>
          <a:bodyPr/>
          <a:lstStyle>
            <a:lvl1pPr>
              <a:defRPr/>
            </a:lvl1pPr>
          </a:lstStyle>
          <a:p>
            <a:endParaRPr lang="en-US"/>
          </a:p>
        </p:txBody>
      </p:sp>
      <p:sp>
        <p:nvSpPr>
          <p:cNvPr id="3077" name="Rectangle 5"/>
          <p:cNvSpPr>
            <a:spLocks noGrp="1" noChangeArrowheads="1"/>
          </p:cNvSpPr>
          <p:nvPr>
            <p:ph type="ftr" sz="quarter" idx="3"/>
          </p:nvPr>
        </p:nvSpPr>
        <p:spPr>
          <a:xfrm>
            <a:off x="2574925" y="6445250"/>
            <a:ext cx="2990850" cy="317500"/>
          </a:xfrm>
        </p:spPr>
        <p:txBody>
          <a:bodyPr/>
          <a:lstStyle>
            <a:lvl1pPr>
              <a:defRPr/>
            </a:lvl1pPr>
          </a:lstStyle>
          <a:p>
            <a:endParaRPr lang="en-US"/>
          </a:p>
        </p:txBody>
      </p:sp>
      <p:sp>
        <p:nvSpPr>
          <p:cNvPr id="3078" name="Rectangle 6"/>
          <p:cNvSpPr>
            <a:spLocks noGrp="1" noChangeArrowheads="1"/>
          </p:cNvSpPr>
          <p:nvPr>
            <p:ph type="sldNum" sz="quarter" idx="4"/>
          </p:nvPr>
        </p:nvSpPr>
        <p:spPr>
          <a:xfrm>
            <a:off x="5700713" y="6445250"/>
            <a:ext cx="2205037" cy="317500"/>
          </a:xfrm>
        </p:spPr>
        <p:txBody>
          <a:bodyPr/>
          <a:lstStyle>
            <a:lvl1pPr>
              <a:defRPr/>
            </a:lvl1pPr>
          </a:lstStyle>
          <a:p>
            <a:fld id="{FC3C959B-A3E9-43C8-BA46-A455B289CB21}" type="slidenum">
              <a:rPr lang="en-US"/>
              <a:pPr/>
              <a:t>‹#›</a:t>
            </a:fld>
            <a:endParaRPr lang="en-US"/>
          </a:p>
        </p:txBody>
      </p:sp>
      <p:sp>
        <p:nvSpPr>
          <p:cNvPr id="3117" name="Text Box 45"/>
          <p:cNvSpPr txBox="1">
            <a:spLocks noChangeArrowheads="1"/>
          </p:cNvSpPr>
          <p:nvPr/>
        </p:nvSpPr>
        <p:spPr bwMode="gray">
          <a:xfrm>
            <a:off x="161925" y="842963"/>
            <a:ext cx="1303338" cy="427037"/>
          </a:xfrm>
          <a:prstGeom prst="rect">
            <a:avLst/>
          </a:prstGeom>
          <a:noFill/>
          <a:ln w="9525">
            <a:noFill/>
            <a:miter lim="800000"/>
            <a:headEnd/>
            <a:tailEnd/>
          </a:ln>
          <a:effectLst/>
        </p:spPr>
        <p:txBody>
          <a:bodyPr wrap="none">
            <a:spAutoFit/>
          </a:bodyPr>
          <a:lstStyle/>
          <a:p>
            <a:pPr algn="l"/>
            <a:r>
              <a:rPr lang="en-US" sz="2200">
                <a:solidFill>
                  <a:srgbClr val="FFFFFF"/>
                </a:solidFill>
                <a:latin typeface="Arial Black" pitchFamily="34" charset="0"/>
              </a:rPr>
              <a:t>L/O/G/O</a:t>
            </a:r>
          </a:p>
        </p:txBody>
      </p:sp>
      <p:sp>
        <p:nvSpPr>
          <p:cNvPr id="3122" name="Rectangle 50"/>
          <p:cNvSpPr>
            <a:spLocks noChangeArrowheads="1"/>
          </p:cNvSpPr>
          <p:nvPr/>
        </p:nvSpPr>
        <p:spPr bwMode="gray">
          <a:xfrm>
            <a:off x="128588" y="4511675"/>
            <a:ext cx="741362" cy="742950"/>
          </a:xfrm>
          <a:prstGeom prst="rect">
            <a:avLst/>
          </a:prstGeom>
          <a:solidFill>
            <a:schemeClr val="bg1">
              <a:alpha val="50000"/>
            </a:schemeClr>
          </a:solidFill>
          <a:ln w="9525">
            <a:noFill/>
            <a:miter lim="800000"/>
            <a:headEnd/>
            <a:tailEnd/>
          </a:ln>
          <a:effectLst/>
        </p:spPr>
        <p:txBody>
          <a:bodyPr wrap="none" anchor="ctr"/>
          <a:lstStyle/>
          <a:p>
            <a:endParaRPr lang="en-US"/>
          </a:p>
        </p:txBody>
      </p:sp>
      <p:pic>
        <p:nvPicPr>
          <p:cNvPr id="3115" name="Picture 43" descr="1"/>
          <p:cNvPicPr>
            <a:picLocks noChangeAspect="1" noChangeArrowheads="1"/>
          </p:cNvPicPr>
          <p:nvPr/>
        </p:nvPicPr>
        <p:blipFill>
          <a:blip r:embed="rId7" cstate="print"/>
          <a:srcRect/>
          <a:stretch>
            <a:fillRect/>
          </a:stretch>
        </p:blipFill>
        <p:spPr bwMode="gray">
          <a:xfrm>
            <a:off x="130175" y="2911475"/>
            <a:ext cx="1347788" cy="1531938"/>
          </a:xfrm>
          <a:prstGeom prst="rect">
            <a:avLst/>
          </a:prstGeom>
          <a:noFill/>
        </p:spPr>
      </p:pic>
      <p:sp>
        <p:nvSpPr>
          <p:cNvPr id="3074" name="Rectangle 2"/>
          <p:cNvSpPr>
            <a:spLocks noGrp="1" noChangeArrowheads="1"/>
          </p:cNvSpPr>
          <p:nvPr>
            <p:ph type="ctrTitle"/>
          </p:nvPr>
        </p:nvSpPr>
        <p:spPr>
          <a:xfrm>
            <a:off x="2819400" y="2819400"/>
            <a:ext cx="6019800" cy="1470025"/>
          </a:xfrm>
        </p:spPr>
        <p:txBody>
          <a:bodyPr/>
          <a:lstStyle>
            <a:lvl1pPr algn="r">
              <a:defRPr sz="4800">
                <a:solidFill>
                  <a:srgbClr val="000000"/>
                </a:solidFill>
              </a:defRPr>
            </a:lvl1pPr>
          </a:lstStyle>
          <a:p>
            <a:r>
              <a:rPr lang="en-US" smtClean="0"/>
              <a:t>Click to edit Master title style</a:t>
            </a:r>
            <a:endParaRPr lang="en-US"/>
          </a:p>
        </p:txBody>
      </p:sp>
      <p:sp>
        <p:nvSpPr>
          <p:cNvPr id="3142" name="Rectangle 70" descr="2"/>
          <p:cNvSpPr>
            <a:spLocks noChangeArrowheads="1"/>
          </p:cNvSpPr>
          <p:nvPr/>
        </p:nvSpPr>
        <p:spPr bwMode="gray">
          <a:xfrm>
            <a:off x="1701800" y="3705225"/>
            <a:ext cx="744538" cy="742950"/>
          </a:xfrm>
          <a:prstGeom prst="rect">
            <a:avLst/>
          </a:prstGeom>
          <a:blipFill dpi="0" rotWithShape="1">
            <a:blip r:embed="rId8" cstate="print"/>
            <a:srcRect/>
            <a:stretch>
              <a:fillRect/>
            </a:stretch>
          </a:blipFill>
          <a:ln w="9525">
            <a:no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C22CA17-45C0-46C6-BBD6-DC49EE32D8C3}"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38125"/>
            <a:ext cx="2057400" cy="5934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38125"/>
            <a:ext cx="6019800" cy="5934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51E1B09-6C75-44A9-A020-1103646C71A2}"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38125"/>
            <a:ext cx="6477000" cy="8683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38275"/>
            <a:ext cx="4038600" cy="4733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38275"/>
            <a:ext cx="4038600" cy="4733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048000" y="6311900"/>
            <a:ext cx="1712913" cy="290513"/>
          </a:xfrm>
        </p:spPr>
        <p:txBody>
          <a:bodyPr/>
          <a:lstStyle>
            <a:lvl1pPr>
              <a:defRPr/>
            </a:lvl1pPr>
          </a:lstStyle>
          <a:p>
            <a:endParaRPr lang="en-US"/>
          </a:p>
        </p:txBody>
      </p:sp>
      <p:sp>
        <p:nvSpPr>
          <p:cNvPr id="6" name="Footer Placeholder 5"/>
          <p:cNvSpPr>
            <a:spLocks noGrp="1"/>
          </p:cNvSpPr>
          <p:nvPr>
            <p:ph type="ftr" sz="quarter" idx="11"/>
          </p:nvPr>
        </p:nvSpPr>
        <p:spPr>
          <a:xfrm>
            <a:off x="4830763" y="6323013"/>
            <a:ext cx="2311400" cy="290512"/>
          </a:xfrm>
        </p:spPr>
        <p:txBody>
          <a:bodyPr/>
          <a:lstStyle>
            <a:lvl1pPr>
              <a:defRPr/>
            </a:lvl1pPr>
          </a:lstStyle>
          <a:p>
            <a:endParaRPr lang="en-US"/>
          </a:p>
        </p:txBody>
      </p:sp>
      <p:sp>
        <p:nvSpPr>
          <p:cNvPr id="7" name="Slide Number Placeholder 6"/>
          <p:cNvSpPr>
            <a:spLocks noGrp="1"/>
          </p:cNvSpPr>
          <p:nvPr>
            <p:ph type="sldNum" sz="quarter" idx="12"/>
          </p:nvPr>
        </p:nvSpPr>
        <p:spPr>
          <a:xfrm>
            <a:off x="7116763" y="6323013"/>
            <a:ext cx="1616075" cy="290512"/>
          </a:xfrm>
        </p:spPr>
        <p:txBody>
          <a:bodyPr/>
          <a:lstStyle>
            <a:lvl1pPr>
              <a:defRPr/>
            </a:lvl1pPr>
          </a:lstStyle>
          <a:p>
            <a:fld id="{0830BE21-F818-4AC0-A906-A5565E8192D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1CCAABA-BFCE-4E1C-B45A-6DC606BC4D99}"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4E36F06-24BD-45D5-B2F6-EBC4F3338A63}"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38275"/>
            <a:ext cx="4038600" cy="4733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38275"/>
            <a:ext cx="4038600" cy="4733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35AC990-C206-4AD5-914A-192B0B28CF2D}"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91C2F55-2C57-4A90-BD98-DC90CC94D6E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1605872-6B87-456E-96D1-31EA5DBBBDBD}"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904D781-1A02-4A94-AAC6-24EC5A8C90A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692DA69-190A-45EB-BD51-226BFC79E839}"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F067DC1-D9A3-41D0-AA68-8DED34D2935F}"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031" name="Group 7"/>
          <p:cNvGrpSpPr>
            <a:grpSpLocks/>
          </p:cNvGrpSpPr>
          <p:nvPr/>
        </p:nvGrpSpPr>
        <p:grpSpPr bwMode="auto">
          <a:xfrm>
            <a:off x="6553200" y="6013450"/>
            <a:ext cx="2392363" cy="563563"/>
            <a:chOff x="1566" y="164"/>
            <a:chExt cx="1455" cy="425"/>
          </a:xfrm>
        </p:grpSpPr>
        <p:sp>
          <p:nvSpPr>
            <p:cNvPr id="1032" name="Freeform 8"/>
            <p:cNvSpPr>
              <a:spLocks/>
            </p:cNvSpPr>
            <p:nvPr/>
          </p:nvSpPr>
          <p:spPr bwMode="gray">
            <a:xfrm>
              <a:off x="1892" y="468"/>
              <a:ext cx="39" cy="121"/>
            </a:xfrm>
            <a:custGeom>
              <a:avLst/>
              <a:gdLst/>
              <a:ahLst/>
              <a:cxnLst>
                <a:cxn ang="0">
                  <a:pos x="37" y="36"/>
                </a:cxn>
                <a:cxn ang="0">
                  <a:pos x="35" y="36"/>
                </a:cxn>
                <a:cxn ang="0">
                  <a:pos x="30" y="36"/>
                </a:cxn>
                <a:cxn ang="0">
                  <a:pos x="22" y="34"/>
                </a:cxn>
                <a:cxn ang="0">
                  <a:pos x="15" y="30"/>
                </a:cxn>
                <a:cxn ang="0">
                  <a:pos x="7" y="23"/>
                </a:cxn>
                <a:cxn ang="0">
                  <a:pos x="3" y="13"/>
                </a:cxn>
                <a:cxn ang="0">
                  <a:pos x="0" y="0"/>
                </a:cxn>
                <a:cxn ang="0">
                  <a:pos x="3" y="0"/>
                </a:cxn>
                <a:cxn ang="0">
                  <a:pos x="7" y="1"/>
                </a:cxn>
                <a:cxn ang="0">
                  <a:pos x="15" y="3"/>
                </a:cxn>
                <a:cxn ang="0">
                  <a:pos x="23" y="5"/>
                </a:cxn>
                <a:cxn ang="0">
                  <a:pos x="30" y="11"/>
                </a:cxn>
                <a:cxn ang="0">
                  <a:pos x="37" y="20"/>
                </a:cxn>
                <a:cxn ang="0">
                  <a:pos x="39" y="34"/>
                </a:cxn>
                <a:cxn ang="0">
                  <a:pos x="39" y="121"/>
                </a:cxn>
                <a:cxn ang="0">
                  <a:pos x="37" y="121"/>
                </a:cxn>
                <a:cxn ang="0">
                  <a:pos x="37" y="36"/>
                </a:cxn>
              </a:cxnLst>
              <a:rect l="0" t="0" r="r" b="b"/>
              <a:pathLst>
                <a:path w="39" h="121">
                  <a:moveTo>
                    <a:pt x="37" y="36"/>
                  </a:moveTo>
                  <a:lnTo>
                    <a:pt x="35" y="36"/>
                  </a:lnTo>
                  <a:lnTo>
                    <a:pt x="30" y="36"/>
                  </a:lnTo>
                  <a:lnTo>
                    <a:pt x="22" y="34"/>
                  </a:lnTo>
                  <a:lnTo>
                    <a:pt x="15" y="30"/>
                  </a:lnTo>
                  <a:lnTo>
                    <a:pt x="7" y="23"/>
                  </a:lnTo>
                  <a:lnTo>
                    <a:pt x="3" y="13"/>
                  </a:lnTo>
                  <a:lnTo>
                    <a:pt x="0" y="0"/>
                  </a:lnTo>
                  <a:lnTo>
                    <a:pt x="3" y="0"/>
                  </a:lnTo>
                  <a:lnTo>
                    <a:pt x="7" y="1"/>
                  </a:lnTo>
                  <a:lnTo>
                    <a:pt x="15" y="3"/>
                  </a:lnTo>
                  <a:lnTo>
                    <a:pt x="23" y="5"/>
                  </a:lnTo>
                  <a:lnTo>
                    <a:pt x="30" y="11"/>
                  </a:lnTo>
                  <a:lnTo>
                    <a:pt x="37" y="20"/>
                  </a:lnTo>
                  <a:lnTo>
                    <a:pt x="39" y="34"/>
                  </a:lnTo>
                  <a:lnTo>
                    <a:pt x="39" y="121"/>
                  </a:lnTo>
                  <a:lnTo>
                    <a:pt x="37" y="121"/>
                  </a:lnTo>
                  <a:lnTo>
                    <a:pt x="37" y="36"/>
                  </a:lnTo>
                  <a:close/>
                </a:path>
              </a:pathLst>
            </a:custGeom>
            <a:solidFill>
              <a:srgbClr val="D7D7D7"/>
            </a:solidFill>
            <a:ln w="0">
              <a:solidFill>
                <a:srgbClr val="D7D7D7"/>
              </a:solidFill>
              <a:prstDash val="solid"/>
              <a:round/>
              <a:headEnd/>
              <a:tailEnd/>
            </a:ln>
          </p:spPr>
          <p:txBody>
            <a:bodyPr/>
            <a:lstStyle/>
            <a:p>
              <a:endParaRPr lang="en-US"/>
            </a:p>
          </p:txBody>
        </p:sp>
        <p:sp>
          <p:nvSpPr>
            <p:cNvPr id="1033" name="Freeform 9"/>
            <p:cNvSpPr>
              <a:spLocks/>
            </p:cNvSpPr>
            <p:nvPr/>
          </p:nvSpPr>
          <p:spPr bwMode="gray">
            <a:xfrm>
              <a:off x="2271" y="450"/>
              <a:ext cx="45" cy="139"/>
            </a:xfrm>
            <a:custGeom>
              <a:avLst/>
              <a:gdLst/>
              <a:ahLst/>
              <a:cxnLst>
                <a:cxn ang="0">
                  <a:pos x="3" y="42"/>
                </a:cxn>
                <a:cxn ang="0">
                  <a:pos x="6" y="42"/>
                </a:cxn>
                <a:cxn ang="0">
                  <a:pos x="12" y="42"/>
                </a:cxn>
                <a:cxn ang="0">
                  <a:pos x="20" y="39"/>
                </a:cxn>
                <a:cxn ang="0">
                  <a:pos x="29" y="35"/>
                </a:cxn>
                <a:cxn ang="0">
                  <a:pos x="37" y="27"/>
                </a:cxn>
                <a:cxn ang="0">
                  <a:pos x="43" y="17"/>
                </a:cxn>
                <a:cxn ang="0">
                  <a:pos x="45" y="2"/>
                </a:cxn>
                <a:cxn ang="0">
                  <a:pos x="43" y="0"/>
                </a:cxn>
                <a:cxn ang="0">
                  <a:pos x="37" y="2"/>
                </a:cxn>
                <a:cxn ang="0">
                  <a:pos x="29" y="3"/>
                </a:cxn>
                <a:cxn ang="0">
                  <a:pos x="19" y="7"/>
                </a:cxn>
                <a:cxn ang="0">
                  <a:pos x="11" y="14"/>
                </a:cxn>
                <a:cxn ang="0">
                  <a:pos x="4" y="23"/>
                </a:cxn>
                <a:cxn ang="0">
                  <a:pos x="0" y="39"/>
                </a:cxn>
                <a:cxn ang="0">
                  <a:pos x="0" y="139"/>
                </a:cxn>
                <a:cxn ang="0">
                  <a:pos x="3" y="139"/>
                </a:cxn>
                <a:cxn ang="0">
                  <a:pos x="3" y="42"/>
                </a:cxn>
              </a:cxnLst>
              <a:rect l="0" t="0" r="r" b="b"/>
              <a:pathLst>
                <a:path w="45" h="139">
                  <a:moveTo>
                    <a:pt x="3" y="42"/>
                  </a:moveTo>
                  <a:lnTo>
                    <a:pt x="6" y="42"/>
                  </a:lnTo>
                  <a:lnTo>
                    <a:pt x="12" y="42"/>
                  </a:lnTo>
                  <a:lnTo>
                    <a:pt x="20" y="39"/>
                  </a:lnTo>
                  <a:lnTo>
                    <a:pt x="29" y="35"/>
                  </a:lnTo>
                  <a:lnTo>
                    <a:pt x="37" y="27"/>
                  </a:lnTo>
                  <a:lnTo>
                    <a:pt x="43" y="17"/>
                  </a:lnTo>
                  <a:lnTo>
                    <a:pt x="45" y="2"/>
                  </a:lnTo>
                  <a:lnTo>
                    <a:pt x="43" y="0"/>
                  </a:lnTo>
                  <a:lnTo>
                    <a:pt x="37" y="2"/>
                  </a:lnTo>
                  <a:lnTo>
                    <a:pt x="29" y="3"/>
                  </a:lnTo>
                  <a:lnTo>
                    <a:pt x="19" y="7"/>
                  </a:lnTo>
                  <a:lnTo>
                    <a:pt x="11" y="14"/>
                  </a:lnTo>
                  <a:lnTo>
                    <a:pt x="4" y="23"/>
                  </a:lnTo>
                  <a:lnTo>
                    <a:pt x="0" y="39"/>
                  </a:lnTo>
                  <a:lnTo>
                    <a:pt x="0" y="139"/>
                  </a:lnTo>
                  <a:lnTo>
                    <a:pt x="3" y="139"/>
                  </a:lnTo>
                  <a:lnTo>
                    <a:pt x="3" y="42"/>
                  </a:lnTo>
                  <a:close/>
                </a:path>
              </a:pathLst>
            </a:custGeom>
            <a:solidFill>
              <a:srgbClr val="D7D7D7"/>
            </a:solidFill>
            <a:ln w="0">
              <a:solidFill>
                <a:srgbClr val="D7D7D7"/>
              </a:solidFill>
              <a:prstDash val="solid"/>
              <a:round/>
              <a:headEnd/>
              <a:tailEnd/>
            </a:ln>
          </p:spPr>
          <p:txBody>
            <a:bodyPr/>
            <a:lstStyle/>
            <a:p>
              <a:endParaRPr lang="en-US"/>
            </a:p>
          </p:txBody>
        </p:sp>
        <p:sp>
          <p:nvSpPr>
            <p:cNvPr id="1034" name="Freeform 10"/>
            <p:cNvSpPr>
              <a:spLocks/>
            </p:cNvSpPr>
            <p:nvPr/>
          </p:nvSpPr>
          <p:spPr bwMode="gray">
            <a:xfrm>
              <a:off x="1765" y="378"/>
              <a:ext cx="146" cy="211"/>
            </a:xfrm>
            <a:custGeom>
              <a:avLst/>
              <a:gdLst/>
              <a:ahLst/>
              <a:cxnLst>
                <a:cxn ang="0">
                  <a:pos x="68" y="67"/>
                </a:cxn>
                <a:cxn ang="0">
                  <a:pos x="67" y="67"/>
                </a:cxn>
                <a:cxn ang="0">
                  <a:pos x="60" y="66"/>
                </a:cxn>
                <a:cxn ang="0">
                  <a:pos x="50" y="64"/>
                </a:cxn>
                <a:cxn ang="0">
                  <a:pos x="41" y="62"/>
                </a:cxn>
                <a:cxn ang="0">
                  <a:pos x="29" y="55"/>
                </a:cxn>
                <a:cxn ang="0">
                  <a:pos x="18" y="47"/>
                </a:cxn>
                <a:cxn ang="0">
                  <a:pos x="10" y="35"/>
                </a:cxn>
                <a:cxn ang="0">
                  <a:pos x="3" y="20"/>
                </a:cxn>
                <a:cxn ang="0">
                  <a:pos x="0" y="0"/>
                </a:cxn>
                <a:cxn ang="0">
                  <a:pos x="3" y="0"/>
                </a:cxn>
                <a:cxn ang="0">
                  <a:pos x="10" y="0"/>
                </a:cxn>
                <a:cxn ang="0">
                  <a:pos x="19" y="0"/>
                </a:cxn>
                <a:cxn ang="0">
                  <a:pos x="30" y="2"/>
                </a:cxn>
                <a:cxn ang="0">
                  <a:pos x="41" y="6"/>
                </a:cxn>
                <a:cxn ang="0">
                  <a:pos x="53" y="14"/>
                </a:cxn>
                <a:cxn ang="0">
                  <a:pos x="62" y="25"/>
                </a:cxn>
                <a:cxn ang="0">
                  <a:pos x="69" y="41"/>
                </a:cxn>
                <a:cxn ang="0">
                  <a:pos x="73" y="62"/>
                </a:cxn>
                <a:cxn ang="0">
                  <a:pos x="73" y="60"/>
                </a:cxn>
                <a:cxn ang="0">
                  <a:pos x="73" y="55"/>
                </a:cxn>
                <a:cxn ang="0">
                  <a:pos x="75" y="45"/>
                </a:cxn>
                <a:cxn ang="0">
                  <a:pos x="79" y="36"/>
                </a:cxn>
                <a:cxn ang="0">
                  <a:pos x="84" y="25"/>
                </a:cxn>
                <a:cxn ang="0">
                  <a:pos x="92" y="16"/>
                </a:cxn>
                <a:cxn ang="0">
                  <a:pos x="106" y="8"/>
                </a:cxn>
                <a:cxn ang="0">
                  <a:pos x="123" y="2"/>
                </a:cxn>
                <a:cxn ang="0">
                  <a:pos x="146" y="0"/>
                </a:cxn>
                <a:cxn ang="0">
                  <a:pos x="145" y="2"/>
                </a:cxn>
                <a:cxn ang="0">
                  <a:pos x="145" y="8"/>
                </a:cxn>
                <a:cxn ang="0">
                  <a:pos x="143" y="17"/>
                </a:cxn>
                <a:cxn ang="0">
                  <a:pos x="139" y="28"/>
                </a:cxn>
                <a:cxn ang="0">
                  <a:pos x="134" y="39"/>
                </a:cxn>
                <a:cxn ang="0">
                  <a:pos x="126" y="49"/>
                </a:cxn>
                <a:cxn ang="0">
                  <a:pos x="114" y="59"/>
                </a:cxn>
                <a:cxn ang="0">
                  <a:pos x="98" y="64"/>
                </a:cxn>
                <a:cxn ang="0">
                  <a:pos x="79" y="67"/>
                </a:cxn>
                <a:cxn ang="0">
                  <a:pos x="79" y="211"/>
                </a:cxn>
                <a:cxn ang="0">
                  <a:pos x="68" y="211"/>
                </a:cxn>
                <a:cxn ang="0">
                  <a:pos x="68" y="67"/>
                </a:cxn>
              </a:cxnLst>
              <a:rect l="0" t="0" r="r" b="b"/>
              <a:pathLst>
                <a:path w="146" h="211">
                  <a:moveTo>
                    <a:pt x="68" y="67"/>
                  </a:moveTo>
                  <a:lnTo>
                    <a:pt x="67" y="67"/>
                  </a:lnTo>
                  <a:lnTo>
                    <a:pt x="60" y="66"/>
                  </a:lnTo>
                  <a:lnTo>
                    <a:pt x="50" y="64"/>
                  </a:lnTo>
                  <a:lnTo>
                    <a:pt x="41" y="62"/>
                  </a:lnTo>
                  <a:lnTo>
                    <a:pt x="29" y="55"/>
                  </a:lnTo>
                  <a:lnTo>
                    <a:pt x="18" y="47"/>
                  </a:lnTo>
                  <a:lnTo>
                    <a:pt x="10" y="35"/>
                  </a:lnTo>
                  <a:lnTo>
                    <a:pt x="3" y="20"/>
                  </a:lnTo>
                  <a:lnTo>
                    <a:pt x="0" y="0"/>
                  </a:lnTo>
                  <a:lnTo>
                    <a:pt x="3" y="0"/>
                  </a:lnTo>
                  <a:lnTo>
                    <a:pt x="10" y="0"/>
                  </a:lnTo>
                  <a:lnTo>
                    <a:pt x="19" y="0"/>
                  </a:lnTo>
                  <a:lnTo>
                    <a:pt x="30" y="2"/>
                  </a:lnTo>
                  <a:lnTo>
                    <a:pt x="41" y="6"/>
                  </a:lnTo>
                  <a:lnTo>
                    <a:pt x="53" y="14"/>
                  </a:lnTo>
                  <a:lnTo>
                    <a:pt x="62" y="25"/>
                  </a:lnTo>
                  <a:lnTo>
                    <a:pt x="69" y="41"/>
                  </a:lnTo>
                  <a:lnTo>
                    <a:pt x="73" y="62"/>
                  </a:lnTo>
                  <a:lnTo>
                    <a:pt x="73" y="60"/>
                  </a:lnTo>
                  <a:lnTo>
                    <a:pt x="73" y="55"/>
                  </a:lnTo>
                  <a:lnTo>
                    <a:pt x="75" y="45"/>
                  </a:lnTo>
                  <a:lnTo>
                    <a:pt x="79" y="36"/>
                  </a:lnTo>
                  <a:lnTo>
                    <a:pt x="84" y="25"/>
                  </a:lnTo>
                  <a:lnTo>
                    <a:pt x="92" y="16"/>
                  </a:lnTo>
                  <a:lnTo>
                    <a:pt x="106" y="8"/>
                  </a:lnTo>
                  <a:lnTo>
                    <a:pt x="123" y="2"/>
                  </a:lnTo>
                  <a:lnTo>
                    <a:pt x="146" y="0"/>
                  </a:lnTo>
                  <a:lnTo>
                    <a:pt x="145" y="2"/>
                  </a:lnTo>
                  <a:lnTo>
                    <a:pt x="145" y="8"/>
                  </a:lnTo>
                  <a:lnTo>
                    <a:pt x="143" y="17"/>
                  </a:lnTo>
                  <a:lnTo>
                    <a:pt x="139" y="28"/>
                  </a:lnTo>
                  <a:lnTo>
                    <a:pt x="134" y="39"/>
                  </a:lnTo>
                  <a:lnTo>
                    <a:pt x="126" y="49"/>
                  </a:lnTo>
                  <a:lnTo>
                    <a:pt x="114" y="59"/>
                  </a:lnTo>
                  <a:lnTo>
                    <a:pt x="98" y="64"/>
                  </a:lnTo>
                  <a:lnTo>
                    <a:pt x="79" y="67"/>
                  </a:lnTo>
                  <a:lnTo>
                    <a:pt x="79" y="211"/>
                  </a:lnTo>
                  <a:lnTo>
                    <a:pt x="68" y="211"/>
                  </a:lnTo>
                  <a:lnTo>
                    <a:pt x="68" y="67"/>
                  </a:lnTo>
                  <a:close/>
                </a:path>
              </a:pathLst>
            </a:custGeom>
            <a:solidFill>
              <a:srgbClr val="D7D7D7"/>
            </a:solidFill>
            <a:ln w="0">
              <a:solidFill>
                <a:srgbClr val="D7D7D7"/>
              </a:solidFill>
              <a:prstDash val="solid"/>
              <a:round/>
              <a:headEnd/>
              <a:tailEnd/>
            </a:ln>
          </p:spPr>
          <p:txBody>
            <a:bodyPr/>
            <a:lstStyle/>
            <a:p>
              <a:endParaRPr lang="en-US"/>
            </a:p>
          </p:txBody>
        </p:sp>
        <p:sp>
          <p:nvSpPr>
            <p:cNvPr id="1035" name="Freeform 11"/>
            <p:cNvSpPr>
              <a:spLocks/>
            </p:cNvSpPr>
            <p:nvPr/>
          </p:nvSpPr>
          <p:spPr bwMode="gray">
            <a:xfrm>
              <a:off x="2792" y="378"/>
              <a:ext cx="144" cy="211"/>
            </a:xfrm>
            <a:custGeom>
              <a:avLst/>
              <a:gdLst/>
              <a:ahLst/>
              <a:cxnLst>
                <a:cxn ang="0">
                  <a:pos x="67" y="67"/>
                </a:cxn>
                <a:cxn ang="0">
                  <a:pos x="66" y="67"/>
                </a:cxn>
                <a:cxn ang="0">
                  <a:pos x="59" y="66"/>
                </a:cxn>
                <a:cxn ang="0">
                  <a:pos x="50" y="64"/>
                </a:cxn>
                <a:cxn ang="0">
                  <a:pos x="39" y="62"/>
                </a:cxn>
                <a:cxn ang="0">
                  <a:pos x="28" y="55"/>
                </a:cxn>
                <a:cxn ang="0">
                  <a:pos x="17" y="47"/>
                </a:cxn>
                <a:cxn ang="0">
                  <a:pos x="9" y="35"/>
                </a:cxn>
                <a:cxn ang="0">
                  <a:pos x="2" y="20"/>
                </a:cxn>
                <a:cxn ang="0">
                  <a:pos x="0" y="0"/>
                </a:cxn>
                <a:cxn ang="0">
                  <a:pos x="2" y="0"/>
                </a:cxn>
                <a:cxn ang="0">
                  <a:pos x="9" y="0"/>
                </a:cxn>
                <a:cxn ang="0">
                  <a:pos x="17" y="0"/>
                </a:cxn>
                <a:cxn ang="0">
                  <a:pos x="28" y="2"/>
                </a:cxn>
                <a:cxn ang="0">
                  <a:pos x="40" y="6"/>
                </a:cxn>
                <a:cxn ang="0">
                  <a:pos x="51" y="14"/>
                </a:cxn>
                <a:cxn ang="0">
                  <a:pos x="62" y="25"/>
                </a:cxn>
                <a:cxn ang="0">
                  <a:pos x="69" y="41"/>
                </a:cxn>
                <a:cxn ang="0">
                  <a:pos x="73" y="62"/>
                </a:cxn>
                <a:cxn ang="0">
                  <a:pos x="73" y="60"/>
                </a:cxn>
                <a:cxn ang="0">
                  <a:pos x="73" y="55"/>
                </a:cxn>
                <a:cxn ang="0">
                  <a:pos x="74" y="45"/>
                </a:cxn>
                <a:cxn ang="0">
                  <a:pos x="77" y="36"/>
                </a:cxn>
                <a:cxn ang="0">
                  <a:pos x="82" y="25"/>
                </a:cxn>
                <a:cxn ang="0">
                  <a:pos x="91" y="16"/>
                </a:cxn>
                <a:cxn ang="0">
                  <a:pos x="105" y="8"/>
                </a:cxn>
                <a:cxn ang="0">
                  <a:pos x="121" y="2"/>
                </a:cxn>
                <a:cxn ang="0">
                  <a:pos x="144" y="0"/>
                </a:cxn>
                <a:cxn ang="0">
                  <a:pos x="144" y="2"/>
                </a:cxn>
                <a:cxn ang="0">
                  <a:pos x="144" y="8"/>
                </a:cxn>
                <a:cxn ang="0">
                  <a:pos x="141" y="17"/>
                </a:cxn>
                <a:cxn ang="0">
                  <a:pos x="139" y="28"/>
                </a:cxn>
                <a:cxn ang="0">
                  <a:pos x="133" y="39"/>
                </a:cxn>
                <a:cxn ang="0">
                  <a:pos x="125" y="49"/>
                </a:cxn>
                <a:cxn ang="0">
                  <a:pos x="113" y="59"/>
                </a:cxn>
                <a:cxn ang="0">
                  <a:pos x="97" y="64"/>
                </a:cxn>
                <a:cxn ang="0">
                  <a:pos x="77" y="67"/>
                </a:cxn>
                <a:cxn ang="0">
                  <a:pos x="77" y="211"/>
                </a:cxn>
                <a:cxn ang="0">
                  <a:pos x="67" y="211"/>
                </a:cxn>
                <a:cxn ang="0">
                  <a:pos x="67" y="67"/>
                </a:cxn>
              </a:cxnLst>
              <a:rect l="0" t="0" r="r" b="b"/>
              <a:pathLst>
                <a:path w="144" h="211">
                  <a:moveTo>
                    <a:pt x="67" y="67"/>
                  </a:moveTo>
                  <a:lnTo>
                    <a:pt x="66" y="67"/>
                  </a:lnTo>
                  <a:lnTo>
                    <a:pt x="59" y="66"/>
                  </a:lnTo>
                  <a:lnTo>
                    <a:pt x="50" y="64"/>
                  </a:lnTo>
                  <a:lnTo>
                    <a:pt x="39" y="62"/>
                  </a:lnTo>
                  <a:lnTo>
                    <a:pt x="28" y="55"/>
                  </a:lnTo>
                  <a:lnTo>
                    <a:pt x="17" y="47"/>
                  </a:lnTo>
                  <a:lnTo>
                    <a:pt x="9" y="35"/>
                  </a:lnTo>
                  <a:lnTo>
                    <a:pt x="2" y="20"/>
                  </a:lnTo>
                  <a:lnTo>
                    <a:pt x="0" y="0"/>
                  </a:lnTo>
                  <a:lnTo>
                    <a:pt x="2" y="0"/>
                  </a:lnTo>
                  <a:lnTo>
                    <a:pt x="9" y="0"/>
                  </a:lnTo>
                  <a:lnTo>
                    <a:pt x="17" y="0"/>
                  </a:lnTo>
                  <a:lnTo>
                    <a:pt x="28" y="2"/>
                  </a:lnTo>
                  <a:lnTo>
                    <a:pt x="40" y="6"/>
                  </a:lnTo>
                  <a:lnTo>
                    <a:pt x="51" y="14"/>
                  </a:lnTo>
                  <a:lnTo>
                    <a:pt x="62" y="25"/>
                  </a:lnTo>
                  <a:lnTo>
                    <a:pt x="69" y="41"/>
                  </a:lnTo>
                  <a:lnTo>
                    <a:pt x="73" y="62"/>
                  </a:lnTo>
                  <a:lnTo>
                    <a:pt x="73" y="60"/>
                  </a:lnTo>
                  <a:lnTo>
                    <a:pt x="73" y="55"/>
                  </a:lnTo>
                  <a:lnTo>
                    <a:pt x="74" y="45"/>
                  </a:lnTo>
                  <a:lnTo>
                    <a:pt x="77" y="36"/>
                  </a:lnTo>
                  <a:lnTo>
                    <a:pt x="82" y="25"/>
                  </a:lnTo>
                  <a:lnTo>
                    <a:pt x="91" y="16"/>
                  </a:lnTo>
                  <a:lnTo>
                    <a:pt x="105" y="8"/>
                  </a:lnTo>
                  <a:lnTo>
                    <a:pt x="121" y="2"/>
                  </a:lnTo>
                  <a:lnTo>
                    <a:pt x="144" y="0"/>
                  </a:lnTo>
                  <a:lnTo>
                    <a:pt x="144" y="2"/>
                  </a:lnTo>
                  <a:lnTo>
                    <a:pt x="144" y="8"/>
                  </a:lnTo>
                  <a:lnTo>
                    <a:pt x="141" y="17"/>
                  </a:lnTo>
                  <a:lnTo>
                    <a:pt x="139" y="28"/>
                  </a:lnTo>
                  <a:lnTo>
                    <a:pt x="133" y="39"/>
                  </a:lnTo>
                  <a:lnTo>
                    <a:pt x="125" y="49"/>
                  </a:lnTo>
                  <a:lnTo>
                    <a:pt x="113" y="59"/>
                  </a:lnTo>
                  <a:lnTo>
                    <a:pt x="97" y="64"/>
                  </a:lnTo>
                  <a:lnTo>
                    <a:pt x="77" y="67"/>
                  </a:lnTo>
                  <a:lnTo>
                    <a:pt x="77" y="211"/>
                  </a:lnTo>
                  <a:lnTo>
                    <a:pt x="67" y="211"/>
                  </a:lnTo>
                  <a:lnTo>
                    <a:pt x="67" y="67"/>
                  </a:lnTo>
                  <a:close/>
                </a:path>
              </a:pathLst>
            </a:custGeom>
            <a:solidFill>
              <a:srgbClr val="D7D7D7"/>
            </a:solidFill>
            <a:ln w="0">
              <a:solidFill>
                <a:srgbClr val="D7D7D7"/>
              </a:solidFill>
              <a:prstDash val="solid"/>
              <a:round/>
              <a:headEnd/>
              <a:tailEnd/>
            </a:ln>
          </p:spPr>
          <p:txBody>
            <a:bodyPr/>
            <a:lstStyle/>
            <a:p>
              <a:endParaRPr lang="en-US"/>
            </a:p>
          </p:txBody>
        </p:sp>
        <p:sp>
          <p:nvSpPr>
            <p:cNvPr id="1036" name="Freeform 12"/>
            <p:cNvSpPr>
              <a:spLocks/>
            </p:cNvSpPr>
            <p:nvPr/>
          </p:nvSpPr>
          <p:spPr bwMode="gray">
            <a:xfrm>
              <a:off x="2631" y="457"/>
              <a:ext cx="89" cy="132"/>
            </a:xfrm>
            <a:custGeom>
              <a:avLst/>
              <a:gdLst/>
              <a:ahLst/>
              <a:cxnLst>
                <a:cxn ang="0">
                  <a:pos x="42" y="43"/>
                </a:cxn>
                <a:cxn ang="0">
                  <a:pos x="39" y="42"/>
                </a:cxn>
                <a:cxn ang="0">
                  <a:pos x="33" y="42"/>
                </a:cxn>
                <a:cxn ang="0">
                  <a:pos x="25" y="39"/>
                </a:cxn>
                <a:cxn ang="0">
                  <a:pos x="16" y="35"/>
                </a:cxn>
                <a:cxn ang="0">
                  <a:pos x="8" y="27"/>
                </a:cxn>
                <a:cxn ang="0">
                  <a:pos x="2" y="16"/>
                </a:cxn>
                <a:cxn ang="0">
                  <a:pos x="0" y="0"/>
                </a:cxn>
                <a:cxn ang="0">
                  <a:pos x="2" y="0"/>
                </a:cxn>
                <a:cxn ang="0">
                  <a:pos x="6" y="0"/>
                </a:cxn>
                <a:cxn ang="0">
                  <a:pos x="12" y="1"/>
                </a:cxn>
                <a:cxn ang="0">
                  <a:pos x="21" y="3"/>
                </a:cxn>
                <a:cxn ang="0">
                  <a:pos x="29" y="8"/>
                </a:cxn>
                <a:cxn ang="0">
                  <a:pos x="37" y="15"/>
                </a:cxn>
                <a:cxn ang="0">
                  <a:pos x="42" y="26"/>
                </a:cxn>
                <a:cxn ang="0">
                  <a:pos x="45" y="39"/>
                </a:cxn>
                <a:cxn ang="0">
                  <a:pos x="45" y="38"/>
                </a:cxn>
                <a:cxn ang="0">
                  <a:pos x="45" y="34"/>
                </a:cxn>
                <a:cxn ang="0">
                  <a:pos x="46" y="27"/>
                </a:cxn>
                <a:cxn ang="0">
                  <a:pos x="49" y="20"/>
                </a:cxn>
                <a:cxn ang="0">
                  <a:pos x="54" y="14"/>
                </a:cxn>
                <a:cxn ang="0">
                  <a:pos x="62" y="7"/>
                </a:cxn>
                <a:cxn ang="0">
                  <a:pos x="73" y="3"/>
                </a:cxn>
                <a:cxn ang="0">
                  <a:pos x="89" y="0"/>
                </a:cxn>
                <a:cxn ang="0">
                  <a:pos x="89" y="3"/>
                </a:cxn>
                <a:cxn ang="0">
                  <a:pos x="88" y="10"/>
                </a:cxn>
                <a:cxn ang="0">
                  <a:pos x="87" y="18"/>
                </a:cxn>
                <a:cxn ang="0">
                  <a:pos x="81" y="26"/>
                </a:cxn>
                <a:cxn ang="0">
                  <a:pos x="74" y="34"/>
                </a:cxn>
                <a:cxn ang="0">
                  <a:pos x="64" y="41"/>
                </a:cxn>
                <a:cxn ang="0">
                  <a:pos x="47" y="43"/>
                </a:cxn>
                <a:cxn ang="0">
                  <a:pos x="47" y="132"/>
                </a:cxn>
                <a:cxn ang="0">
                  <a:pos x="42" y="132"/>
                </a:cxn>
                <a:cxn ang="0">
                  <a:pos x="42" y="43"/>
                </a:cxn>
              </a:cxnLst>
              <a:rect l="0" t="0" r="r" b="b"/>
              <a:pathLst>
                <a:path w="89" h="132">
                  <a:moveTo>
                    <a:pt x="42" y="43"/>
                  </a:moveTo>
                  <a:lnTo>
                    <a:pt x="39" y="42"/>
                  </a:lnTo>
                  <a:lnTo>
                    <a:pt x="33" y="42"/>
                  </a:lnTo>
                  <a:lnTo>
                    <a:pt x="25" y="39"/>
                  </a:lnTo>
                  <a:lnTo>
                    <a:pt x="16" y="35"/>
                  </a:lnTo>
                  <a:lnTo>
                    <a:pt x="8" y="27"/>
                  </a:lnTo>
                  <a:lnTo>
                    <a:pt x="2" y="16"/>
                  </a:lnTo>
                  <a:lnTo>
                    <a:pt x="0" y="0"/>
                  </a:lnTo>
                  <a:lnTo>
                    <a:pt x="2" y="0"/>
                  </a:lnTo>
                  <a:lnTo>
                    <a:pt x="6" y="0"/>
                  </a:lnTo>
                  <a:lnTo>
                    <a:pt x="12" y="1"/>
                  </a:lnTo>
                  <a:lnTo>
                    <a:pt x="21" y="3"/>
                  </a:lnTo>
                  <a:lnTo>
                    <a:pt x="29" y="8"/>
                  </a:lnTo>
                  <a:lnTo>
                    <a:pt x="37" y="15"/>
                  </a:lnTo>
                  <a:lnTo>
                    <a:pt x="42" y="26"/>
                  </a:lnTo>
                  <a:lnTo>
                    <a:pt x="45" y="39"/>
                  </a:lnTo>
                  <a:lnTo>
                    <a:pt x="45" y="38"/>
                  </a:lnTo>
                  <a:lnTo>
                    <a:pt x="45" y="34"/>
                  </a:lnTo>
                  <a:lnTo>
                    <a:pt x="46" y="27"/>
                  </a:lnTo>
                  <a:lnTo>
                    <a:pt x="49" y="20"/>
                  </a:lnTo>
                  <a:lnTo>
                    <a:pt x="54" y="14"/>
                  </a:lnTo>
                  <a:lnTo>
                    <a:pt x="62" y="7"/>
                  </a:lnTo>
                  <a:lnTo>
                    <a:pt x="73" y="3"/>
                  </a:lnTo>
                  <a:lnTo>
                    <a:pt x="89" y="0"/>
                  </a:lnTo>
                  <a:lnTo>
                    <a:pt x="89" y="3"/>
                  </a:lnTo>
                  <a:lnTo>
                    <a:pt x="88" y="10"/>
                  </a:lnTo>
                  <a:lnTo>
                    <a:pt x="87" y="18"/>
                  </a:lnTo>
                  <a:lnTo>
                    <a:pt x="81" y="26"/>
                  </a:lnTo>
                  <a:lnTo>
                    <a:pt x="74" y="34"/>
                  </a:lnTo>
                  <a:lnTo>
                    <a:pt x="64" y="41"/>
                  </a:lnTo>
                  <a:lnTo>
                    <a:pt x="47" y="43"/>
                  </a:lnTo>
                  <a:lnTo>
                    <a:pt x="47" y="132"/>
                  </a:lnTo>
                  <a:lnTo>
                    <a:pt x="42" y="132"/>
                  </a:lnTo>
                  <a:lnTo>
                    <a:pt x="42" y="43"/>
                  </a:lnTo>
                  <a:close/>
                </a:path>
              </a:pathLst>
            </a:custGeom>
            <a:solidFill>
              <a:srgbClr val="D7D7D7"/>
            </a:solidFill>
            <a:ln w="0">
              <a:solidFill>
                <a:srgbClr val="D7D7D7"/>
              </a:solidFill>
              <a:prstDash val="solid"/>
              <a:round/>
              <a:headEnd/>
              <a:tailEnd/>
            </a:ln>
          </p:spPr>
          <p:txBody>
            <a:bodyPr/>
            <a:lstStyle/>
            <a:p>
              <a:endParaRPr lang="en-US"/>
            </a:p>
          </p:txBody>
        </p:sp>
        <p:sp>
          <p:nvSpPr>
            <p:cNvPr id="1037" name="Freeform 13"/>
            <p:cNvSpPr>
              <a:spLocks/>
            </p:cNvSpPr>
            <p:nvPr/>
          </p:nvSpPr>
          <p:spPr bwMode="gray">
            <a:xfrm>
              <a:off x="2430" y="403"/>
              <a:ext cx="88" cy="186"/>
            </a:xfrm>
            <a:custGeom>
              <a:avLst/>
              <a:gdLst/>
              <a:ahLst/>
              <a:cxnLst>
                <a:cxn ang="0">
                  <a:pos x="43" y="43"/>
                </a:cxn>
                <a:cxn ang="0">
                  <a:pos x="41" y="43"/>
                </a:cxn>
                <a:cxn ang="0">
                  <a:pos x="35" y="43"/>
                </a:cxn>
                <a:cxn ang="0">
                  <a:pos x="27" y="41"/>
                </a:cxn>
                <a:cxn ang="0">
                  <a:pos x="18" y="35"/>
                </a:cxn>
                <a:cxn ang="0">
                  <a:pos x="8" y="28"/>
                </a:cxn>
                <a:cxn ang="0">
                  <a:pos x="3" y="16"/>
                </a:cxn>
                <a:cxn ang="0">
                  <a:pos x="0" y="0"/>
                </a:cxn>
                <a:cxn ang="0">
                  <a:pos x="3" y="0"/>
                </a:cxn>
                <a:cxn ang="0">
                  <a:pos x="8" y="0"/>
                </a:cxn>
                <a:cxn ang="0">
                  <a:pos x="17" y="1"/>
                </a:cxn>
                <a:cxn ang="0">
                  <a:pos x="26" y="6"/>
                </a:cxn>
                <a:cxn ang="0">
                  <a:pos x="35" y="12"/>
                </a:cxn>
                <a:cxn ang="0">
                  <a:pos x="42" y="24"/>
                </a:cxn>
                <a:cxn ang="0">
                  <a:pos x="48" y="41"/>
                </a:cxn>
                <a:cxn ang="0">
                  <a:pos x="48" y="90"/>
                </a:cxn>
                <a:cxn ang="0">
                  <a:pos x="48" y="88"/>
                </a:cxn>
                <a:cxn ang="0">
                  <a:pos x="48" y="82"/>
                </a:cxn>
                <a:cxn ang="0">
                  <a:pos x="50" y="74"/>
                </a:cxn>
                <a:cxn ang="0">
                  <a:pos x="54" y="66"/>
                </a:cxn>
                <a:cxn ang="0">
                  <a:pos x="61" y="58"/>
                </a:cxn>
                <a:cxn ang="0">
                  <a:pos x="72" y="53"/>
                </a:cxn>
                <a:cxn ang="0">
                  <a:pos x="87" y="50"/>
                </a:cxn>
                <a:cxn ang="0">
                  <a:pos x="88" y="51"/>
                </a:cxn>
                <a:cxn ang="0">
                  <a:pos x="88" y="57"/>
                </a:cxn>
                <a:cxn ang="0">
                  <a:pos x="87" y="64"/>
                </a:cxn>
                <a:cxn ang="0">
                  <a:pos x="84" y="72"/>
                </a:cxn>
                <a:cxn ang="0">
                  <a:pos x="80" y="80"/>
                </a:cxn>
                <a:cxn ang="0">
                  <a:pos x="73" y="86"/>
                </a:cxn>
                <a:cxn ang="0">
                  <a:pos x="62" y="92"/>
                </a:cxn>
                <a:cxn ang="0">
                  <a:pos x="48" y="93"/>
                </a:cxn>
                <a:cxn ang="0">
                  <a:pos x="48" y="186"/>
                </a:cxn>
                <a:cxn ang="0">
                  <a:pos x="43" y="186"/>
                </a:cxn>
                <a:cxn ang="0">
                  <a:pos x="43" y="143"/>
                </a:cxn>
                <a:cxn ang="0">
                  <a:pos x="42" y="143"/>
                </a:cxn>
                <a:cxn ang="0">
                  <a:pos x="37" y="142"/>
                </a:cxn>
                <a:cxn ang="0">
                  <a:pos x="29" y="140"/>
                </a:cxn>
                <a:cxn ang="0">
                  <a:pos x="22" y="136"/>
                </a:cxn>
                <a:cxn ang="0">
                  <a:pos x="14" y="130"/>
                </a:cxn>
                <a:cxn ang="0">
                  <a:pos x="8" y="120"/>
                </a:cxn>
                <a:cxn ang="0">
                  <a:pos x="7" y="105"/>
                </a:cxn>
                <a:cxn ang="0">
                  <a:pos x="8" y="105"/>
                </a:cxn>
                <a:cxn ang="0">
                  <a:pos x="12" y="107"/>
                </a:cxn>
                <a:cxn ang="0">
                  <a:pos x="19" y="108"/>
                </a:cxn>
                <a:cxn ang="0">
                  <a:pos x="26" y="111"/>
                </a:cxn>
                <a:cxn ang="0">
                  <a:pos x="34" y="117"/>
                </a:cxn>
                <a:cxn ang="0">
                  <a:pos x="39" y="127"/>
                </a:cxn>
                <a:cxn ang="0">
                  <a:pos x="43" y="140"/>
                </a:cxn>
                <a:cxn ang="0">
                  <a:pos x="43" y="43"/>
                </a:cxn>
              </a:cxnLst>
              <a:rect l="0" t="0" r="r" b="b"/>
              <a:pathLst>
                <a:path w="88" h="186">
                  <a:moveTo>
                    <a:pt x="43" y="43"/>
                  </a:moveTo>
                  <a:lnTo>
                    <a:pt x="41" y="43"/>
                  </a:lnTo>
                  <a:lnTo>
                    <a:pt x="35" y="43"/>
                  </a:lnTo>
                  <a:lnTo>
                    <a:pt x="27" y="41"/>
                  </a:lnTo>
                  <a:lnTo>
                    <a:pt x="18" y="35"/>
                  </a:lnTo>
                  <a:lnTo>
                    <a:pt x="8" y="28"/>
                  </a:lnTo>
                  <a:lnTo>
                    <a:pt x="3" y="16"/>
                  </a:lnTo>
                  <a:lnTo>
                    <a:pt x="0" y="0"/>
                  </a:lnTo>
                  <a:lnTo>
                    <a:pt x="3" y="0"/>
                  </a:lnTo>
                  <a:lnTo>
                    <a:pt x="8" y="0"/>
                  </a:lnTo>
                  <a:lnTo>
                    <a:pt x="17" y="1"/>
                  </a:lnTo>
                  <a:lnTo>
                    <a:pt x="26" y="6"/>
                  </a:lnTo>
                  <a:lnTo>
                    <a:pt x="35" y="12"/>
                  </a:lnTo>
                  <a:lnTo>
                    <a:pt x="42" y="24"/>
                  </a:lnTo>
                  <a:lnTo>
                    <a:pt x="48" y="41"/>
                  </a:lnTo>
                  <a:lnTo>
                    <a:pt x="48" y="90"/>
                  </a:lnTo>
                  <a:lnTo>
                    <a:pt x="48" y="88"/>
                  </a:lnTo>
                  <a:lnTo>
                    <a:pt x="48" y="82"/>
                  </a:lnTo>
                  <a:lnTo>
                    <a:pt x="50" y="74"/>
                  </a:lnTo>
                  <a:lnTo>
                    <a:pt x="54" y="66"/>
                  </a:lnTo>
                  <a:lnTo>
                    <a:pt x="61" y="58"/>
                  </a:lnTo>
                  <a:lnTo>
                    <a:pt x="72" y="53"/>
                  </a:lnTo>
                  <a:lnTo>
                    <a:pt x="87" y="50"/>
                  </a:lnTo>
                  <a:lnTo>
                    <a:pt x="88" y="51"/>
                  </a:lnTo>
                  <a:lnTo>
                    <a:pt x="88" y="57"/>
                  </a:lnTo>
                  <a:lnTo>
                    <a:pt x="87" y="64"/>
                  </a:lnTo>
                  <a:lnTo>
                    <a:pt x="84" y="72"/>
                  </a:lnTo>
                  <a:lnTo>
                    <a:pt x="80" y="80"/>
                  </a:lnTo>
                  <a:lnTo>
                    <a:pt x="73" y="86"/>
                  </a:lnTo>
                  <a:lnTo>
                    <a:pt x="62" y="92"/>
                  </a:lnTo>
                  <a:lnTo>
                    <a:pt x="48" y="93"/>
                  </a:lnTo>
                  <a:lnTo>
                    <a:pt x="48" y="186"/>
                  </a:lnTo>
                  <a:lnTo>
                    <a:pt x="43" y="186"/>
                  </a:lnTo>
                  <a:lnTo>
                    <a:pt x="43" y="143"/>
                  </a:lnTo>
                  <a:lnTo>
                    <a:pt x="42" y="143"/>
                  </a:lnTo>
                  <a:lnTo>
                    <a:pt x="37" y="142"/>
                  </a:lnTo>
                  <a:lnTo>
                    <a:pt x="29" y="140"/>
                  </a:lnTo>
                  <a:lnTo>
                    <a:pt x="22" y="136"/>
                  </a:lnTo>
                  <a:lnTo>
                    <a:pt x="14" y="130"/>
                  </a:lnTo>
                  <a:lnTo>
                    <a:pt x="8" y="120"/>
                  </a:lnTo>
                  <a:lnTo>
                    <a:pt x="7" y="105"/>
                  </a:lnTo>
                  <a:lnTo>
                    <a:pt x="8" y="105"/>
                  </a:lnTo>
                  <a:lnTo>
                    <a:pt x="12" y="107"/>
                  </a:lnTo>
                  <a:lnTo>
                    <a:pt x="19" y="108"/>
                  </a:lnTo>
                  <a:lnTo>
                    <a:pt x="26" y="111"/>
                  </a:lnTo>
                  <a:lnTo>
                    <a:pt x="34" y="117"/>
                  </a:lnTo>
                  <a:lnTo>
                    <a:pt x="39" y="127"/>
                  </a:lnTo>
                  <a:lnTo>
                    <a:pt x="43" y="140"/>
                  </a:lnTo>
                  <a:lnTo>
                    <a:pt x="43" y="43"/>
                  </a:lnTo>
                  <a:close/>
                </a:path>
              </a:pathLst>
            </a:custGeom>
            <a:solidFill>
              <a:srgbClr val="D7D7D7"/>
            </a:solidFill>
            <a:ln w="0">
              <a:solidFill>
                <a:srgbClr val="D7D7D7"/>
              </a:solidFill>
              <a:prstDash val="solid"/>
              <a:round/>
              <a:headEnd/>
              <a:tailEnd/>
            </a:ln>
          </p:spPr>
          <p:txBody>
            <a:bodyPr/>
            <a:lstStyle/>
            <a:p>
              <a:endParaRPr lang="en-US"/>
            </a:p>
          </p:txBody>
        </p:sp>
        <p:sp>
          <p:nvSpPr>
            <p:cNvPr id="1038" name="Freeform 14"/>
            <p:cNvSpPr>
              <a:spLocks/>
            </p:cNvSpPr>
            <p:nvPr/>
          </p:nvSpPr>
          <p:spPr bwMode="gray">
            <a:xfrm>
              <a:off x="1914" y="233"/>
              <a:ext cx="166" cy="356"/>
            </a:xfrm>
            <a:custGeom>
              <a:avLst/>
              <a:gdLst/>
              <a:ahLst/>
              <a:cxnLst>
                <a:cxn ang="0">
                  <a:pos x="85" y="84"/>
                </a:cxn>
                <a:cxn ang="0">
                  <a:pos x="101" y="81"/>
                </a:cxn>
                <a:cxn ang="0">
                  <a:pos x="124" y="73"/>
                </a:cxn>
                <a:cxn ang="0">
                  <a:pos x="148" y="56"/>
                </a:cxn>
                <a:cxn ang="0">
                  <a:pos x="163" y="23"/>
                </a:cxn>
                <a:cxn ang="0">
                  <a:pos x="163" y="0"/>
                </a:cxn>
                <a:cxn ang="0">
                  <a:pos x="148" y="0"/>
                </a:cxn>
                <a:cxn ang="0">
                  <a:pos x="125" y="6"/>
                </a:cxn>
                <a:cxn ang="0">
                  <a:pos x="101" y="22"/>
                </a:cxn>
                <a:cxn ang="0">
                  <a:pos x="82" y="54"/>
                </a:cxn>
                <a:cxn ang="0">
                  <a:pos x="77" y="173"/>
                </a:cxn>
                <a:cxn ang="0">
                  <a:pos x="77" y="165"/>
                </a:cxn>
                <a:cxn ang="0">
                  <a:pos x="71" y="146"/>
                </a:cxn>
                <a:cxn ang="0">
                  <a:pos x="60" y="123"/>
                </a:cxn>
                <a:cxn ang="0">
                  <a:pos x="38" y="104"/>
                </a:cxn>
                <a:cxn ang="0">
                  <a:pos x="0" y="96"/>
                </a:cxn>
                <a:cxn ang="0">
                  <a:pos x="0" y="103"/>
                </a:cxn>
                <a:cxn ang="0">
                  <a:pos x="0" y="120"/>
                </a:cxn>
                <a:cxn ang="0">
                  <a:pos x="8" y="143"/>
                </a:cxn>
                <a:cxn ang="0">
                  <a:pos x="24" y="163"/>
                </a:cxn>
                <a:cxn ang="0">
                  <a:pos x="55" y="177"/>
                </a:cxn>
                <a:cxn ang="0">
                  <a:pos x="77" y="356"/>
                </a:cxn>
                <a:cxn ang="0">
                  <a:pos x="82" y="274"/>
                </a:cxn>
                <a:cxn ang="0">
                  <a:pos x="91" y="273"/>
                </a:cxn>
                <a:cxn ang="0">
                  <a:pos x="112" y="267"/>
                </a:cxn>
                <a:cxn ang="0">
                  <a:pos x="135" y="252"/>
                </a:cxn>
                <a:cxn ang="0">
                  <a:pos x="151" y="224"/>
                </a:cxn>
                <a:cxn ang="0">
                  <a:pos x="152" y="203"/>
                </a:cxn>
                <a:cxn ang="0">
                  <a:pos x="137" y="204"/>
                </a:cxn>
                <a:cxn ang="0">
                  <a:pos x="117" y="211"/>
                </a:cxn>
                <a:cxn ang="0">
                  <a:pos x="97" y="231"/>
                </a:cxn>
                <a:cxn ang="0">
                  <a:pos x="82" y="267"/>
                </a:cxn>
              </a:cxnLst>
              <a:rect l="0" t="0" r="r" b="b"/>
              <a:pathLst>
                <a:path w="166" h="356">
                  <a:moveTo>
                    <a:pt x="82" y="84"/>
                  </a:moveTo>
                  <a:lnTo>
                    <a:pt x="85" y="84"/>
                  </a:lnTo>
                  <a:lnTo>
                    <a:pt x="91" y="84"/>
                  </a:lnTo>
                  <a:lnTo>
                    <a:pt x="101" y="81"/>
                  </a:lnTo>
                  <a:lnTo>
                    <a:pt x="112" y="78"/>
                  </a:lnTo>
                  <a:lnTo>
                    <a:pt x="124" y="73"/>
                  </a:lnTo>
                  <a:lnTo>
                    <a:pt x="136" y="66"/>
                  </a:lnTo>
                  <a:lnTo>
                    <a:pt x="148" y="56"/>
                  </a:lnTo>
                  <a:lnTo>
                    <a:pt x="156" y="42"/>
                  </a:lnTo>
                  <a:lnTo>
                    <a:pt x="163" y="23"/>
                  </a:lnTo>
                  <a:lnTo>
                    <a:pt x="166" y="2"/>
                  </a:lnTo>
                  <a:lnTo>
                    <a:pt x="163" y="0"/>
                  </a:lnTo>
                  <a:lnTo>
                    <a:pt x="158" y="0"/>
                  </a:lnTo>
                  <a:lnTo>
                    <a:pt x="148" y="0"/>
                  </a:lnTo>
                  <a:lnTo>
                    <a:pt x="137" y="3"/>
                  </a:lnTo>
                  <a:lnTo>
                    <a:pt x="125" y="6"/>
                  </a:lnTo>
                  <a:lnTo>
                    <a:pt x="113" y="12"/>
                  </a:lnTo>
                  <a:lnTo>
                    <a:pt x="101" y="22"/>
                  </a:lnTo>
                  <a:lnTo>
                    <a:pt x="90" y="35"/>
                  </a:lnTo>
                  <a:lnTo>
                    <a:pt x="82" y="54"/>
                  </a:lnTo>
                  <a:lnTo>
                    <a:pt x="77" y="78"/>
                  </a:lnTo>
                  <a:lnTo>
                    <a:pt x="77" y="173"/>
                  </a:lnTo>
                  <a:lnTo>
                    <a:pt x="77" y="170"/>
                  </a:lnTo>
                  <a:lnTo>
                    <a:pt x="77" y="165"/>
                  </a:lnTo>
                  <a:lnTo>
                    <a:pt x="74" y="157"/>
                  </a:lnTo>
                  <a:lnTo>
                    <a:pt x="71" y="146"/>
                  </a:lnTo>
                  <a:lnTo>
                    <a:pt x="67" y="134"/>
                  </a:lnTo>
                  <a:lnTo>
                    <a:pt x="60" y="123"/>
                  </a:lnTo>
                  <a:lnTo>
                    <a:pt x="50" y="112"/>
                  </a:lnTo>
                  <a:lnTo>
                    <a:pt x="38" y="104"/>
                  </a:lnTo>
                  <a:lnTo>
                    <a:pt x="20" y="97"/>
                  </a:lnTo>
                  <a:lnTo>
                    <a:pt x="0" y="96"/>
                  </a:lnTo>
                  <a:lnTo>
                    <a:pt x="0" y="97"/>
                  </a:lnTo>
                  <a:lnTo>
                    <a:pt x="0" y="103"/>
                  </a:lnTo>
                  <a:lnTo>
                    <a:pt x="0" y="111"/>
                  </a:lnTo>
                  <a:lnTo>
                    <a:pt x="0" y="120"/>
                  </a:lnTo>
                  <a:lnTo>
                    <a:pt x="2" y="131"/>
                  </a:lnTo>
                  <a:lnTo>
                    <a:pt x="8" y="143"/>
                  </a:lnTo>
                  <a:lnTo>
                    <a:pt x="15" y="154"/>
                  </a:lnTo>
                  <a:lnTo>
                    <a:pt x="24" y="163"/>
                  </a:lnTo>
                  <a:lnTo>
                    <a:pt x="38" y="171"/>
                  </a:lnTo>
                  <a:lnTo>
                    <a:pt x="55" y="177"/>
                  </a:lnTo>
                  <a:lnTo>
                    <a:pt x="77" y="178"/>
                  </a:lnTo>
                  <a:lnTo>
                    <a:pt x="77" y="356"/>
                  </a:lnTo>
                  <a:lnTo>
                    <a:pt x="82" y="356"/>
                  </a:lnTo>
                  <a:lnTo>
                    <a:pt x="82" y="274"/>
                  </a:lnTo>
                  <a:lnTo>
                    <a:pt x="85" y="273"/>
                  </a:lnTo>
                  <a:lnTo>
                    <a:pt x="91" y="273"/>
                  </a:lnTo>
                  <a:lnTo>
                    <a:pt x="101" y="271"/>
                  </a:lnTo>
                  <a:lnTo>
                    <a:pt x="112" y="267"/>
                  </a:lnTo>
                  <a:lnTo>
                    <a:pt x="124" y="262"/>
                  </a:lnTo>
                  <a:lnTo>
                    <a:pt x="135" y="252"/>
                  </a:lnTo>
                  <a:lnTo>
                    <a:pt x="144" y="240"/>
                  </a:lnTo>
                  <a:lnTo>
                    <a:pt x="151" y="224"/>
                  </a:lnTo>
                  <a:lnTo>
                    <a:pt x="154" y="203"/>
                  </a:lnTo>
                  <a:lnTo>
                    <a:pt x="152" y="203"/>
                  </a:lnTo>
                  <a:lnTo>
                    <a:pt x="145" y="203"/>
                  </a:lnTo>
                  <a:lnTo>
                    <a:pt x="137" y="204"/>
                  </a:lnTo>
                  <a:lnTo>
                    <a:pt x="128" y="207"/>
                  </a:lnTo>
                  <a:lnTo>
                    <a:pt x="117" y="211"/>
                  </a:lnTo>
                  <a:lnTo>
                    <a:pt x="106" y="219"/>
                  </a:lnTo>
                  <a:lnTo>
                    <a:pt x="97" y="231"/>
                  </a:lnTo>
                  <a:lnTo>
                    <a:pt x="89" y="247"/>
                  </a:lnTo>
                  <a:lnTo>
                    <a:pt x="82" y="267"/>
                  </a:lnTo>
                  <a:lnTo>
                    <a:pt x="82" y="84"/>
                  </a:lnTo>
                  <a:close/>
                </a:path>
              </a:pathLst>
            </a:custGeom>
            <a:solidFill>
              <a:srgbClr val="D7D7D7"/>
            </a:solidFill>
            <a:ln w="0">
              <a:solidFill>
                <a:srgbClr val="D7D7D7"/>
              </a:solidFill>
              <a:prstDash val="solid"/>
              <a:round/>
              <a:headEnd/>
              <a:tailEnd/>
            </a:ln>
          </p:spPr>
          <p:txBody>
            <a:bodyPr/>
            <a:lstStyle/>
            <a:p>
              <a:endParaRPr lang="en-US"/>
            </a:p>
          </p:txBody>
        </p:sp>
        <p:sp>
          <p:nvSpPr>
            <p:cNvPr id="1039" name="Freeform 15"/>
            <p:cNvSpPr>
              <a:spLocks/>
            </p:cNvSpPr>
            <p:nvPr/>
          </p:nvSpPr>
          <p:spPr bwMode="gray">
            <a:xfrm>
              <a:off x="2514" y="379"/>
              <a:ext cx="92" cy="210"/>
            </a:xfrm>
            <a:custGeom>
              <a:avLst/>
              <a:gdLst/>
              <a:ahLst/>
              <a:cxnLst>
                <a:cxn ang="0">
                  <a:pos x="43" y="162"/>
                </a:cxn>
                <a:cxn ang="0">
                  <a:pos x="36" y="160"/>
                </a:cxn>
                <a:cxn ang="0">
                  <a:pos x="23" y="155"/>
                </a:cxn>
                <a:cxn ang="0">
                  <a:pos x="12" y="141"/>
                </a:cxn>
                <a:cxn ang="0">
                  <a:pos x="12" y="129"/>
                </a:cxn>
                <a:cxn ang="0">
                  <a:pos x="23" y="132"/>
                </a:cxn>
                <a:cxn ang="0">
                  <a:pos x="38" y="145"/>
                </a:cxn>
                <a:cxn ang="0">
                  <a:pos x="43" y="108"/>
                </a:cxn>
                <a:cxn ang="0">
                  <a:pos x="35" y="106"/>
                </a:cxn>
                <a:cxn ang="0">
                  <a:pos x="20" y="101"/>
                </a:cxn>
                <a:cxn ang="0">
                  <a:pos x="7" y="83"/>
                </a:cxn>
                <a:cxn ang="0">
                  <a:pos x="7" y="70"/>
                </a:cxn>
                <a:cxn ang="0">
                  <a:pos x="17" y="71"/>
                </a:cxn>
                <a:cxn ang="0">
                  <a:pos x="31" y="81"/>
                </a:cxn>
                <a:cxn ang="0">
                  <a:pos x="43" y="105"/>
                </a:cxn>
                <a:cxn ang="0">
                  <a:pos x="40" y="43"/>
                </a:cxn>
                <a:cxn ang="0">
                  <a:pos x="26" y="39"/>
                </a:cxn>
                <a:cxn ang="0">
                  <a:pos x="8" y="27"/>
                </a:cxn>
                <a:cxn ang="0">
                  <a:pos x="0" y="0"/>
                </a:cxn>
                <a:cxn ang="0">
                  <a:pos x="7" y="0"/>
                </a:cxn>
                <a:cxn ang="0">
                  <a:pos x="23" y="5"/>
                </a:cxn>
                <a:cxn ang="0">
                  <a:pos x="39" y="23"/>
                </a:cxn>
                <a:cxn ang="0">
                  <a:pos x="46" y="38"/>
                </a:cxn>
                <a:cxn ang="0">
                  <a:pos x="51" y="24"/>
                </a:cxn>
                <a:cxn ang="0">
                  <a:pos x="66" y="8"/>
                </a:cxn>
                <a:cxn ang="0">
                  <a:pos x="92" y="0"/>
                </a:cxn>
                <a:cxn ang="0">
                  <a:pos x="90" y="8"/>
                </a:cxn>
                <a:cxn ang="0">
                  <a:pos x="82" y="25"/>
                </a:cxn>
                <a:cxn ang="0">
                  <a:pos x="63" y="40"/>
                </a:cxn>
                <a:cxn ang="0">
                  <a:pos x="49" y="124"/>
                </a:cxn>
                <a:cxn ang="0">
                  <a:pos x="50" y="116"/>
                </a:cxn>
                <a:cxn ang="0">
                  <a:pos x="59" y="100"/>
                </a:cxn>
                <a:cxn ang="0">
                  <a:pos x="81" y="92"/>
                </a:cxn>
                <a:cxn ang="0">
                  <a:pos x="80" y="98"/>
                </a:cxn>
                <a:cxn ang="0">
                  <a:pos x="73" y="114"/>
                </a:cxn>
                <a:cxn ang="0">
                  <a:pos x="59" y="127"/>
                </a:cxn>
                <a:cxn ang="0">
                  <a:pos x="49" y="210"/>
                </a:cxn>
              </a:cxnLst>
              <a:rect l="0" t="0" r="r" b="b"/>
              <a:pathLst>
                <a:path w="92" h="210">
                  <a:moveTo>
                    <a:pt x="43" y="210"/>
                  </a:moveTo>
                  <a:lnTo>
                    <a:pt x="43" y="162"/>
                  </a:lnTo>
                  <a:lnTo>
                    <a:pt x="40" y="162"/>
                  </a:lnTo>
                  <a:lnTo>
                    <a:pt x="36" y="160"/>
                  </a:lnTo>
                  <a:lnTo>
                    <a:pt x="30" y="159"/>
                  </a:lnTo>
                  <a:lnTo>
                    <a:pt x="23" y="155"/>
                  </a:lnTo>
                  <a:lnTo>
                    <a:pt x="16" y="150"/>
                  </a:lnTo>
                  <a:lnTo>
                    <a:pt x="12" y="141"/>
                  </a:lnTo>
                  <a:lnTo>
                    <a:pt x="11" y="129"/>
                  </a:lnTo>
                  <a:lnTo>
                    <a:pt x="12" y="129"/>
                  </a:lnTo>
                  <a:lnTo>
                    <a:pt x="16" y="129"/>
                  </a:lnTo>
                  <a:lnTo>
                    <a:pt x="23" y="132"/>
                  </a:lnTo>
                  <a:lnTo>
                    <a:pt x="31" y="137"/>
                  </a:lnTo>
                  <a:lnTo>
                    <a:pt x="38" y="145"/>
                  </a:lnTo>
                  <a:lnTo>
                    <a:pt x="43" y="159"/>
                  </a:lnTo>
                  <a:lnTo>
                    <a:pt x="43" y="108"/>
                  </a:lnTo>
                  <a:lnTo>
                    <a:pt x="40" y="108"/>
                  </a:lnTo>
                  <a:lnTo>
                    <a:pt x="35" y="106"/>
                  </a:lnTo>
                  <a:lnTo>
                    <a:pt x="28" y="105"/>
                  </a:lnTo>
                  <a:lnTo>
                    <a:pt x="20" y="101"/>
                  </a:lnTo>
                  <a:lnTo>
                    <a:pt x="12" y="94"/>
                  </a:lnTo>
                  <a:lnTo>
                    <a:pt x="7" y="83"/>
                  </a:lnTo>
                  <a:lnTo>
                    <a:pt x="5" y="70"/>
                  </a:lnTo>
                  <a:lnTo>
                    <a:pt x="7" y="70"/>
                  </a:lnTo>
                  <a:lnTo>
                    <a:pt x="11" y="70"/>
                  </a:lnTo>
                  <a:lnTo>
                    <a:pt x="17" y="71"/>
                  </a:lnTo>
                  <a:lnTo>
                    <a:pt x="24" y="74"/>
                  </a:lnTo>
                  <a:lnTo>
                    <a:pt x="31" y="81"/>
                  </a:lnTo>
                  <a:lnTo>
                    <a:pt x="38" y="90"/>
                  </a:lnTo>
                  <a:lnTo>
                    <a:pt x="43" y="105"/>
                  </a:lnTo>
                  <a:lnTo>
                    <a:pt x="43" y="43"/>
                  </a:lnTo>
                  <a:lnTo>
                    <a:pt x="40" y="43"/>
                  </a:lnTo>
                  <a:lnTo>
                    <a:pt x="34" y="42"/>
                  </a:lnTo>
                  <a:lnTo>
                    <a:pt x="26" y="39"/>
                  </a:lnTo>
                  <a:lnTo>
                    <a:pt x="16" y="35"/>
                  </a:lnTo>
                  <a:lnTo>
                    <a:pt x="8" y="27"/>
                  </a:lnTo>
                  <a:lnTo>
                    <a:pt x="1" y="16"/>
                  </a:lnTo>
                  <a:lnTo>
                    <a:pt x="0" y="0"/>
                  </a:lnTo>
                  <a:lnTo>
                    <a:pt x="1" y="0"/>
                  </a:lnTo>
                  <a:lnTo>
                    <a:pt x="7" y="0"/>
                  </a:lnTo>
                  <a:lnTo>
                    <a:pt x="13" y="1"/>
                  </a:lnTo>
                  <a:lnTo>
                    <a:pt x="23" y="5"/>
                  </a:lnTo>
                  <a:lnTo>
                    <a:pt x="31" y="12"/>
                  </a:lnTo>
                  <a:lnTo>
                    <a:pt x="39" y="23"/>
                  </a:lnTo>
                  <a:lnTo>
                    <a:pt x="46" y="40"/>
                  </a:lnTo>
                  <a:lnTo>
                    <a:pt x="46" y="38"/>
                  </a:lnTo>
                  <a:lnTo>
                    <a:pt x="49" y="32"/>
                  </a:lnTo>
                  <a:lnTo>
                    <a:pt x="51" y="24"/>
                  </a:lnTo>
                  <a:lnTo>
                    <a:pt x="58" y="15"/>
                  </a:lnTo>
                  <a:lnTo>
                    <a:pt x="66" y="8"/>
                  </a:lnTo>
                  <a:lnTo>
                    <a:pt x="77" y="1"/>
                  </a:lnTo>
                  <a:lnTo>
                    <a:pt x="92" y="0"/>
                  </a:lnTo>
                  <a:lnTo>
                    <a:pt x="92" y="1"/>
                  </a:lnTo>
                  <a:lnTo>
                    <a:pt x="90" y="8"/>
                  </a:lnTo>
                  <a:lnTo>
                    <a:pt x="88" y="16"/>
                  </a:lnTo>
                  <a:lnTo>
                    <a:pt x="82" y="25"/>
                  </a:lnTo>
                  <a:lnTo>
                    <a:pt x="74" y="34"/>
                  </a:lnTo>
                  <a:lnTo>
                    <a:pt x="63" y="40"/>
                  </a:lnTo>
                  <a:lnTo>
                    <a:pt x="49" y="43"/>
                  </a:lnTo>
                  <a:lnTo>
                    <a:pt x="49" y="124"/>
                  </a:lnTo>
                  <a:lnTo>
                    <a:pt x="49" y="121"/>
                  </a:lnTo>
                  <a:lnTo>
                    <a:pt x="50" y="116"/>
                  </a:lnTo>
                  <a:lnTo>
                    <a:pt x="53" y="108"/>
                  </a:lnTo>
                  <a:lnTo>
                    <a:pt x="59" y="100"/>
                  </a:lnTo>
                  <a:lnTo>
                    <a:pt x="67" y="94"/>
                  </a:lnTo>
                  <a:lnTo>
                    <a:pt x="81" y="92"/>
                  </a:lnTo>
                  <a:lnTo>
                    <a:pt x="81" y="93"/>
                  </a:lnTo>
                  <a:lnTo>
                    <a:pt x="80" y="98"/>
                  </a:lnTo>
                  <a:lnTo>
                    <a:pt x="77" y="106"/>
                  </a:lnTo>
                  <a:lnTo>
                    <a:pt x="73" y="114"/>
                  </a:lnTo>
                  <a:lnTo>
                    <a:pt x="67" y="121"/>
                  </a:lnTo>
                  <a:lnTo>
                    <a:pt x="59" y="127"/>
                  </a:lnTo>
                  <a:lnTo>
                    <a:pt x="49" y="129"/>
                  </a:lnTo>
                  <a:lnTo>
                    <a:pt x="49" y="210"/>
                  </a:lnTo>
                  <a:lnTo>
                    <a:pt x="43" y="210"/>
                  </a:lnTo>
                  <a:close/>
                </a:path>
              </a:pathLst>
            </a:custGeom>
            <a:solidFill>
              <a:srgbClr val="D7D7D7"/>
            </a:solidFill>
            <a:ln w="0">
              <a:solidFill>
                <a:srgbClr val="D7D7D7"/>
              </a:solidFill>
              <a:prstDash val="solid"/>
              <a:round/>
              <a:headEnd/>
              <a:tailEnd/>
            </a:ln>
          </p:spPr>
          <p:txBody>
            <a:bodyPr/>
            <a:lstStyle/>
            <a:p>
              <a:endParaRPr lang="en-US"/>
            </a:p>
          </p:txBody>
        </p:sp>
        <p:sp>
          <p:nvSpPr>
            <p:cNvPr id="1040" name="Freeform 16"/>
            <p:cNvSpPr>
              <a:spLocks/>
            </p:cNvSpPr>
            <p:nvPr/>
          </p:nvSpPr>
          <p:spPr bwMode="gray">
            <a:xfrm>
              <a:off x="1566" y="297"/>
              <a:ext cx="128" cy="292"/>
            </a:xfrm>
            <a:custGeom>
              <a:avLst/>
              <a:gdLst/>
              <a:ahLst/>
              <a:cxnLst>
                <a:cxn ang="0">
                  <a:pos x="61" y="225"/>
                </a:cxn>
                <a:cxn ang="0">
                  <a:pos x="54" y="225"/>
                </a:cxn>
                <a:cxn ang="0">
                  <a:pos x="38" y="219"/>
                </a:cxn>
                <a:cxn ang="0">
                  <a:pos x="23" y="206"/>
                </a:cxn>
                <a:cxn ang="0">
                  <a:pos x="15" y="180"/>
                </a:cxn>
                <a:cxn ang="0">
                  <a:pos x="23" y="180"/>
                </a:cxn>
                <a:cxn ang="0">
                  <a:pos x="38" y="186"/>
                </a:cxn>
                <a:cxn ang="0">
                  <a:pos x="54" y="205"/>
                </a:cxn>
                <a:cxn ang="0">
                  <a:pos x="61" y="151"/>
                </a:cxn>
                <a:cxn ang="0">
                  <a:pos x="52" y="149"/>
                </a:cxn>
                <a:cxn ang="0">
                  <a:pos x="34" y="144"/>
                </a:cxn>
                <a:cxn ang="0">
                  <a:pos x="16" y="128"/>
                </a:cxn>
                <a:cxn ang="0">
                  <a:pos x="8" y="98"/>
                </a:cxn>
                <a:cxn ang="0">
                  <a:pos x="15" y="97"/>
                </a:cxn>
                <a:cxn ang="0">
                  <a:pos x="29" y="101"/>
                </a:cxn>
                <a:cxn ang="0">
                  <a:pos x="47" y="116"/>
                </a:cxn>
                <a:cxn ang="0">
                  <a:pos x="61" y="147"/>
                </a:cxn>
                <a:cxn ang="0">
                  <a:pos x="58" y="60"/>
                </a:cxn>
                <a:cxn ang="0">
                  <a:pos x="44" y="58"/>
                </a:cxn>
                <a:cxn ang="0">
                  <a:pos x="25" y="50"/>
                </a:cxn>
                <a:cxn ang="0">
                  <a:pos x="8" y="32"/>
                </a:cxn>
                <a:cxn ang="0">
                  <a:pos x="0" y="0"/>
                </a:cxn>
                <a:cxn ang="0">
                  <a:pos x="8" y="0"/>
                </a:cxn>
                <a:cxn ang="0">
                  <a:pos x="27" y="5"/>
                </a:cxn>
                <a:cxn ang="0">
                  <a:pos x="48" y="21"/>
                </a:cxn>
                <a:cxn ang="0">
                  <a:pos x="65" y="56"/>
                </a:cxn>
                <a:cxn ang="0">
                  <a:pos x="66" y="48"/>
                </a:cxn>
                <a:cxn ang="0">
                  <a:pos x="77" y="28"/>
                </a:cxn>
                <a:cxn ang="0">
                  <a:pos x="96" y="9"/>
                </a:cxn>
                <a:cxn ang="0">
                  <a:pos x="128" y="0"/>
                </a:cxn>
                <a:cxn ang="0">
                  <a:pos x="127" y="9"/>
                </a:cxn>
                <a:cxn ang="0">
                  <a:pos x="119" y="31"/>
                </a:cxn>
                <a:cxn ang="0">
                  <a:pos x="101" y="51"/>
                </a:cxn>
                <a:cxn ang="0">
                  <a:pos x="67" y="60"/>
                </a:cxn>
                <a:cxn ang="0">
                  <a:pos x="69" y="170"/>
                </a:cxn>
                <a:cxn ang="0">
                  <a:pos x="73" y="155"/>
                </a:cxn>
                <a:cxn ang="0">
                  <a:pos x="86" y="136"/>
                </a:cxn>
                <a:cxn ang="0">
                  <a:pos x="113" y="128"/>
                </a:cxn>
                <a:cxn ang="0">
                  <a:pos x="112" y="136"/>
                </a:cxn>
                <a:cxn ang="0">
                  <a:pos x="105" y="153"/>
                </a:cxn>
                <a:cxn ang="0">
                  <a:pos x="92" y="172"/>
                </a:cxn>
                <a:cxn ang="0">
                  <a:pos x="67" y="180"/>
                </a:cxn>
                <a:cxn ang="0">
                  <a:pos x="61" y="292"/>
                </a:cxn>
              </a:cxnLst>
              <a:rect l="0" t="0" r="r" b="b"/>
              <a:pathLst>
                <a:path w="128" h="292">
                  <a:moveTo>
                    <a:pt x="61" y="292"/>
                  </a:moveTo>
                  <a:lnTo>
                    <a:pt x="61" y="225"/>
                  </a:lnTo>
                  <a:lnTo>
                    <a:pt x="58" y="225"/>
                  </a:lnTo>
                  <a:lnTo>
                    <a:pt x="54" y="225"/>
                  </a:lnTo>
                  <a:lnTo>
                    <a:pt x="46" y="222"/>
                  </a:lnTo>
                  <a:lnTo>
                    <a:pt x="38" y="219"/>
                  </a:lnTo>
                  <a:lnTo>
                    <a:pt x="29" y="214"/>
                  </a:lnTo>
                  <a:lnTo>
                    <a:pt x="23" y="206"/>
                  </a:lnTo>
                  <a:lnTo>
                    <a:pt x="17" y="195"/>
                  </a:lnTo>
                  <a:lnTo>
                    <a:pt x="15" y="180"/>
                  </a:lnTo>
                  <a:lnTo>
                    <a:pt x="17" y="180"/>
                  </a:lnTo>
                  <a:lnTo>
                    <a:pt x="23" y="180"/>
                  </a:lnTo>
                  <a:lnTo>
                    <a:pt x="29" y="182"/>
                  </a:lnTo>
                  <a:lnTo>
                    <a:pt x="38" y="186"/>
                  </a:lnTo>
                  <a:lnTo>
                    <a:pt x="47" y="194"/>
                  </a:lnTo>
                  <a:lnTo>
                    <a:pt x="54" y="205"/>
                  </a:lnTo>
                  <a:lnTo>
                    <a:pt x="61" y="221"/>
                  </a:lnTo>
                  <a:lnTo>
                    <a:pt x="61" y="151"/>
                  </a:lnTo>
                  <a:lnTo>
                    <a:pt x="58" y="149"/>
                  </a:lnTo>
                  <a:lnTo>
                    <a:pt x="52" y="149"/>
                  </a:lnTo>
                  <a:lnTo>
                    <a:pt x="44" y="147"/>
                  </a:lnTo>
                  <a:lnTo>
                    <a:pt x="34" y="144"/>
                  </a:lnTo>
                  <a:lnTo>
                    <a:pt x="24" y="137"/>
                  </a:lnTo>
                  <a:lnTo>
                    <a:pt x="16" y="128"/>
                  </a:lnTo>
                  <a:lnTo>
                    <a:pt x="11" y="114"/>
                  </a:lnTo>
                  <a:lnTo>
                    <a:pt x="8" y="98"/>
                  </a:lnTo>
                  <a:lnTo>
                    <a:pt x="9" y="97"/>
                  </a:lnTo>
                  <a:lnTo>
                    <a:pt x="15" y="97"/>
                  </a:lnTo>
                  <a:lnTo>
                    <a:pt x="21" y="98"/>
                  </a:lnTo>
                  <a:lnTo>
                    <a:pt x="29" y="101"/>
                  </a:lnTo>
                  <a:lnTo>
                    <a:pt x="39" y="106"/>
                  </a:lnTo>
                  <a:lnTo>
                    <a:pt x="47" y="116"/>
                  </a:lnTo>
                  <a:lnTo>
                    <a:pt x="55" y="128"/>
                  </a:lnTo>
                  <a:lnTo>
                    <a:pt x="61" y="147"/>
                  </a:lnTo>
                  <a:lnTo>
                    <a:pt x="61" y="60"/>
                  </a:lnTo>
                  <a:lnTo>
                    <a:pt x="58" y="60"/>
                  </a:lnTo>
                  <a:lnTo>
                    <a:pt x="52" y="59"/>
                  </a:lnTo>
                  <a:lnTo>
                    <a:pt x="44" y="58"/>
                  </a:lnTo>
                  <a:lnTo>
                    <a:pt x="35" y="55"/>
                  </a:lnTo>
                  <a:lnTo>
                    <a:pt x="25" y="50"/>
                  </a:lnTo>
                  <a:lnTo>
                    <a:pt x="16" y="43"/>
                  </a:lnTo>
                  <a:lnTo>
                    <a:pt x="8" y="32"/>
                  </a:lnTo>
                  <a:lnTo>
                    <a:pt x="3" y="19"/>
                  </a:lnTo>
                  <a:lnTo>
                    <a:pt x="0" y="0"/>
                  </a:lnTo>
                  <a:lnTo>
                    <a:pt x="3" y="0"/>
                  </a:lnTo>
                  <a:lnTo>
                    <a:pt x="8" y="0"/>
                  </a:lnTo>
                  <a:lnTo>
                    <a:pt x="16" y="1"/>
                  </a:lnTo>
                  <a:lnTo>
                    <a:pt x="27" y="5"/>
                  </a:lnTo>
                  <a:lnTo>
                    <a:pt x="38" y="10"/>
                  </a:lnTo>
                  <a:lnTo>
                    <a:pt x="48" y="21"/>
                  </a:lnTo>
                  <a:lnTo>
                    <a:pt x="56" y="36"/>
                  </a:lnTo>
                  <a:lnTo>
                    <a:pt x="65" y="56"/>
                  </a:lnTo>
                  <a:lnTo>
                    <a:pt x="65" y="54"/>
                  </a:lnTo>
                  <a:lnTo>
                    <a:pt x="66" y="48"/>
                  </a:lnTo>
                  <a:lnTo>
                    <a:pt x="70" y="39"/>
                  </a:lnTo>
                  <a:lnTo>
                    <a:pt x="77" y="28"/>
                  </a:lnTo>
                  <a:lnTo>
                    <a:pt x="85" y="19"/>
                  </a:lnTo>
                  <a:lnTo>
                    <a:pt x="96" y="9"/>
                  </a:lnTo>
                  <a:lnTo>
                    <a:pt x="110" y="2"/>
                  </a:lnTo>
                  <a:lnTo>
                    <a:pt x="128" y="0"/>
                  </a:lnTo>
                  <a:lnTo>
                    <a:pt x="128" y="2"/>
                  </a:lnTo>
                  <a:lnTo>
                    <a:pt x="127" y="9"/>
                  </a:lnTo>
                  <a:lnTo>
                    <a:pt x="124" y="19"/>
                  </a:lnTo>
                  <a:lnTo>
                    <a:pt x="119" y="31"/>
                  </a:lnTo>
                  <a:lnTo>
                    <a:pt x="112" y="41"/>
                  </a:lnTo>
                  <a:lnTo>
                    <a:pt x="101" y="51"/>
                  </a:lnTo>
                  <a:lnTo>
                    <a:pt x="86" y="58"/>
                  </a:lnTo>
                  <a:lnTo>
                    <a:pt x="67" y="60"/>
                  </a:lnTo>
                  <a:lnTo>
                    <a:pt x="67" y="172"/>
                  </a:lnTo>
                  <a:lnTo>
                    <a:pt x="69" y="170"/>
                  </a:lnTo>
                  <a:lnTo>
                    <a:pt x="70" y="164"/>
                  </a:lnTo>
                  <a:lnTo>
                    <a:pt x="73" y="155"/>
                  </a:lnTo>
                  <a:lnTo>
                    <a:pt x="78" y="145"/>
                  </a:lnTo>
                  <a:lnTo>
                    <a:pt x="86" y="136"/>
                  </a:lnTo>
                  <a:lnTo>
                    <a:pt x="97" y="130"/>
                  </a:lnTo>
                  <a:lnTo>
                    <a:pt x="113" y="128"/>
                  </a:lnTo>
                  <a:lnTo>
                    <a:pt x="113" y="130"/>
                  </a:lnTo>
                  <a:lnTo>
                    <a:pt x="112" y="136"/>
                  </a:lnTo>
                  <a:lnTo>
                    <a:pt x="109" y="144"/>
                  </a:lnTo>
                  <a:lnTo>
                    <a:pt x="105" y="153"/>
                  </a:lnTo>
                  <a:lnTo>
                    <a:pt x="100" y="163"/>
                  </a:lnTo>
                  <a:lnTo>
                    <a:pt x="92" y="172"/>
                  </a:lnTo>
                  <a:lnTo>
                    <a:pt x="82" y="178"/>
                  </a:lnTo>
                  <a:lnTo>
                    <a:pt x="67" y="180"/>
                  </a:lnTo>
                  <a:lnTo>
                    <a:pt x="67" y="292"/>
                  </a:lnTo>
                  <a:lnTo>
                    <a:pt x="61" y="292"/>
                  </a:lnTo>
                  <a:close/>
                </a:path>
              </a:pathLst>
            </a:custGeom>
            <a:solidFill>
              <a:srgbClr val="D7D7D7"/>
            </a:solidFill>
            <a:ln w="0">
              <a:solidFill>
                <a:srgbClr val="D7D7D7"/>
              </a:solidFill>
              <a:prstDash val="solid"/>
              <a:round/>
              <a:headEnd/>
              <a:tailEnd/>
            </a:ln>
          </p:spPr>
          <p:txBody>
            <a:bodyPr/>
            <a:lstStyle/>
            <a:p>
              <a:endParaRPr lang="en-US"/>
            </a:p>
          </p:txBody>
        </p:sp>
        <p:sp>
          <p:nvSpPr>
            <p:cNvPr id="1041" name="Freeform 17"/>
            <p:cNvSpPr>
              <a:spLocks/>
            </p:cNvSpPr>
            <p:nvPr/>
          </p:nvSpPr>
          <p:spPr bwMode="gray">
            <a:xfrm>
              <a:off x="2596" y="332"/>
              <a:ext cx="68" cy="257"/>
            </a:xfrm>
            <a:custGeom>
              <a:avLst/>
              <a:gdLst/>
              <a:ahLst/>
              <a:cxnLst>
                <a:cxn ang="0">
                  <a:pos x="31" y="164"/>
                </a:cxn>
                <a:cxn ang="0">
                  <a:pos x="23" y="163"/>
                </a:cxn>
                <a:cxn ang="0">
                  <a:pos x="8" y="155"/>
                </a:cxn>
                <a:cxn ang="0">
                  <a:pos x="0" y="132"/>
                </a:cxn>
                <a:cxn ang="0">
                  <a:pos x="7" y="132"/>
                </a:cxn>
                <a:cxn ang="0">
                  <a:pos x="22" y="139"/>
                </a:cxn>
                <a:cxn ang="0">
                  <a:pos x="31" y="160"/>
                </a:cxn>
                <a:cxn ang="0">
                  <a:pos x="29" y="101"/>
                </a:cxn>
                <a:cxn ang="0">
                  <a:pos x="16" y="97"/>
                </a:cxn>
                <a:cxn ang="0">
                  <a:pos x="3" y="83"/>
                </a:cxn>
                <a:cxn ang="0">
                  <a:pos x="3" y="70"/>
                </a:cxn>
                <a:cxn ang="0">
                  <a:pos x="15" y="74"/>
                </a:cxn>
                <a:cxn ang="0">
                  <a:pos x="27" y="86"/>
                </a:cxn>
                <a:cxn ang="0">
                  <a:pos x="31" y="31"/>
                </a:cxn>
                <a:cxn ang="0">
                  <a:pos x="33" y="23"/>
                </a:cxn>
                <a:cxn ang="0">
                  <a:pos x="41" y="8"/>
                </a:cxn>
                <a:cxn ang="0">
                  <a:pos x="62" y="0"/>
                </a:cxn>
                <a:cxn ang="0">
                  <a:pos x="61" y="8"/>
                </a:cxn>
                <a:cxn ang="0">
                  <a:pos x="53" y="23"/>
                </a:cxn>
                <a:cxn ang="0">
                  <a:pos x="35" y="31"/>
                </a:cxn>
                <a:cxn ang="0">
                  <a:pos x="35" y="75"/>
                </a:cxn>
                <a:cxn ang="0">
                  <a:pos x="39" y="62"/>
                </a:cxn>
                <a:cxn ang="0">
                  <a:pos x="54" y="48"/>
                </a:cxn>
                <a:cxn ang="0">
                  <a:pos x="68" y="48"/>
                </a:cxn>
                <a:cxn ang="0">
                  <a:pos x="66" y="59"/>
                </a:cxn>
                <a:cxn ang="0">
                  <a:pos x="58" y="72"/>
                </a:cxn>
                <a:cxn ang="0">
                  <a:pos x="35" y="82"/>
                </a:cxn>
                <a:cxn ang="0">
                  <a:pos x="35" y="143"/>
                </a:cxn>
                <a:cxn ang="0">
                  <a:pos x="38" y="132"/>
                </a:cxn>
                <a:cxn ang="0">
                  <a:pos x="49" y="122"/>
                </a:cxn>
                <a:cxn ang="0">
                  <a:pos x="60" y="122"/>
                </a:cxn>
                <a:cxn ang="0">
                  <a:pos x="58" y="133"/>
                </a:cxn>
                <a:cxn ang="0">
                  <a:pos x="47" y="144"/>
                </a:cxn>
                <a:cxn ang="0">
                  <a:pos x="35" y="257"/>
                </a:cxn>
              </a:cxnLst>
              <a:rect l="0" t="0" r="r" b="b"/>
              <a:pathLst>
                <a:path w="68" h="257">
                  <a:moveTo>
                    <a:pt x="31" y="257"/>
                  </a:moveTo>
                  <a:lnTo>
                    <a:pt x="31" y="164"/>
                  </a:lnTo>
                  <a:lnTo>
                    <a:pt x="29" y="163"/>
                  </a:lnTo>
                  <a:lnTo>
                    <a:pt x="23" y="163"/>
                  </a:lnTo>
                  <a:lnTo>
                    <a:pt x="16" y="160"/>
                  </a:lnTo>
                  <a:lnTo>
                    <a:pt x="8" y="155"/>
                  </a:lnTo>
                  <a:lnTo>
                    <a:pt x="3" y="145"/>
                  </a:lnTo>
                  <a:lnTo>
                    <a:pt x="0" y="132"/>
                  </a:lnTo>
                  <a:lnTo>
                    <a:pt x="3" y="132"/>
                  </a:lnTo>
                  <a:lnTo>
                    <a:pt x="7" y="132"/>
                  </a:lnTo>
                  <a:lnTo>
                    <a:pt x="15" y="135"/>
                  </a:lnTo>
                  <a:lnTo>
                    <a:pt x="22" y="139"/>
                  </a:lnTo>
                  <a:lnTo>
                    <a:pt x="27" y="147"/>
                  </a:lnTo>
                  <a:lnTo>
                    <a:pt x="31" y="160"/>
                  </a:lnTo>
                  <a:lnTo>
                    <a:pt x="31" y="101"/>
                  </a:lnTo>
                  <a:lnTo>
                    <a:pt x="29" y="101"/>
                  </a:lnTo>
                  <a:lnTo>
                    <a:pt x="23" y="99"/>
                  </a:lnTo>
                  <a:lnTo>
                    <a:pt x="16" y="97"/>
                  </a:lnTo>
                  <a:lnTo>
                    <a:pt x="8" y="91"/>
                  </a:lnTo>
                  <a:lnTo>
                    <a:pt x="3" y="83"/>
                  </a:lnTo>
                  <a:lnTo>
                    <a:pt x="0" y="70"/>
                  </a:lnTo>
                  <a:lnTo>
                    <a:pt x="3" y="70"/>
                  </a:lnTo>
                  <a:lnTo>
                    <a:pt x="7" y="71"/>
                  </a:lnTo>
                  <a:lnTo>
                    <a:pt x="15" y="74"/>
                  </a:lnTo>
                  <a:lnTo>
                    <a:pt x="22" y="78"/>
                  </a:lnTo>
                  <a:lnTo>
                    <a:pt x="27" y="86"/>
                  </a:lnTo>
                  <a:lnTo>
                    <a:pt x="31" y="97"/>
                  </a:lnTo>
                  <a:lnTo>
                    <a:pt x="31" y="31"/>
                  </a:lnTo>
                  <a:lnTo>
                    <a:pt x="31" y="28"/>
                  </a:lnTo>
                  <a:lnTo>
                    <a:pt x="33" y="23"/>
                  </a:lnTo>
                  <a:lnTo>
                    <a:pt x="35" y="15"/>
                  </a:lnTo>
                  <a:lnTo>
                    <a:pt x="41" y="8"/>
                  </a:lnTo>
                  <a:lnTo>
                    <a:pt x="50" y="2"/>
                  </a:lnTo>
                  <a:lnTo>
                    <a:pt x="62" y="0"/>
                  </a:lnTo>
                  <a:lnTo>
                    <a:pt x="62" y="2"/>
                  </a:lnTo>
                  <a:lnTo>
                    <a:pt x="61" y="8"/>
                  </a:lnTo>
                  <a:lnTo>
                    <a:pt x="58" y="15"/>
                  </a:lnTo>
                  <a:lnTo>
                    <a:pt x="53" y="23"/>
                  </a:lnTo>
                  <a:lnTo>
                    <a:pt x="46" y="28"/>
                  </a:lnTo>
                  <a:lnTo>
                    <a:pt x="35" y="31"/>
                  </a:lnTo>
                  <a:lnTo>
                    <a:pt x="35" y="78"/>
                  </a:lnTo>
                  <a:lnTo>
                    <a:pt x="35" y="75"/>
                  </a:lnTo>
                  <a:lnTo>
                    <a:pt x="37" y="70"/>
                  </a:lnTo>
                  <a:lnTo>
                    <a:pt x="39" y="62"/>
                  </a:lnTo>
                  <a:lnTo>
                    <a:pt x="45" y="55"/>
                  </a:lnTo>
                  <a:lnTo>
                    <a:pt x="54" y="48"/>
                  </a:lnTo>
                  <a:lnTo>
                    <a:pt x="66" y="47"/>
                  </a:lnTo>
                  <a:lnTo>
                    <a:pt x="68" y="48"/>
                  </a:lnTo>
                  <a:lnTo>
                    <a:pt x="68" y="52"/>
                  </a:lnTo>
                  <a:lnTo>
                    <a:pt x="66" y="59"/>
                  </a:lnTo>
                  <a:lnTo>
                    <a:pt x="64" y="66"/>
                  </a:lnTo>
                  <a:lnTo>
                    <a:pt x="58" y="72"/>
                  </a:lnTo>
                  <a:lnTo>
                    <a:pt x="50" y="78"/>
                  </a:lnTo>
                  <a:lnTo>
                    <a:pt x="35" y="82"/>
                  </a:lnTo>
                  <a:lnTo>
                    <a:pt x="35" y="144"/>
                  </a:lnTo>
                  <a:lnTo>
                    <a:pt x="35" y="143"/>
                  </a:lnTo>
                  <a:lnTo>
                    <a:pt x="37" y="139"/>
                  </a:lnTo>
                  <a:lnTo>
                    <a:pt x="38" y="132"/>
                  </a:lnTo>
                  <a:lnTo>
                    <a:pt x="42" y="126"/>
                  </a:lnTo>
                  <a:lnTo>
                    <a:pt x="49" y="122"/>
                  </a:lnTo>
                  <a:lnTo>
                    <a:pt x="58" y="121"/>
                  </a:lnTo>
                  <a:lnTo>
                    <a:pt x="60" y="122"/>
                  </a:lnTo>
                  <a:lnTo>
                    <a:pt x="60" y="126"/>
                  </a:lnTo>
                  <a:lnTo>
                    <a:pt x="58" y="133"/>
                  </a:lnTo>
                  <a:lnTo>
                    <a:pt x="56" y="139"/>
                  </a:lnTo>
                  <a:lnTo>
                    <a:pt x="47" y="144"/>
                  </a:lnTo>
                  <a:lnTo>
                    <a:pt x="35" y="148"/>
                  </a:lnTo>
                  <a:lnTo>
                    <a:pt x="35" y="257"/>
                  </a:lnTo>
                  <a:lnTo>
                    <a:pt x="31" y="257"/>
                  </a:lnTo>
                  <a:close/>
                </a:path>
              </a:pathLst>
            </a:custGeom>
            <a:solidFill>
              <a:srgbClr val="D7D7D7"/>
            </a:solidFill>
            <a:ln w="0">
              <a:solidFill>
                <a:srgbClr val="D7D7D7"/>
              </a:solidFill>
              <a:prstDash val="solid"/>
              <a:round/>
              <a:headEnd/>
              <a:tailEnd/>
            </a:ln>
          </p:spPr>
          <p:txBody>
            <a:bodyPr/>
            <a:lstStyle/>
            <a:p>
              <a:endParaRPr lang="en-US"/>
            </a:p>
          </p:txBody>
        </p:sp>
        <p:sp>
          <p:nvSpPr>
            <p:cNvPr id="1042" name="Freeform 18"/>
            <p:cNvSpPr>
              <a:spLocks/>
            </p:cNvSpPr>
            <p:nvPr/>
          </p:nvSpPr>
          <p:spPr bwMode="gray">
            <a:xfrm>
              <a:off x="1672" y="164"/>
              <a:ext cx="111" cy="425"/>
            </a:xfrm>
            <a:custGeom>
              <a:avLst/>
              <a:gdLst/>
              <a:ahLst/>
              <a:cxnLst>
                <a:cxn ang="0">
                  <a:pos x="52" y="272"/>
                </a:cxn>
                <a:cxn ang="0">
                  <a:pos x="44" y="270"/>
                </a:cxn>
                <a:cxn ang="0">
                  <a:pos x="26" y="265"/>
                </a:cxn>
                <a:cxn ang="0">
                  <a:pos x="8" y="249"/>
                </a:cxn>
                <a:cxn ang="0">
                  <a:pos x="0" y="219"/>
                </a:cxn>
                <a:cxn ang="0">
                  <a:pos x="8" y="219"/>
                </a:cxn>
                <a:cxn ang="0">
                  <a:pos x="25" y="223"/>
                </a:cxn>
                <a:cxn ang="0">
                  <a:pos x="41" y="235"/>
                </a:cxn>
                <a:cxn ang="0">
                  <a:pos x="52" y="265"/>
                </a:cxn>
                <a:cxn ang="0">
                  <a:pos x="50" y="168"/>
                </a:cxn>
                <a:cxn ang="0">
                  <a:pos x="35" y="165"/>
                </a:cxn>
                <a:cxn ang="0">
                  <a:pos x="17" y="156"/>
                </a:cxn>
                <a:cxn ang="0">
                  <a:pos x="3" y="134"/>
                </a:cxn>
                <a:cxn ang="0">
                  <a:pos x="3" y="116"/>
                </a:cxn>
                <a:cxn ang="0">
                  <a:pos x="19" y="120"/>
                </a:cxn>
                <a:cxn ang="0">
                  <a:pos x="39" y="133"/>
                </a:cxn>
                <a:cxn ang="0">
                  <a:pos x="52" y="161"/>
                </a:cxn>
                <a:cxn ang="0">
                  <a:pos x="53" y="50"/>
                </a:cxn>
                <a:cxn ang="0">
                  <a:pos x="54" y="36"/>
                </a:cxn>
                <a:cxn ang="0">
                  <a:pos x="65" y="17"/>
                </a:cxn>
                <a:cxn ang="0">
                  <a:pos x="87" y="3"/>
                </a:cxn>
                <a:cxn ang="0">
                  <a:pos x="103" y="3"/>
                </a:cxn>
                <a:cxn ang="0">
                  <a:pos x="99" y="21"/>
                </a:cxn>
                <a:cxn ang="0">
                  <a:pos x="84" y="42"/>
                </a:cxn>
                <a:cxn ang="0">
                  <a:pos x="58" y="52"/>
                </a:cxn>
                <a:cxn ang="0">
                  <a:pos x="58" y="127"/>
                </a:cxn>
                <a:cxn ang="0">
                  <a:pos x="61" y="112"/>
                </a:cxn>
                <a:cxn ang="0">
                  <a:pos x="72" y="94"/>
                </a:cxn>
                <a:cxn ang="0">
                  <a:pos x="93" y="80"/>
                </a:cxn>
                <a:cxn ang="0">
                  <a:pos x="111" y="80"/>
                </a:cxn>
                <a:cxn ang="0">
                  <a:pos x="111" y="91"/>
                </a:cxn>
                <a:cxn ang="0">
                  <a:pos x="107" y="108"/>
                </a:cxn>
                <a:cxn ang="0">
                  <a:pos x="91" y="126"/>
                </a:cxn>
                <a:cxn ang="0">
                  <a:pos x="58" y="135"/>
                </a:cxn>
                <a:cxn ang="0">
                  <a:pos x="58" y="236"/>
                </a:cxn>
                <a:cxn ang="0">
                  <a:pos x="61" y="223"/>
                </a:cxn>
                <a:cxn ang="0">
                  <a:pos x="73" y="208"/>
                </a:cxn>
                <a:cxn ang="0">
                  <a:pos x="97" y="200"/>
                </a:cxn>
                <a:cxn ang="0">
                  <a:pos x="99" y="207"/>
                </a:cxn>
                <a:cxn ang="0">
                  <a:pos x="97" y="220"/>
                </a:cxn>
                <a:cxn ang="0">
                  <a:pos x="87" y="235"/>
                </a:cxn>
                <a:cxn ang="0">
                  <a:pos x="58" y="245"/>
                </a:cxn>
                <a:cxn ang="0">
                  <a:pos x="52" y="425"/>
                </a:cxn>
              </a:cxnLst>
              <a:rect l="0" t="0" r="r" b="b"/>
              <a:pathLst>
                <a:path w="111" h="425">
                  <a:moveTo>
                    <a:pt x="52" y="425"/>
                  </a:moveTo>
                  <a:lnTo>
                    <a:pt x="52" y="272"/>
                  </a:lnTo>
                  <a:lnTo>
                    <a:pt x="50" y="270"/>
                  </a:lnTo>
                  <a:lnTo>
                    <a:pt x="44" y="270"/>
                  </a:lnTo>
                  <a:lnTo>
                    <a:pt x="35" y="269"/>
                  </a:lnTo>
                  <a:lnTo>
                    <a:pt x="26" y="265"/>
                  </a:lnTo>
                  <a:lnTo>
                    <a:pt x="17" y="258"/>
                  </a:lnTo>
                  <a:lnTo>
                    <a:pt x="8" y="249"/>
                  </a:lnTo>
                  <a:lnTo>
                    <a:pt x="3" y="236"/>
                  </a:lnTo>
                  <a:lnTo>
                    <a:pt x="0" y="219"/>
                  </a:lnTo>
                  <a:lnTo>
                    <a:pt x="3" y="219"/>
                  </a:lnTo>
                  <a:lnTo>
                    <a:pt x="8" y="219"/>
                  </a:lnTo>
                  <a:lnTo>
                    <a:pt x="15" y="220"/>
                  </a:lnTo>
                  <a:lnTo>
                    <a:pt x="25" y="223"/>
                  </a:lnTo>
                  <a:lnTo>
                    <a:pt x="33" y="227"/>
                  </a:lnTo>
                  <a:lnTo>
                    <a:pt x="41" y="235"/>
                  </a:lnTo>
                  <a:lnTo>
                    <a:pt x="48" y="247"/>
                  </a:lnTo>
                  <a:lnTo>
                    <a:pt x="52" y="265"/>
                  </a:lnTo>
                  <a:lnTo>
                    <a:pt x="52" y="168"/>
                  </a:lnTo>
                  <a:lnTo>
                    <a:pt x="50" y="168"/>
                  </a:lnTo>
                  <a:lnTo>
                    <a:pt x="44" y="168"/>
                  </a:lnTo>
                  <a:lnTo>
                    <a:pt x="35" y="165"/>
                  </a:lnTo>
                  <a:lnTo>
                    <a:pt x="26" y="161"/>
                  </a:lnTo>
                  <a:lnTo>
                    <a:pt x="17" y="156"/>
                  </a:lnTo>
                  <a:lnTo>
                    <a:pt x="8" y="146"/>
                  </a:lnTo>
                  <a:lnTo>
                    <a:pt x="3" y="134"/>
                  </a:lnTo>
                  <a:lnTo>
                    <a:pt x="0" y="116"/>
                  </a:lnTo>
                  <a:lnTo>
                    <a:pt x="3" y="116"/>
                  </a:lnTo>
                  <a:lnTo>
                    <a:pt x="10" y="118"/>
                  </a:lnTo>
                  <a:lnTo>
                    <a:pt x="19" y="120"/>
                  </a:lnTo>
                  <a:lnTo>
                    <a:pt x="29" y="125"/>
                  </a:lnTo>
                  <a:lnTo>
                    <a:pt x="39" y="133"/>
                  </a:lnTo>
                  <a:lnTo>
                    <a:pt x="48" y="145"/>
                  </a:lnTo>
                  <a:lnTo>
                    <a:pt x="52" y="161"/>
                  </a:lnTo>
                  <a:lnTo>
                    <a:pt x="52" y="52"/>
                  </a:lnTo>
                  <a:lnTo>
                    <a:pt x="53" y="50"/>
                  </a:lnTo>
                  <a:lnTo>
                    <a:pt x="53" y="44"/>
                  </a:lnTo>
                  <a:lnTo>
                    <a:pt x="54" y="36"/>
                  </a:lnTo>
                  <a:lnTo>
                    <a:pt x="58" y="26"/>
                  </a:lnTo>
                  <a:lnTo>
                    <a:pt x="65" y="17"/>
                  </a:lnTo>
                  <a:lnTo>
                    <a:pt x="75" y="9"/>
                  </a:lnTo>
                  <a:lnTo>
                    <a:pt x="87" y="3"/>
                  </a:lnTo>
                  <a:lnTo>
                    <a:pt x="104" y="0"/>
                  </a:lnTo>
                  <a:lnTo>
                    <a:pt x="103" y="3"/>
                  </a:lnTo>
                  <a:lnTo>
                    <a:pt x="102" y="11"/>
                  </a:lnTo>
                  <a:lnTo>
                    <a:pt x="99" y="21"/>
                  </a:lnTo>
                  <a:lnTo>
                    <a:pt x="92" y="32"/>
                  </a:lnTo>
                  <a:lnTo>
                    <a:pt x="84" y="42"/>
                  </a:lnTo>
                  <a:lnTo>
                    <a:pt x="73" y="49"/>
                  </a:lnTo>
                  <a:lnTo>
                    <a:pt x="58" y="52"/>
                  </a:lnTo>
                  <a:lnTo>
                    <a:pt x="58" y="130"/>
                  </a:lnTo>
                  <a:lnTo>
                    <a:pt x="58" y="127"/>
                  </a:lnTo>
                  <a:lnTo>
                    <a:pt x="60" y="122"/>
                  </a:lnTo>
                  <a:lnTo>
                    <a:pt x="61" y="112"/>
                  </a:lnTo>
                  <a:lnTo>
                    <a:pt x="65" y="103"/>
                  </a:lnTo>
                  <a:lnTo>
                    <a:pt x="72" y="94"/>
                  </a:lnTo>
                  <a:lnTo>
                    <a:pt x="80" y="85"/>
                  </a:lnTo>
                  <a:lnTo>
                    <a:pt x="93" y="80"/>
                  </a:lnTo>
                  <a:lnTo>
                    <a:pt x="110" y="77"/>
                  </a:lnTo>
                  <a:lnTo>
                    <a:pt x="111" y="80"/>
                  </a:lnTo>
                  <a:lnTo>
                    <a:pt x="111" y="84"/>
                  </a:lnTo>
                  <a:lnTo>
                    <a:pt x="111" y="91"/>
                  </a:lnTo>
                  <a:lnTo>
                    <a:pt x="110" y="100"/>
                  </a:lnTo>
                  <a:lnTo>
                    <a:pt x="107" y="108"/>
                  </a:lnTo>
                  <a:lnTo>
                    <a:pt x="100" y="118"/>
                  </a:lnTo>
                  <a:lnTo>
                    <a:pt x="91" y="126"/>
                  </a:lnTo>
                  <a:lnTo>
                    <a:pt x="77" y="133"/>
                  </a:lnTo>
                  <a:lnTo>
                    <a:pt x="58" y="135"/>
                  </a:lnTo>
                  <a:lnTo>
                    <a:pt x="58" y="239"/>
                  </a:lnTo>
                  <a:lnTo>
                    <a:pt x="58" y="236"/>
                  </a:lnTo>
                  <a:lnTo>
                    <a:pt x="60" y="231"/>
                  </a:lnTo>
                  <a:lnTo>
                    <a:pt x="61" y="223"/>
                  </a:lnTo>
                  <a:lnTo>
                    <a:pt x="66" y="215"/>
                  </a:lnTo>
                  <a:lnTo>
                    <a:pt x="73" y="208"/>
                  </a:lnTo>
                  <a:lnTo>
                    <a:pt x="83" y="203"/>
                  </a:lnTo>
                  <a:lnTo>
                    <a:pt x="97" y="200"/>
                  </a:lnTo>
                  <a:lnTo>
                    <a:pt x="97" y="201"/>
                  </a:lnTo>
                  <a:lnTo>
                    <a:pt x="99" y="207"/>
                  </a:lnTo>
                  <a:lnTo>
                    <a:pt x="99" y="212"/>
                  </a:lnTo>
                  <a:lnTo>
                    <a:pt x="97" y="220"/>
                  </a:lnTo>
                  <a:lnTo>
                    <a:pt x="93" y="228"/>
                  </a:lnTo>
                  <a:lnTo>
                    <a:pt x="87" y="235"/>
                  </a:lnTo>
                  <a:lnTo>
                    <a:pt x="75" y="242"/>
                  </a:lnTo>
                  <a:lnTo>
                    <a:pt x="58" y="245"/>
                  </a:lnTo>
                  <a:lnTo>
                    <a:pt x="58" y="425"/>
                  </a:lnTo>
                  <a:lnTo>
                    <a:pt x="52" y="425"/>
                  </a:lnTo>
                  <a:close/>
                </a:path>
              </a:pathLst>
            </a:custGeom>
            <a:solidFill>
              <a:srgbClr val="D7D7D7"/>
            </a:solidFill>
            <a:ln w="0">
              <a:solidFill>
                <a:srgbClr val="D7D7D7"/>
              </a:solidFill>
              <a:prstDash val="solid"/>
              <a:round/>
              <a:headEnd/>
              <a:tailEnd/>
            </a:ln>
          </p:spPr>
          <p:txBody>
            <a:bodyPr/>
            <a:lstStyle/>
            <a:p>
              <a:endParaRPr lang="en-US"/>
            </a:p>
          </p:txBody>
        </p:sp>
        <p:sp>
          <p:nvSpPr>
            <p:cNvPr id="1043" name="Freeform 19"/>
            <p:cNvSpPr>
              <a:spLocks/>
            </p:cNvSpPr>
            <p:nvPr/>
          </p:nvSpPr>
          <p:spPr bwMode="gray">
            <a:xfrm>
              <a:off x="2065" y="361"/>
              <a:ext cx="100" cy="228"/>
            </a:xfrm>
            <a:custGeom>
              <a:avLst/>
              <a:gdLst/>
              <a:ahLst/>
              <a:cxnLst>
                <a:cxn ang="0">
                  <a:pos x="52" y="176"/>
                </a:cxn>
                <a:cxn ang="0">
                  <a:pos x="59" y="176"/>
                </a:cxn>
                <a:cxn ang="0">
                  <a:pos x="74" y="169"/>
                </a:cxn>
                <a:cxn ang="0">
                  <a:pos x="86" y="154"/>
                </a:cxn>
                <a:cxn ang="0">
                  <a:pos x="86" y="141"/>
                </a:cxn>
                <a:cxn ang="0">
                  <a:pos x="74" y="143"/>
                </a:cxn>
                <a:cxn ang="0">
                  <a:pos x="58" y="158"/>
                </a:cxn>
                <a:cxn ang="0">
                  <a:pos x="52" y="118"/>
                </a:cxn>
                <a:cxn ang="0">
                  <a:pos x="61" y="116"/>
                </a:cxn>
                <a:cxn ang="0">
                  <a:pos x="78" y="110"/>
                </a:cxn>
                <a:cxn ang="0">
                  <a:pos x="92" y="92"/>
                </a:cxn>
                <a:cxn ang="0">
                  <a:pos x="92" y="77"/>
                </a:cxn>
                <a:cxn ang="0">
                  <a:pos x="81" y="79"/>
                </a:cxn>
                <a:cxn ang="0">
                  <a:pos x="65" y="88"/>
                </a:cxn>
                <a:cxn ang="0">
                  <a:pos x="52" y="115"/>
                </a:cxn>
                <a:cxn ang="0">
                  <a:pos x="55" y="48"/>
                </a:cxn>
                <a:cxn ang="0">
                  <a:pos x="67" y="45"/>
                </a:cxn>
                <a:cxn ang="0">
                  <a:pos x="85" y="37"/>
                </a:cxn>
                <a:cxn ang="0">
                  <a:pos x="97" y="17"/>
                </a:cxn>
                <a:cxn ang="0">
                  <a:pos x="97" y="0"/>
                </a:cxn>
                <a:cxn ang="0">
                  <a:pos x="83" y="3"/>
                </a:cxn>
                <a:cxn ang="0">
                  <a:pos x="65" y="14"/>
                </a:cxn>
                <a:cxn ang="0">
                  <a:pos x="50" y="45"/>
                </a:cxn>
                <a:cxn ang="0">
                  <a:pos x="47" y="35"/>
                </a:cxn>
                <a:cxn ang="0">
                  <a:pos x="38" y="18"/>
                </a:cxn>
                <a:cxn ang="0">
                  <a:pos x="16" y="3"/>
                </a:cxn>
                <a:cxn ang="0">
                  <a:pos x="1" y="3"/>
                </a:cxn>
                <a:cxn ang="0">
                  <a:pos x="5" y="19"/>
                </a:cxn>
                <a:cxn ang="0">
                  <a:pos x="19" y="38"/>
                </a:cxn>
                <a:cxn ang="0">
                  <a:pos x="47" y="48"/>
                </a:cxn>
                <a:cxn ang="0">
                  <a:pos x="47" y="132"/>
                </a:cxn>
                <a:cxn ang="0">
                  <a:pos x="42" y="118"/>
                </a:cxn>
                <a:cxn ang="0">
                  <a:pos x="25" y="103"/>
                </a:cxn>
                <a:cxn ang="0">
                  <a:pos x="12" y="103"/>
                </a:cxn>
                <a:cxn ang="0">
                  <a:pos x="16" y="116"/>
                </a:cxn>
                <a:cxn ang="0">
                  <a:pos x="25" y="132"/>
                </a:cxn>
                <a:cxn ang="0">
                  <a:pos x="47" y="141"/>
                </a:cxn>
                <a:cxn ang="0">
                  <a:pos x="52" y="228"/>
                </a:cxn>
              </a:cxnLst>
              <a:rect l="0" t="0" r="r" b="b"/>
              <a:pathLst>
                <a:path w="100" h="228">
                  <a:moveTo>
                    <a:pt x="52" y="228"/>
                  </a:moveTo>
                  <a:lnTo>
                    <a:pt x="52" y="176"/>
                  </a:lnTo>
                  <a:lnTo>
                    <a:pt x="55" y="176"/>
                  </a:lnTo>
                  <a:lnTo>
                    <a:pt x="59" y="176"/>
                  </a:lnTo>
                  <a:lnTo>
                    <a:pt x="67" y="173"/>
                  </a:lnTo>
                  <a:lnTo>
                    <a:pt x="74" y="169"/>
                  </a:lnTo>
                  <a:lnTo>
                    <a:pt x="81" y="163"/>
                  </a:lnTo>
                  <a:lnTo>
                    <a:pt x="86" y="154"/>
                  </a:lnTo>
                  <a:lnTo>
                    <a:pt x="88" y="141"/>
                  </a:lnTo>
                  <a:lnTo>
                    <a:pt x="86" y="141"/>
                  </a:lnTo>
                  <a:lnTo>
                    <a:pt x="81" y="142"/>
                  </a:lnTo>
                  <a:lnTo>
                    <a:pt x="74" y="143"/>
                  </a:lnTo>
                  <a:lnTo>
                    <a:pt x="66" y="149"/>
                  </a:lnTo>
                  <a:lnTo>
                    <a:pt x="58" y="158"/>
                  </a:lnTo>
                  <a:lnTo>
                    <a:pt x="52" y="173"/>
                  </a:lnTo>
                  <a:lnTo>
                    <a:pt x="52" y="118"/>
                  </a:lnTo>
                  <a:lnTo>
                    <a:pt x="55" y="118"/>
                  </a:lnTo>
                  <a:lnTo>
                    <a:pt x="61" y="116"/>
                  </a:lnTo>
                  <a:lnTo>
                    <a:pt x="69" y="115"/>
                  </a:lnTo>
                  <a:lnTo>
                    <a:pt x="78" y="110"/>
                  </a:lnTo>
                  <a:lnTo>
                    <a:pt x="86" y="103"/>
                  </a:lnTo>
                  <a:lnTo>
                    <a:pt x="92" y="92"/>
                  </a:lnTo>
                  <a:lnTo>
                    <a:pt x="94" y="77"/>
                  </a:lnTo>
                  <a:lnTo>
                    <a:pt x="92" y="77"/>
                  </a:lnTo>
                  <a:lnTo>
                    <a:pt x="88" y="77"/>
                  </a:lnTo>
                  <a:lnTo>
                    <a:pt x="81" y="79"/>
                  </a:lnTo>
                  <a:lnTo>
                    <a:pt x="73" y="81"/>
                  </a:lnTo>
                  <a:lnTo>
                    <a:pt x="65" y="88"/>
                  </a:lnTo>
                  <a:lnTo>
                    <a:pt x="58" y="99"/>
                  </a:lnTo>
                  <a:lnTo>
                    <a:pt x="52" y="115"/>
                  </a:lnTo>
                  <a:lnTo>
                    <a:pt x="52" y="48"/>
                  </a:lnTo>
                  <a:lnTo>
                    <a:pt x="55" y="48"/>
                  </a:lnTo>
                  <a:lnTo>
                    <a:pt x="61" y="48"/>
                  </a:lnTo>
                  <a:lnTo>
                    <a:pt x="67" y="45"/>
                  </a:lnTo>
                  <a:lnTo>
                    <a:pt x="77" y="42"/>
                  </a:lnTo>
                  <a:lnTo>
                    <a:pt x="85" y="37"/>
                  </a:lnTo>
                  <a:lnTo>
                    <a:pt x="92" y="27"/>
                  </a:lnTo>
                  <a:lnTo>
                    <a:pt x="97" y="17"/>
                  </a:lnTo>
                  <a:lnTo>
                    <a:pt x="100" y="0"/>
                  </a:lnTo>
                  <a:lnTo>
                    <a:pt x="97" y="0"/>
                  </a:lnTo>
                  <a:lnTo>
                    <a:pt x="92" y="0"/>
                  </a:lnTo>
                  <a:lnTo>
                    <a:pt x="83" y="3"/>
                  </a:lnTo>
                  <a:lnTo>
                    <a:pt x="74" y="7"/>
                  </a:lnTo>
                  <a:lnTo>
                    <a:pt x="65" y="14"/>
                  </a:lnTo>
                  <a:lnTo>
                    <a:pt x="56" y="27"/>
                  </a:lnTo>
                  <a:lnTo>
                    <a:pt x="50" y="45"/>
                  </a:lnTo>
                  <a:lnTo>
                    <a:pt x="50" y="42"/>
                  </a:lnTo>
                  <a:lnTo>
                    <a:pt x="47" y="35"/>
                  </a:lnTo>
                  <a:lnTo>
                    <a:pt x="43" y="27"/>
                  </a:lnTo>
                  <a:lnTo>
                    <a:pt x="38" y="18"/>
                  </a:lnTo>
                  <a:lnTo>
                    <a:pt x="28" y="10"/>
                  </a:lnTo>
                  <a:lnTo>
                    <a:pt x="16" y="3"/>
                  </a:lnTo>
                  <a:lnTo>
                    <a:pt x="0" y="0"/>
                  </a:lnTo>
                  <a:lnTo>
                    <a:pt x="1" y="3"/>
                  </a:lnTo>
                  <a:lnTo>
                    <a:pt x="3" y="10"/>
                  </a:lnTo>
                  <a:lnTo>
                    <a:pt x="5" y="19"/>
                  </a:lnTo>
                  <a:lnTo>
                    <a:pt x="11" y="29"/>
                  </a:lnTo>
                  <a:lnTo>
                    <a:pt x="19" y="38"/>
                  </a:lnTo>
                  <a:lnTo>
                    <a:pt x="31" y="45"/>
                  </a:lnTo>
                  <a:lnTo>
                    <a:pt x="47" y="48"/>
                  </a:lnTo>
                  <a:lnTo>
                    <a:pt x="47" y="135"/>
                  </a:lnTo>
                  <a:lnTo>
                    <a:pt x="47" y="132"/>
                  </a:lnTo>
                  <a:lnTo>
                    <a:pt x="46" y="126"/>
                  </a:lnTo>
                  <a:lnTo>
                    <a:pt x="42" y="118"/>
                  </a:lnTo>
                  <a:lnTo>
                    <a:pt x="35" y="110"/>
                  </a:lnTo>
                  <a:lnTo>
                    <a:pt x="25" y="103"/>
                  </a:lnTo>
                  <a:lnTo>
                    <a:pt x="12" y="100"/>
                  </a:lnTo>
                  <a:lnTo>
                    <a:pt x="12" y="103"/>
                  </a:lnTo>
                  <a:lnTo>
                    <a:pt x="13" y="108"/>
                  </a:lnTo>
                  <a:lnTo>
                    <a:pt x="16" y="116"/>
                  </a:lnTo>
                  <a:lnTo>
                    <a:pt x="20" y="124"/>
                  </a:lnTo>
                  <a:lnTo>
                    <a:pt x="25" y="132"/>
                  </a:lnTo>
                  <a:lnTo>
                    <a:pt x="35" y="139"/>
                  </a:lnTo>
                  <a:lnTo>
                    <a:pt x="47" y="141"/>
                  </a:lnTo>
                  <a:lnTo>
                    <a:pt x="47" y="228"/>
                  </a:lnTo>
                  <a:lnTo>
                    <a:pt x="52" y="228"/>
                  </a:lnTo>
                  <a:close/>
                </a:path>
              </a:pathLst>
            </a:custGeom>
            <a:solidFill>
              <a:srgbClr val="D7D7D7"/>
            </a:solidFill>
            <a:ln w="0">
              <a:solidFill>
                <a:srgbClr val="D7D7D7"/>
              </a:solidFill>
              <a:prstDash val="solid"/>
              <a:round/>
              <a:headEnd/>
              <a:tailEnd/>
            </a:ln>
          </p:spPr>
          <p:txBody>
            <a:bodyPr/>
            <a:lstStyle/>
            <a:p>
              <a:endParaRPr lang="en-US"/>
            </a:p>
          </p:txBody>
        </p:sp>
        <p:sp>
          <p:nvSpPr>
            <p:cNvPr id="1044" name="Freeform 20"/>
            <p:cNvSpPr>
              <a:spLocks/>
            </p:cNvSpPr>
            <p:nvPr/>
          </p:nvSpPr>
          <p:spPr bwMode="gray">
            <a:xfrm>
              <a:off x="2921" y="361"/>
              <a:ext cx="100" cy="228"/>
            </a:xfrm>
            <a:custGeom>
              <a:avLst/>
              <a:gdLst/>
              <a:ahLst/>
              <a:cxnLst>
                <a:cxn ang="0">
                  <a:pos x="53" y="176"/>
                </a:cxn>
                <a:cxn ang="0">
                  <a:pos x="60" y="176"/>
                </a:cxn>
                <a:cxn ang="0">
                  <a:pos x="74" y="169"/>
                </a:cxn>
                <a:cxn ang="0">
                  <a:pos x="87" y="154"/>
                </a:cxn>
                <a:cxn ang="0">
                  <a:pos x="87" y="141"/>
                </a:cxn>
                <a:cxn ang="0">
                  <a:pos x="74" y="143"/>
                </a:cxn>
                <a:cxn ang="0">
                  <a:pos x="60" y="158"/>
                </a:cxn>
                <a:cxn ang="0">
                  <a:pos x="53" y="118"/>
                </a:cxn>
                <a:cxn ang="0">
                  <a:pos x="61" y="116"/>
                </a:cxn>
                <a:cxn ang="0">
                  <a:pos x="78" y="110"/>
                </a:cxn>
                <a:cxn ang="0">
                  <a:pos x="92" y="92"/>
                </a:cxn>
                <a:cxn ang="0">
                  <a:pos x="92" y="77"/>
                </a:cxn>
                <a:cxn ang="0">
                  <a:pos x="81" y="79"/>
                </a:cxn>
                <a:cxn ang="0">
                  <a:pos x="65" y="88"/>
                </a:cxn>
                <a:cxn ang="0">
                  <a:pos x="53" y="115"/>
                </a:cxn>
                <a:cxn ang="0">
                  <a:pos x="56" y="48"/>
                </a:cxn>
                <a:cxn ang="0">
                  <a:pos x="68" y="45"/>
                </a:cxn>
                <a:cxn ang="0">
                  <a:pos x="85" y="37"/>
                </a:cxn>
                <a:cxn ang="0">
                  <a:pos x="97" y="17"/>
                </a:cxn>
                <a:cxn ang="0">
                  <a:pos x="97" y="0"/>
                </a:cxn>
                <a:cxn ang="0">
                  <a:pos x="84" y="3"/>
                </a:cxn>
                <a:cxn ang="0">
                  <a:pos x="65" y="14"/>
                </a:cxn>
                <a:cxn ang="0">
                  <a:pos x="50" y="45"/>
                </a:cxn>
                <a:cxn ang="0">
                  <a:pos x="47" y="35"/>
                </a:cxn>
                <a:cxn ang="0">
                  <a:pos x="38" y="18"/>
                </a:cxn>
                <a:cxn ang="0">
                  <a:pos x="16" y="3"/>
                </a:cxn>
                <a:cxn ang="0">
                  <a:pos x="2" y="3"/>
                </a:cxn>
                <a:cxn ang="0">
                  <a:pos x="6" y="19"/>
                </a:cxn>
                <a:cxn ang="0">
                  <a:pos x="19" y="38"/>
                </a:cxn>
                <a:cxn ang="0">
                  <a:pos x="47" y="48"/>
                </a:cxn>
                <a:cxn ang="0">
                  <a:pos x="47" y="132"/>
                </a:cxn>
                <a:cxn ang="0">
                  <a:pos x="42" y="118"/>
                </a:cxn>
                <a:cxn ang="0">
                  <a:pos x="26" y="103"/>
                </a:cxn>
                <a:cxn ang="0">
                  <a:pos x="12" y="103"/>
                </a:cxn>
                <a:cxn ang="0">
                  <a:pos x="16" y="116"/>
                </a:cxn>
                <a:cxn ang="0">
                  <a:pos x="26" y="132"/>
                </a:cxn>
                <a:cxn ang="0">
                  <a:pos x="47" y="141"/>
                </a:cxn>
                <a:cxn ang="0">
                  <a:pos x="53" y="228"/>
                </a:cxn>
              </a:cxnLst>
              <a:rect l="0" t="0" r="r" b="b"/>
              <a:pathLst>
                <a:path w="100" h="228">
                  <a:moveTo>
                    <a:pt x="53" y="228"/>
                  </a:moveTo>
                  <a:lnTo>
                    <a:pt x="53" y="176"/>
                  </a:lnTo>
                  <a:lnTo>
                    <a:pt x="56" y="176"/>
                  </a:lnTo>
                  <a:lnTo>
                    <a:pt x="60" y="176"/>
                  </a:lnTo>
                  <a:lnTo>
                    <a:pt x="68" y="173"/>
                  </a:lnTo>
                  <a:lnTo>
                    <a:pt x="74" y="169"/>
                  </a:lnTo>
                  <a:lnTo>
                    <a:pt x="81" y="163"/>
                  </a:lnTo>
                  <a:lnTo>
                    <a:pt x="87" y="154"/>
                  </a:lnTo>
                  <a:lnTo>
                    <a:pt x="88" y="141"/>
                  </a:lnTo>
                  <a:lnTo>
                    <a:pt x="87" y="141"/>
                  </a:lnTo>
                  <a:lnTo>
                    <a:pt x="81" y="142"/>
                  </a:lnTo>
                  <a:lnTo>
                    <a:pt x="74" y="143"/>
                  </a:lnTo>
                  <a:lnTo>
                    <a:pt x="66" y="149"/>
                  </a:lnTo>
                  <a:lnTo>
                    <a:pt x="60" y="158"/>
                  </a:lnTo>
                  <a:lnTo>
                    <a:pt x="53" y="173"/>
                  </a:lnTo>
                  <a:lnTo>
                    <a:pt x="53" y="118"/>
                  </a:lnTo>
                  <a:lnTo>
                    <a:pt x="56" y="118"/>
                  </a:lnTo>
                  <a:lnTo>
                    <a:pt x="61" y="116"/>
                  </a:lnTo>
                  <a:lnTo>
                    <a:pt x="69" y="115"/>
                  </a:lnTo>
                  <a:lnTo>
                    <a:pt x="78" y="110"/>
                  </a:lnTo>
                  <a:lnTo>
                    <a:pt x="87" y="103"/>
                  </a:lnTo>
                  <a:lnTo>
                    <a:pt x="92" y="92"/>
                  </a:lnTo>
                  <a:lnTo>
                    <a:pt x="95" y="77"/>
                  </a:lnTo>
                  <a:lnTo>
                    <a:pt x="92" y="77"/>
                  </a:lnTo>
                  <a:lnTo>
                    <a:pt x="88" y="77"/>
                  </a:lnTo>
                  <a:lnTo>
                    <a:pt x="81" y="79"/>
                  </a:lnTo>
                  <a:lnTo>
                    <a:pt x="73" y="81"/>
                  </a:lnTo>
                  <a:lnTo>
                    <a:pt x="65" y="88"/>
                  </a:lnTo>
                  <a:lnTo>
                    <a:pt x="58" y="99"/>
                  </a:lnTo>
                  <a:lnTo>
                    <a:pt x="53" y="115"/>
                  </a:lnTo>
                  <a:lnTo>
                    <a:pt x="53" y="48"/>
                  </a:lnTo>
                  <a:lnTo>
                    <a:pt x="56" y="48"/>
                  </a:lnTo>
                  <a:lnTo>
                    <a:pt x="61" y="48"/>
                  </a:lnTo>
                  <a:lnTo>
                    <a:pt x="68" y="45"/>
                  </a:lnTo>
                  <a:lnTo>
                    <a:pt x="77" y="42"/>
                  </a:lnTo>
                  <a:lnTo>
                    <a:pt x="85" y="37"/>
                  </a:lnTo>
                  <a:lnTo>
                    <a:pt x="93" y="27"/>
                  </a:lnTo>
                  <a:lnTo>
                    <a:pt x="97" y="17"/>
                  </a:lnTo>
                  <a:lnTo>
                    <a:pt x="100" y="0"/>
                  </a:lnTo>
                  <a:lnTo>
                    <a:pt x="97" y="0"/>
                  </a:lnTo>
                  <a:lnTo>
                    <a:pt x="92" y="0"/>
                  </a:lnTo>
                  <a:lnTo>
                    <a:pt x="84" y="3"/>
                  </a:lnTo>
                  <a:lnTo>
                    <a:pt x="74" y="7"/>
                  </a:lnTo>
                  <a:lnTo>
                    <a:pt x="65" y="14"/>
                  </a:lnTo>
                  <a:lnTo>
                    <a:pt x="57" y="27"/>
                  </a:lnTo>
                  <a:lnTo>
                    <a:pt x="50" y="45"/>
                  </a:lnTo>
                  <a:lnTo>
                    <a:pt x="50" y="42"/>
                  </a:lnTo>
                  <a:lnTo>
                    <a:pt x="47" y="35"/>
                  </a:lnTo>
                  <a:lnTo>
                    <a:pt x="43" y="27"/>
                  </a:lnTo>
                  <a:lnTo>
                    <a:pt x="38" y="18"/>
                  </a:lnTo>
                  <a:lnTo>
                    <a:pt x="29" y="10"/>
                  </a:lnTo>
                  <a:lnTo>
                    <a:pt x="16" y="3"/>
                  </a:lnTo>
                  <a:lnTo>
                    <a:pt x="0" y="0"/>
                  </a:lnTo>
                  <a:lnTo>
                    <a:pt x="2" y="3"/>
                  </a:lnTo>
                  <a:lnTo>
                    <a:pt x="3" y="10"/>
                  </a:lnTo>
                  <a:lnTo>
                    <a:pt x="6" y="19"/>
                  </a:lnTo>
                  <a:lnTo>
                    <a:pt x="11" y="29"/>
                  </a:lnTo>
                  <a:lnTo>
                    <a:pt x="19" y="38"/>
                  </a:lnTo>
                  <a:lnTo>
                    <a:pt x="31" y="45"/>
                  </a:lnTo>
                  <a:lnTo>
                    <a:pt x="47" y="48"/>
                  </a:lnTo>
                  <a:lnTo>
                    <a:pt x="47" y="135"/>
                  </a:lnTo>
                  <a:lnTo>
                    <a:pt x="47" y="132"/>
                  </a:lnTo>
                  <a:lnTo>
                    <a:pt x="46" y="126"/>
                  </a:lnTo>
                  <a:lnTo>
                    <a:pt x="42" y="118"/>
                  </a:lnTo>
                  <a:lnTo>
                    <a:pt x="35" y="110"/>
                  </a:lnTo>
                  <a:lnTo>
                    <a:pt x="26" y="103"/>
                  </a:lnTo>
                  <a:lnTo>
                    <a:pt x="12" y="100"/>
                  </a:lnTo>
                  <a:lnTo>
                    <a:pt x="12" y="103"/>
                  </a:lnTo>
                  <a:lnTo>
                    <a:pt x="14" y="108"/>
                  </a:lnTo>
                  <a:lnTo>
                    <a:pt x="16" y="116"/>
                  </a:lnTo>
                  <a:lnTo>
                    <a:pt x="20" y="124"/>
                  </a:lnTo>
                  <a:lnTo>
                    <a:pt x="26" y="132"/>
                  </a:lnTo>
                  <a:lnTo>
                    <a:pt x="35" y="139"/>
                  </a:lnTo>
                  <a:lnTo>
                    <a:pt x="47" y="141"/>
                  </a:lnTo>
                  <a:lnTo>
                    <a:pt x="47" y="228"/>
                  </a:lnTo>
                  <a:lnTo>
                    <a:pt x="53" y="228"/>
                  </a:lnTo>
                  <a:close/>
                </a:path>
              </a:pathLst>
            </a:custGeom>
            <a:solidFill>
              <a:srgbClr val="D7D7D7"/>
            </a:solidFill>
            <a:ln w="0">
              <a:solidFill>
                <a:srgbClr val="D7D7D7"/>
              </a:solidFill>
              <a:prstDash val="solid"/>
              <a:round/>
              <a:headEnd/>
              <a:tailEnd/>
            </a:ln>
          </p:spPr>
          <p:txBody>
            <a:bodyPr/>
            <a:lstStyle/>
            <a:p>
              <a:endParaRPr lang="en-US"/>
            </a:p>
          </p:txBody>
        </p:sp>
        <p:sp>
          <p:nvSpPr>
            <p:cNvPr id="1045" name="Freeform 21"/>
            <p:cNvSpPr>
              <a:spLocks/>
            </p:cNvSpPr>
            <p:nvPr/>
          </p:nvSpPr>
          <p:spPr bwMode="gray">
            <a:xfrm>
              <a:off x="2273" y="187"/>
              <a:ext cx="175" cy="402"/>
            </a:xfrm>
            <a:custGeom>
              <a:avLst/>
              <a:gdLst/>
              <a:ahLst/>
              <a:cxnLst>
                <a:cxn ang="0">
                  <a:pos x="93" y="309"/>
                </a:cxn>
                <a:cxn ang="0">
                  <a:pos x="101" y="309"/>
                </a:cxn>
                <a:cxn ang="0">
                  <a:pos x="118" y="304"/>
                </a:cxn>
                <a:cxn ang="0">
                  <a:pos x="138" y="292"/>
                </a:cxn>
                <a:cxn ang="0">
                  <a:pos x="152" y="266"/>
                </a:cxn>
                <a:cxn ang="0">
                  <a:pos x="152" y="247"/>
                </a:cxn>
                <a:cxn ang="0">
                  <a:pos x="138" y="250"/>
                </a:cxn>
                <a:cxn ang="0">
                  <a:pos x="120" y="259"/>
                </a:cxn>
                <a:cxn ang="0">
                  <a:pos x="99" y="285"/>
                </a:cxn>
                <a:cxn ang="0">
                  <a:pos x="93" y="207"/>
                </a:cxn>
                <a:cxn ang="0">
                  <a:pos x="102" y="205"/>
                </a:cxn>
                <a:cxn ang="0">
                  <a:pos x="122" y="200"/>
                </a:cxn>
                <a:cxn ang="0">
                  <a:pos x="147" y="185"/>
                </a:cxn>
                <a:cxn ang="0">
                  <a:pos x="163" y="155"/>
                </a:cxn>
                <a:cxn ang="0">
                  <a:pos x="163" y="134"/>
                </a:cxn>
                <a:cxn ang="0">
                  <a:pos x="149" y="135"/>
                </a:cxn>
                <a:cxn ang="0">
                  <a:pos x="129" y="142"/>
                </a:cxn>
                <a:cxn ang="0">
                  <a:pos x="107" y="162"/>
                </a:cxn>
                <a:cxn ang="0">
                  <a:pos x="93" y="201"/>
                </a:cxn>
                <a:cxn ang="0">
                  <a:pos x="95" y="83"/>
                </a:cxn>
                <a:cxn ang="0">
                  <a:pos x="110" y="81"/>
                </a:cxn>
                <a:cxn ang="0">
                  <a:pos x="134" y="73"/>
                </a:cxn>
                <a:cxn ang="0">
                  <a:pos x="157" y="54"/>
                </a:cxn>
                <a:cxn ang="0">
                  <a:pos x="174" y="23"/>
                </a:cxn>
                <a:cxn ang="0">
                  <a:pos x="174" y="0"/>
                </a:cxn>
                <a:cxn ang="0">
                  <a:pos x="157" y="2"/>
                </a:cxn>
                <a:cxn ang="0">
                  <a:pos x="133" y="10"/>
                </a:cxn>
                <a:cxn ang="0">
                  <a:pos x="107" y="33"/>
                </a:cxn>
                <a:cxn ang="0">
                  <a:pos x="87" y="77"/>
                </a:cxn>
                <a:cxn ang="0">
                  <a:pos x="85" y="68"/>
                </a:cxn>
                <a:cxn ang="0">
                  <a:pos x="75" y="46"/>
                </a:cxn>
                <a:cxn ang="0">
                  <a:pos x="55" y="21"/>
                </a:cxn>
                <a:cxn ang="0">
                  <a:pos x="22" y="3"/>
                </a:cxn>
                <a:cxn ang="0">
                  <a:pos x="1" y="3"/>
                </a:cxn>
                <a:cxn ang="0">
                  <a:pos x="4" y="18"/>
                </a:cxn>
                <a:cxn ang="0">
                  <a:pos x="12" y="42"/>
                </a:cxn>
                <a:cxn ang="0">
                  <a:pos x="31" y="65"/>
                </a:cxn>
                <a:cxn ang="0">
                  <a:pos x="62" y="81"/>
                </a:cxn>
                <a:cxn ang="0">
                  <a:pos x="82" y="238"/>
                </a:cxn>
                <a:cxn ang="0">
                  <a:pos x="80" y="228"/>
                </a:cxn>
                <a:cxn ang="0">
                  <a:pos x="72" y="207"/>
                </a:cxn>
                <a:cxn ang="0">
                  <a:pos x="55" y="185"/>
                </a:cxn>
                <a:cxn ang="0">
                  <a:pos x="21" y="176"/>
                </a:cxn>
                <a:cxn ang="0">
                  <a:pos x="22" y="185"/>
                </a:cxn>
                <a:cxn ang="0">
                  <a:pos x="28" y="205"/>
                </a:cxn>
                <a:cxn ang="0">
                  <a:pos x="41" y="230"/>
                </a:cxn>
                <a:cxn ang="0">
                  <a:pos x="66" y="246"/>
                </a:cxn>
                <a:cxn ang="0">
                  <a:pos x="82" y="402"/>
                </a:cxn>
              </a:cxnLst>
              <a:rect l="0" t="0" r="r" b="b"/>
              <a:pathLst>
                <a:path w="175" h="402">
                  <a:moveTo>
                    <a:pt x="93" y="402"/>
                  </a:moveTo>
                  <a:lnTo>
                    <a:pt x="93" y="309"/>
                  </a:lnTo>
                  <a:lnTo>
                    <a:pt x="95" y="309"/>
                  </a:lnTo>
                  <a:lnTo>
                    <a:pt x="101" y="309"/>
                  </a:lnTo>
                  <a:lnTo>
                    <a:pt x="109" y="308"/>
                  </a:lnTo>
                  <a:lnTo>
                    <a:pt x="118" y="304"/>
                  </a:lnTo>
                  <a:lnTo>
                    <a:pt x="129" y="298"/>
                  </a:lnTo>
                  <a:lnTo>
                    <a:pt x="138" y="292"/>
                  </a:lnTo>
                  <a:lnTo>
                    <a:pt x="147" y="281"/>
                  </a:lnTo>
                  <a:lnTo>
                    <a:pt x="152" y="266"/>
                  </a:lnTo>
                  <a:lnTo>
                    <a:pt x="155" y="247"/>
                  </a:lnTo>
                  <a:lnTo>
                    <a:pt x="152" y="247"/>
                  </a:lnTo>
                  <a:lnTo>
                    <a:pt x="147" y="249"/>
                  </a:lnTo>
                  <a:lnTo>
                    <a:pt x="138" y="250"/>
                  </a:lnTo>
                  <a:lnTo>
                    <a:pt x="129" y="253"/>
                  </a:lnTo>
                  <a:lnTo>
                    <a:pt x="120" y="259"/>
                  </a:lnTo>
                  <a:lnTo>
                    <a:pt x="109" y="270"/>
                  </a:lnTo>
                  <a:lnTo>
                    <a:pt x="99" y="285"/>
                  </a:lnTo>
                  <a:lnTo>
                    <a:pt x="93" y="304"/>
                  </a:lnTo>
                  <a:lnTo>
                    <a:pt x="93" y="207"/>
                  </a:lnTo>
                  <a:lnTo>
                    <a:pt x="95" y="207"/>
                  </a:lnTo>
                  <a:lnTo>
                    <a:pt x="102" y="205"/>
                  </a:lnTo>
                  <a:lnTo>
                    <a:pt x="111" y="204"/>
                  </a:lnTo>
                  <a:lnTo>
                    <a:pt x="122" y="200"/>
                  </a:lnTo>
                  <a:lnTo>
                    <a:pt x="134" y="195"/>
                  </a:lnTo>
                  <a:lnTo>
                    <a:pt x="147" y="185"/>
                  </a:lnTo>
                  <a:lnTo>
                    <a:pt x="156" y="173"/>
                  </a:lnTo>
                  <a:lnTo>
                    <a:pt x="163" y="155"/>
                  </a:lnTo>
                  <a:lnTo>
                    <a:pt x="165" y="134"/>
                  </a:lnTo>
                  <a:lnTo>
                    <a:pt x="163" y="134"/>
                  </a:lnTo>
                  <a:lnTo>
                    <a:pt x="157" y="134"/>
                  </a:lnTo>
                  <a:lnTo>
                    <a:pt x="149" y="135"/>
                  </a:lnTo>
                  <a:lnTo>
                    <a:pt x="140" y="137"/>
                  </a:lnTo>
                  <a:lnTo>
                    <a:pt x="129" y="142"/>
                  </a:lnTo>
                  <a:lnTo>
                    <a:pt x="118" y="150"/>
                  </a:lnTo>
                  <a:lnTo>
                    <a:pt x="107" y="162"/>
                  </a:lnTo>
                  <a:lnTo>
                    <a:pt x="99" y="178"/>
                  </a:lnTo>
                  <a:lnTo>
                    <a:pt x="93" y="201"/>
                  </a:lnTo>
                  <a:lnTo>
                    <a:pt x="93" y="83"/>
                  </a:lnTo>
                  <a:lnTo>
                    <a:pt x="95" y="83"/>
                  </a:lnTo>
                  <a:lnTo>
                    <a:pt x="101" y="83"/>
                  </a:lnTo>
                  <a:lnTo>
                    <a:pt x="110" y="81"/>
                  </a:lnTo>
                  <a:lnTo>
                    <a:pt x="122" y="77"/>
                  </a:lnTo>
                  <a:lnTo>
                    <a:pt x="134" y="73"/>
                  </a:lnTo>
                  <a:lnTo>
                    <a:pt x="147" y="65"/>
                  </a:lnTo>
                  <a:lnTo>
                    <a:pt x="157" y="54"/>
                  </a:lnTo>
                  <a:lnTo>
                    <a:pt x="167" y="41"/>
                  </a:lnTo>
                  <a:lnTo>
                    <a:pt x="174" y="23"/>
                  </a:lnTo>
                  <a:lnTo>
                    <a:pt x="175" y="0"/>
                  </a:lnTo>
                  <a:lnTo>
                    <a:pt x="174" y="0"/>
                  </a:lnTo>
                  <a:lnTo>
                    <a:pt x="167" y="0"/>
                  </a:lnTo>
                  <a:lnTo>
                    <a:pt x="157" y="2"/>
                  </a:lnTo>
                  <a:lnTo>
                    <a:pt x="145" y="4"/>
                  </a:lnTo>
                  <a:lnTo>
                    <a:pt x="133" y="10"/>
                  </a:lnTo>
                  <a:lnTo>
                    <a:pt x="120" y="19"/>
                  </a:lnTo>
                  <a:lnTo>
                    <a:pt x="107" y="33"/>
                  </a:lnTo>
                  <a:lnTo>
                    <a:pt x="97" y="52"/>
                  </a:lnTo>
                  <a:lnTo>
                    <a:pt x="87" y="77"/>
                  </a:lnTo>
                  <a:lnTo>
                    <a:pt x="87" y="75"/>
                  </a:lnTo>
                  <a:lnTo>
                    <a:pt x="85" y="68"/>
                  </a:lnTo>
                  <a:lnTo>
                    <a:pt x="80" y="58"/>
                  </a:lnTo>
                  <a:lnTo>
                    <a:pt x="75" y="46"/>
                  </a:lnTo>
                  <a:lnTo>
                    <a:pt x="66" y="33"/>
                  </a:lnTo>
                  <a:lnTo>
                    <a:pt x="55" y="21"/>
                  </a:lnTo>
                  <a:lnTo>
                    <a:pt x="40" y="10"/>
                  </a:lnTo>
                  <a:lnTo>
                    <a:pt x="22" y="3"/>
                  </a:lnTo>
                  <a:lnTo>
                    <a:pt x="0" y="0"/>
                  </a:lnTo>
                  <a:lnTo>
                    <a:pt x="1" y="3"/>
                  </a:lnTo>
                  <a:lnTo>
                    <a:pt x="1" y="10"/>
                  </a:lnTo>
                  <a:lnTo>
                    <a:pt x="4" y="18"/>
                  </a:lnTo>
                  <a:lnTo>
                    <a:pt x="6" y="30"/>
                  </a:lnTo>
                  <a:lnTo>
                    <a:pt x="12" y="42"/>
                  </a:lnTo>
                  <a:lnTo>
                    <a:pt x="20" y="54"/>
                  </a:lnTo>
                  <a:lnTo>
                    <a:pt x="31" y="65"/>
                  </a:lnTo>
                  <a:lnTo>
                    <a:pt x="44" y="75"/>
                  </a:lnTo>
                  <a:lnTo>
                    <a:pt x="62" y="81"/>
                  </a:lnTo>
                  <a:lnTo>
                    <a:pt x="82" y="83"/>
                  </a:lnTo>
                  <a:lnTo>
                    <a:pt x="82" y="238"/>
                  </a:lnTo>
                  <a:lnTo>
                    <a:pt x="82" y="235"/>
                  </a:lnTo>
                  <a:lnTo>
                    <a:pt x="80" y="228"/>
                  </a:lnTo>
                  <a:lnTo>
                    <a:pt x="78" y="217"/>
                  </a:lnTo>
                  <a:lnTo>
                    <a:pt x="72" y="207"/>
                  </a:lnTo>
                  <a:lnTo>
                    <a:pt x="66" y="196"/>
                  </a:lnTo>
                  <a:lnTo>
                    <a:pt x="55" y="185"/>
                  </a:lnTo>
                  <a:lnTo>
                    <a:pt x="40" y="178"/>
                  </a:lnTo>
                  <a:lnTo>
                    <a:pt x="21" y="176"/>
                  </a:lnTo>
                  <a:lnTo>
                    <a:pt x="21" y="178"/>
                  </a:lnTo>
                  <a:lnTo>
                    <a:pt x="22" y="185"/>
                  </a:lnTo>
                  <a:lnTo>
                    <a:pt x="24" y="195"/>
                  </a:lnTo>
                  <a:lnTo>
                    <a:pt x="28" y="205"/>
                  </a:lnTo>
                  <a:lnTo>
                    <a:pt x="33" y="217"/>
                  </a:lnTo>
                  <a:lnTo>
                    <a:pt x="41" y="230"/>
                  </a:lnTo>
                  <a:lnTo>
                    <a:pt x="52" y="239"/>
                  </a:lnTo>
                  <a:lnTo>
                    <a:pt x="66" y="246"/>
                  </a:lnTo>
                  <a:lnTo>
                    <a:pt x="82" y="247"/>
                  </a:lnTo>
                  <a:lnTo>
                    <a:pt x="82" y="402"/>
                  </a:lnTo>
                  <a:lnTo>
                    <a:pt x="93" y="402"/>
                  </a:lnTo>
                  <a:close/>
                </a:path>
              </a:pathLst>
            </a:custGeom>
            <a:solidFill>
              <a:srgbClr val="D7D7D7"/>
            </a:solidFill>
            <a:ln w="0">
              <a:solidFill>
                <a:srgbClr val="D7D7D7"/>
              </a:solidFill>
              <a:prstDash val="solid"/>
              <a:round/>
              <a:headEnd/>
              <a:tailEnd/>
            </a:ln>
          </p:spPr>
          <p:txBody>
            <a:bodyPr/>
            <a:lstStyle/>
            <a:p>
              <a:endParaRPr lang="en-US"/>
            </a:p>
          </p:txBody>
        </p:sp>
        <p:sp>
          <p:nvSpPr>
            <p:cNvPr id="1046" name="Freeform 22"/>
            <p:cNvSpPr>
              <a:spLocks/>
            </p:cNvSpPr>
            <p:nvPr/>
          </p:nvSpPr>
          <p:spPr bwMode="gray">
            <a:xfrm>
              <a:off x="2161" y="216"/>
              <a:ext cx="97" cy="373"/>
            </a:xfrm>
            <a:custGeom>
              <a:avLst/>
              <a:gdLst/>
              <a:ahLst/>
              <a:cxnLst>
                <a:cxn ang="0">
                  <a:pos x="52" y="237"/>
                </a:cxn>
                <a:cxn ang="0">
                  <a:pos x="59" y="237"/>
                </a:cxn>
                <a:cxn ang="0">
                  <a:pos x="74" y="232"/>
                </a:cxn>
                <a:cxn ang="0">
                  <a:pos x="90" y="218"/>
                </a:cxn>
                <a:cxn ang="0">
                  <a:pos x="97" y="193"/>
                </a:cxn>
                <a:cxn ang="0">
                  <a:pos x="89" y="193"/>
                </a:cxn>
                <a:cxn ang="0">
                  <a:pos x="71" y="197"/>
                </a:cxn>
                <a:cxn ang="0">
                  <a:pos x="56" y="215"/>
                </a:cxn>
                <a:cxn ang="0">
                  <a:pos x="52" y="147"/>
                </a:cxn>
                <a:cxn ang="0">
                  <a:pos x="59" y="147"/>
                </a:cxn>
                <a:cxn ang="0">
                  <a:pos x="74" y="141"/>
                </a:cxn>
                <a:cxn ang="0">
                  <a:pos x="90" y="128"/>
                </a:cxn>
                <a:cxn ang="0">
                  <a:pos x="97" y="102"/>
                </a:cxn>
                <a:cxn ang="0">
                  <a:pos x="89" y="102"/>
                </a:cxn>
                <a:cxn ang="0">
                  <a:pos x="71" y="109"/>
                </a:cxn>
                <a:cxn ang="0">
                  <a:pos x="56" y="126"/>
                </a:cxn>
                <a:cxn ang="0">
                  <a:pos x="52" y="46"/>
                </a:cxn>
                <a:cxn ang="0">
                  <a:pos x="51" y="37"/>
                </a:cxn>
                <a:cxn ang="0">
                  <a:pos x="45" y="23"/>
                </a:cxn>
                <a:cxn ang="0">
                  <a:pos x="32" y="6"/>
                </a:cxn>
                <a:cxn ang="0">
                  <a:pos x="6" y="0"/>
                </a:cxn>
                <a:cxn ang="0">
                  <a:pos x="8" y="9"/>
                </a:cxn>
                <a:cxn ang="0">
                  <a:pos x="16" y="27"/>
                </a:cxn>
                <a:cxn ang="0">
                  <a:pos x="33" y="43"/>
                </a:cxn>
                <a:cxn ang="0">
                  <a:pos x="45" y="113"/>
                </a:cxn>
                <a:cxn ang="0">
                  <a:pos x="45" y="106"/>
                </a:cxn>
                <a:cxn ang="0">
                  <a:pos x="40" y="90"/>
                </a:cxn>
                <a:cxn ang="0">
                  <a:pos x="27" y="75"/>
                </a:cxn>
                <a:cxn ang="0">
                  <a:pos x="1" y="67"/>
                </a:cxn>
                <a:cxn ang="0">
                  <a:pos x="0" y="75"/>
                </a:cxn>
                <a:cxn ang="0">
                  <a:pos x="2" y="91"/>
                </a:cxn>
                <a:cxn ang="0">
                  <a:pos x="14" y="109"/>
                </a:cxn>
                <a:cxn ang="0">
                  <a:pos x="45" y="118"/>
                </a:cxn>
                <a:cxn ang="0">
                  <a:pos x="45" y="207"/>
                </a:cxn>
                <a:cxn ang="0">
                  <a:pos x="43" y="195"/>
                </a:cxn>
                <a:cxn ang="0">
                  <a:pos x="33" y="182"/>
                </a:cxn>
                <a:cxn ang="0">
                  <a:pos x="12" y="175"/>
                </a:cxn>
                <a:cxn ang="0">
                  <a:pos x="10" y="182"/>
                </a:cxn>
                <a:cxn ang="0">
                  <a:pos x="13" y="197"/>
                </a:cxn>
                <a:cxn ang="0">
                  <a:pos x="29" y="211"/>
                </a:cxn>
                <a:cxn ang="0">
                  <a:pos x="45" y="373"/>
                </a:cxn>
              </a:cxnLst>
              <a:rect l="0" t="0" r="r" b="b"/>
              <a:pathLst>
                <a:path w="97" h="373">
                  <a:moveTo>
                    <a:pt x="52" y="373"/>
                  </a:moveTo>
                  <a:lnTo>
                    <a:pt x="52" y="237"/>
                  </a:lnTo>
                  <a:lnTo>
                    <a:pt x="54" y="237"/>
                  </a:lnTo>
                  <a:lnTo>
                    <a:pt x="59" y="237"/>
                  </a:lnTo>
                  <a:lnTo>
                    <a:pt x="66" y="236"/>
                  </a:lnTo>
                  <a:lnTo>
                    <a:pt x="74" y="232"/>
                  </a:lnTo>
                  <a:lnTo>
                    <a:pt x="82" y="226"/>
                  </a:lnTo>
                  <a:lnTo>
                    <a:pt x="90" y="218"/>
                  </a:lnTo>
                  <a:lnTo>
                    <a:pt x="95" y="207"/>
                  </a:lnTo>
                  <a:lnTo>
                    <a:pt x="97" y="193"/>
                  </a:lnTo>
                  <a:lnTo>
                    <a:pt x="94" y="193"/>
                  </a:lnTo>
                  <a:lnTo>
                    <a:pt x="89" y="193"/>
                  </a:lnTo>
                  <a:lnTo>
                    <a:pt x="81" y="194"/>
                  </a:lnTo>
                  <a:lnTo>
                    <a:pt x="71" y="197"/>
                  </a:lnTo>
                  <a:lnTo>
                    <a:pt x="63" y="205"/>
                  </a:lnTo>
                  <a:lnTo>
                    <a:pt x="56" y="215"/>
                  </a:lnTo>
                  <a:lnTo>
                    <a:pt x="52" y="232"/>
                  </a:lnTo>
                  <a:lnTo>
                    <a:pt x="52" y="147"/>
                  </a:lnTo>
                  <a:lnTo>
                    <a:pt x="54" y="147"/>
                  </a:lnTo>
                  <a:lnTo>
                    <a:pt x="59" y="147"/>
                  </a:lnTo>
                  <a:lnTo>
                    <a:pt x="66" y="144"/>
                  </a:lnTo>
                  <a:lnTo>
                    <a:pt x="74" y="141"/>
                  </a:lnTo>
                  <a:lnTo>
                    <a:pt x="82" y="136"/>
                  </a:lnTo>
                  <a:lnTo>
                    <a:pt x="90" y="128"/>
                  </a:lnTo>
                  <a:lnTo>
                    <a:pt x="95" y="117"/>
                  </a:lnTo>
                  <a:lnTo>
                    <a:pt x="97" y="102"/>
                  </a:lnTo>
                  <a:lnTo>
                    <a:pt x="94" y="102"/>
                  </a:lnTo>
                  <a:lnTo>
                    <a:pt x="89" y="102"/>
                  </a:lnTo>
                  <a:lnTo>
                    <a:pt x="81" y="105"/>
                  </a:lnTo>
                  <a:lnTo>
                    <a:pt x="71" y="109"/>
                  </a:lnTo>
                  <a:lnTo>
                    <a:pt x="63" y="116"/>
                  </a:lnTo>
                  <a:lnTo>
                    <a:pt x="56" y="126"/>
                  </a:lnTo>
                  <a:lnTo>
                    <a:pt x="52" y="141"/>
                  </a:lnTo>
                  <a:lnTo>
                    <a:pt x="52" y="46"/>
                  </a:lnTo>
                  <a:lnTo>
                    <a:pt x="51" y="43"/>
                  </a:lnTo>
                  <a:lnTo>
                    <a:pt x="51" y="37"/>
                  </a:lnTo>
                  <a:lnTo>
                    <a:pt x="49" y="31"/>
                  </a:lnTo>
                  <a:lnTo>
                    <a:pt x="45" y="23"/>
                  </a:lnTo>
                  <a:lnTo>
                    <a:pt x="40" y="15"/>
                  </a:lnTo>
                  <a:lnTo>
                    <a:pt x="32" y="6"/>
                  </a:lnTo>
                  <a:lnTo>
                    <a:pt x="21" y="2"/>
                  </a:lnTo>
                  <a:lnTo>
                    <a:pt x="6" y="0"/>
                  </a:lnTo>
                  <a:lnTo>
                    <a:pt x="6" y="2"/>
                  </a:lnTo>
                  <a:lnTo>
                    <a:pt x="8" y="9"/>
                  </a:lnTo>
                  <a:lnTo>
                    <a:pt x="12" y="17"/>
                  </a:lnTo>
                  <a:lnTo>
                    <a:pt x="16" y="27"/>
                  </a:lnTo>
                  <a:lnTo>
                    <a:pt x="23" y="36"/>
                  </a:lnTo>
                  <a:lnTo>
                    <a:pt x="33" y="43"/>
                  </a:lnTo>
                  <a:lnTo>
                    <a:pt x="45" y="46"/>
                  </a:lnTo>
                  <a:lnTo>
                    <a:pt x="45" y="113"/>
                  </a:lnTo>
                  <a:lnTo>
                    <a:pt x="45" y="112"/>
                  </a:lnTo>
                  <a:lnTo>
                    <a:pt x="45" y="106"/>
                  </a:lnTo>
                  <a:lnTo>
                    <a:pt x="44" y="98"/>
                  </a:lnTo>
                  <a:lnTo>
                    <a:pt x="40" y="90"/>
                  </a:lnTo>
                  <a:lnTo>
                    <a:pt x="35" y="82"/>
                  </a:lnTo>
                  <a:lnTo>
                    <a:pt x="27" y="75"/>
                  </a:lnTo>
                  <a:lnTo>
                    <a:pt x="16" y="70"/>
                  </a:lnTo>
                  <a:lnTo>
                    <a:pt x="1" y="67"/>
                  </a:lnTo>
                  <a:lnTo>
                    <a:pt x="0" y="70"/>
                  </a:lnTo>
                  <a:lnTo>
                    <a:pt x="0" y="75"/>
                  </a:lnTo>
                  <a:lnTo>
                    <a:pt x="0" y="82"/>
                  </a:lnTo>
                  <a:lnTo>
                    <a:pt x="2" y="91"/>
                  </a:lnTo>
                  <a:lnTo>
                    <a:pt x="6" y="100"/>
                  </a:lnTo>
                  <a:lnTo>
                    <a:pt x="14" y="109"/>
                  </a:lnTo>
                  <a:lnTo>
                    <a:pt x="28" y="114"/>
                  </a:lnTo>
                  <a:lnTo>
                    <a:pt x="45" y="118"/>
                  </a:lnTo>
                  <a:lnTo>
                    <a:pt x="45" y="209"/>
                  </a:lnTo>
                  <a:lnTo>
                    <a:pt x="45" y="207"/>
                  </a:lnTo>
                  <a:lnTo>
                    <a:pt x="45" y="202"/>
                  </a:lnTo>
                  <a:lnTo>
                    <a:pt x="43" y="195"/>
                  </a:lnTo>
                  <a:lnTo>
                    <a:pt x="40" y="188"/>
                  </a:lnTo>
                  <a:lnTo>
                    <a:pt x="33" y="182"/>
                  </a:lnTo>
                  <a:lnTo>
                    <a:pt x="24" y="178"/>
                  </a:lnTo>
                  <a:lnTo>
                    <a:pt x="12" y="175"/>
                  </a:lnTo>
                  <a:lnTo>
                    <a:pt x="12" y="178"/>
                  </a:lnTo>
                  <a:lnTo>
                    <a:pt x="10" y="182"/>
                  </a:lnTo>
                  <a:lnTo>
                    <a:pt x="10" y="188"/>
                  </a:lnTo>
                  <a:lnTo>
                    <a:pt x="13" y="197"/>
                  </a:lnTo>
                  <a:lnTo>
                    <a:pt x="20" y="205"/>
                  </a:lnTo>
                  <a:lnTo>
                    <a:pt x="29" y="211"/>
                  </a:lnTo>
                  <a:lnTo>
                    <a:pt x="45" y="215"/>
                  </a:lnTo>
                  <a:lnTo>
                    <a:pt x="45" y="373"/>
                  </a:lnTo>
                  <a:lnTo>
                    <a:pt x="52" y="373"/>
                  </a:lnTo>
                  <a:close/>
                </a:path>
              </a:pathLst>
            </a:custGeom>
            <a:solidFill>
              <a:srgbClr val="D7D7D7"/>
            </a:solidFill>
            <a:ln w="0">
              <a:solidFill>
                <a:srgbClr val="D7D7D7"/>
              </a:solidFill>
              <a:prstDash val="solid"/>
              <a:round/>
              <a:headEnd/>
              <a:tailEnd/>
            </a:ln>
          </p:spPr>
          <p:txBody>
            <a:bodyPr/>
            <a:lstStyle/>
            <a:p>
              <a:endParaRPr lang="en-US"/>
            </a:p>
          </p:txBody>
        </p:sp>
        <p:sp>
          <p:nvSpPr>
            <p:cNvPr id="1047" name="Freeform 23"/>
            <p:cNvSpPr>
              <a:spLocks/>
            </p:cNvSpPr>
            <p:nvPr/>
          </p:nvSpPr>
          <p:spPr bwMode="gray">
            <a:xfrm>
              <a:off x="2708" y="216"/>
              <a:ext cx="97" cy="373"/>
            </a:xfrm>
            <a:custGeom>
              <a:avLst/>
              <a:gdLst/>
              <a:ahLst/>
              <a:cxnLst>
                <a:cxn ang="0">
                  <a:pos x="51" y="237"/>
                </a:cxn>
                <a:cxn ang="0">
                  <a:pos x="60" y="237"/>
                </a:cxn>
                <a:cxn ang="0">
                  <a:pos x="74" y="232"/>
                </a:cxn>
                <a:cxn ang="0">
                  <a:pos x="91" y="218"/>
                </a:cxn>
                <a:cxn ang="0">
                  <a:pos x="97" y="193"/>
                </a:cxn>
                <a:cxn ang="0">
                  <a:pos x="89" y="193"/>
                </a:cxn>
                <a:cxn ang="0">
                  <a:pos x="72" y="197"/>
                </a:cxn>
                <a:cxn ang="0">
                  <a:pos x="55" y="215"/>
                </a:cxn>
                <a:cxn ang="0">
                  <a:pos x="51" y="147"/>
                </a:cxn>
                <a:cxn ang="0">
                  <a:pos x="60" y="147"/>
                </a:cxn>
                <a:cxn ang="0">
                  <a:pos x="74" y="141"/>
                </a:cxn>
                <a:cxn ang="0">
                  <a:pos x="91" y="128"/>
                </a:cxn>
                <a:cxn ang="0">
                  <a:pos x="97" y="102"/>
                </a:cxn>
                <a:cxn ang="0">
                  <a:pos x="89" y="102"/>
                </a:cxn>
                <a:cxn ang="0">
                  <a:pos x="72" y="109"/>
                </a:cxn>
                <a:cxn ang="0">
                  <a:pos x="55" y="126"/>
                </a:cxn>
                <a:cxn ang="0">
                  <a:pos x="51" y="46"/>
                </a:cxn>
                <a:cxn ang="0">
                  <a:pos x="51" y="37"/>
                </a:cxn>
                <a:cxn ang="0">
                  <a:pos x="46" y="23"/>
                </a:cxn>
                <a:cxn ang="0">
                  <a:pos x="33" y="6"/>
                </a:cxn>
                <a:cxn ang="0">
                  <a:pos x="7" y="0"/>
                </a:cxn>
                <a:cxn ang="0">
                  <a:pos x="8" y="9"/>
                </a:cxn>
                <a:cxn ang="0">
                  <a:pos x="16" y="27"/>
                </a:cxn>
                <a:cxn ang="0">
                  <a:pos x="34" y="43"/>
                </a:cxn>
                <a:cxn ang="0">
                  <a:pos x="46" y="113"/>
                </a:cxn>
                <a:cxn ang="0">
                  <a:pos x="46" y="106"/>
                </a:cxn>
                <a:cxn ang="0">
                  <a:pos x="41" y="90"/>
                </a:cxn>
                <a:cxn ang="0">
                  <a:pos x="27" y="75"/>
                </a:cxn>
                <a:cxn ang="0">
                  <a:pos x="0" y="67"/>
                </a:cxn>
                <a:cxn ang="0">
                  <a:pos x="0" y="75"/>
                </a:cxn>
                <a:cxn ang="0">
                  <a:pos x="3" y="91"/>
                </a:cxn>
                <a:cxn ang="0">
                  <a:pos x="15" y="109"/>
                </a:cxn>
                <a:cxn ang="0">
                  <a:pos x="46" y="118"/>
                </a:cxn>
                <a:cxn ang="0">
                  <a:pos x="46" y="207"/>
                </a:cxn>
                <a:cxn ang="0">
                  <a:pos x="43" y="195"/>
                </a:cxn>
                <a:cxn ang="0">
                  <a:pos x="34" y="182"/>
                </a:cxn>
                <a:cxn ang="0">
                  <a:pos x="12" y="175"/>
                </a:cxn>
                <a:cxn ang="0">
                  <a:pos x="11" y="182"/>
                </a:cxn>
                <a:cxn ang="0">
                  <a:pos x="14" y="197"/>
                </a:cxn>
                <a:cxn ang="0">
                  <a:pos x="30" y="211"/>
                </a:cxn>
                <a:cxn ang="0">
                  <a:pos x="46" y="373"/>
                </a:cxn>
              </a:cxnLst>
              <a:rect l="0" t="0" r="r" b="b"/>
              <a:pathLst>
                <a:path w="97" h="373">
                  <a:moveTo>
                    <a:pt x="51" y="373"/>
                  </a:moveTo>
                  <a:lnTo>
                    <a:pt x="51" y="237"/>
                  </a:lnTo>
                  <a:lnTo>
                    <a:pt x="54" y="237"/>
                  </a:lnTo>
                  <a:lnTo>
                    <a:pt x="60" y="237"/>
                  </a:lnTo>
                  <a:lnTo>
                    <a:pt x="66" y="236"/>
                  </a:lnTo>
                  <a:lnTo>
                    <a:pt x="74" y="232"/>
                  </a:lnTo>
                  <a:lnTo>
                    <a:pt x="82" y="226"/>
                  </a:lnTo>
                  <a:lnTo>
                    <a:pt x="91" y="218"/>
                  </a:lnTo>
                  <a:lnTo>
                    <a:pt x="95" y="207"/>
                  </a:lnTo>
                  <a:lnTo>
                    <a:pt x="97" y="193"/>
                  </a:lnTo>
                  <a:lnTo>
                    <a:pt x="95" y="193"/>
                  </a:lnTo>
                  <a:lnTo>
                    <a:pt x="89" y="193"/>
                  </a:lnTo>
                  <a:lnTo>
                    <a:pt x="81" y="194"/>
                  </a:lnTo>
                  <a:lnTo>
                    <a:pt x="72" y="197"/>
                  </a:lnTo>
                  <a:lnTo>
                    <a:pt x="64" y="205"/>
                  </a:lnTo>
                  <a:lnTo>
                    <a:pt x="55" y="215"/>
                  </a:lnTo>
                  <a:lnTo>
                    <a:pt x="51" y="232"/>
                  </a:lnTo>
                  <a:lnTo>
                    <a:pt x="51" y="147"/>
                  </a:lnTo>
                  <a:lnTo>
                    <a:pt x="54" y="147"/>
                  </a:lnTo>
                  <a:lnTo>
                    <a:pt x="60" y="147"/>
                  </a:lnTo>
                  <a:lnTo>
                    <a:pt x="66" y="144"/>
                  </a:lnTo>
                  <a:lnTo>
                    <a:pt x="74" y="141"/>
                  </a:lnTo>
                  <a:lnTo>
                    <a:pt x="82" y="136"/>
                  </a:lnTo>
                  <a:lnTo>
                    <a:pt x="91" y="128"/>
                  </a:lnTo>
                  <a:lnTo>
                    <a:pt x="95" y="117"/>
                  </a:lnTo>
                  <a:lnTo>
                    <a:pt x="97" y="102"/>
                  </a:lnTo>
                  <a:lnTo>
                    <a:pt x="95" y="102"/>
                  </a:lnTo>
                  <a:lnTo>
                    <a:pt x="89" y="102"/>
                  </a:lnTo>
                  <a:lnTo>
                    <a:pt x="81" y="105"/>
                  </a:lnTo>
                  <a:lnTo>
                    <a:pt x="72" y="109"/>
                  </a:lnTo>
                  <a:lnTo>
                    <a:pt x="64" y="116"/>
                  </a:lnTo>
                  <a:lnTo>
                    <a:pt x="55" y="126"/>
                  </a:lnTo>
                  <a:lnTo>
                    <a:pt x="51" y="141"/>
                  </a:lnTo>
                  <a:lnTo>
                    <a:pt x="51" y="46"/>
                  </a:lnTo>
                  <a:lnTo>
                    <a:pt x="51" y="43"/>
                  </a:lnTo>
                  <a:lnTo>
                    <a:pt x="51" y="37"/>
                  </a:lnTo>
                  <a:lnTo>
                    <a:pt x="49" y="31"/>
                  </a:lnTo>
                  <a:lnTo>
                    <a:pt x="46" y="23"/>
                  </a:lnTo>
                  <a:lnTo>
                    <a:pt x="41" y="15"/>
                  </a:lnTo>
                  <a:lnTo>
                    <a:pt x="33" y="6"/>
                  </a:lnTo>
                  <a:lnTo>
                    <a:pt x="22" y="2"/>
                  </a:lnTo>
                  <a:lnTo>
                    <a:pt x="7" y="0"/>
                  </a:lnTo>
                  <a:lnTo>
                    <a:pt x="7" y="2"/>
                  </a:lnTo>
                  <a:lnTo>
                    <a:pt x="8" y="9"/>
                  </a:lnTo>
                  <a:lnTo>
                    <a:pt x="11" y="17"/>
                  </a:lnTo>
                  <a:lnTo>
                    <a:pt x="16" y="27"/>
                  </a:lnTo>
                  <a:lnTo>
                    <a:pt x="23" y="36"/>
                  </a:lnTo>
                  <a:lnTo>
                    <a:pt x="34" y="43"/>
                  </a:lnTo>
                  <a:lnTo>
                    <a:pt x="46" y="46"/>
                  </a:lnTo>
                  <a:lnTo>
                    <a:pt x="46" y="113"/>
                  </a:lnTo>
                  <a:lnTo>
                    <a:pt x="46" y="112"/>
                  </a:lnTo>
                  <a:lnTo>
                    <a:pt x="46" y="106"/>
                  </a:lnTo>
                  <a:lnTo>
                    <a:pt x="43" y="98"/>
                  </a:lnTo>
                  <a:lnTo>
                    <a:pt x="41" y="90"/>
                  </a:lnTo>
                  <a:lnTo>
                    <a:pt x="35" y="82"/>
                  </a:lnTo>
                  <a:lnTo>
                    <a:pt x="27" y="75"/>
                  </a:lnTo>
                  <a:lnTo>
                    <a:pt x="16" y="70"/>
                  </a:lnTo>
                  <a:lnTo>
                    <a:pt x="0" y="67"/>
                  </a:lnTo>
                  <a:lnTo>
                    <a:pt x="0" y="70"/>
                  </a:lnTo>
                  <a:lnTo>
                    <a:pt x="0" y="75"/>
                  </a:lnTo>
                  <a:lnTo>
                    <a:pt x="0" y="82"/>
                  </a:lnTo>
                  <a:lnTo>
                    <a:pt x="3" y="91"/>
                  </a:lnTo>
                  <a:lnTo>
                    <a:pt x="7" y="100"/>
                  </a:lnTo>
                  <a:lnTo>
                    <a:pt x="15" y="109"/>
                  </a:lnTo>
                  <a:lnTo>
                    <a:pt x="28" y="114"/>
                  </a:lnTo>
                  <a:lnTo>
                    <a:pt x="46" y="118"/>
                  </a:lnTo>
                  <a:lnTo>
                    <a:pt x="46" y="209"/>
                  </a:lnTo>
                  <a:lnTo>
                    <a:pt x="46" y="207"/>
                  </a:lnTo>
                  <a:lnTo>
                    <a:pt x="45" y="202"/>
                  </a:lnTo>
                  <a:lnTo>
                    <a:pt x="43" y="195"/>
                  </a:lnTo>
                  <a:lnTo>
                    <a:pt x="39" y="188"/>
                  </a:lnTo>
                  <a:lnTo>
                    <a:pt x="34" y="182"/>
                  </a:lnTo>
                  <a:lnTo>
                    <a:pt x="24" y="178"/>
                  </a:lnTo>
                  <a:lnTo>
                    <a:pt x="12" y="175"/>
                  </a:lnTo>
                  <a:lnTo>
                    <a:pt x="12" y="178"/>
                  </a:lnTo>
                  <a:lnTo>
                    <a:pt x="11" y="182"/>
                  </a:lnTo>
                  <a:lnTo>
                    <a:pt x="11" y="188"/>
                  </a:lnTo>
                  <a:lnTo>
                    <a:pt x="14" y="197"/>
                  </a:lnTo>
                  <a:lnTo>
                    <a:pt x="19" y="205"/>
                  </a:lnTo>
                  <a:lnTo>
                    <a:pt x="30" y="211"/>
                  </a:lnTo>
                  <a:lnTo>
                    <a:pt x="46" y="215"/>
                  </a:lnTo>
                  <a:lnTo>
                    <a:pt x="46" y="373"/>
                  </a:lnTo>
                  <a:lnTo>
                    <a:pt x="51" y="373"/>
                  </a:lnTo>
                  <a:close/>
                </a:path>
              </a:pathLst>
            </a:custGeom>
            <a:solidFill>
              <a:srgbClr val="D7D7D7"/>
            </a:solidFill>
            <a:ln w="0">
              <a:solidFill>
                <a:srgbClr val="D7D7D7"/>
              </a:solidFill>
              <a:prstDash val="solid"/>
              <a:round/>
              <a:headEnd/>
              <a:tailEnd/>
            </a:ln>
          </p:spPr>
          <p:txBody>
            <a:bodyPr/>
            <a:lstStyle/>
            <a:p>
              <a:endParaRPr lang="en-US"/>
            </a:p>
          </p:txBody>
        </p:sp>
      </p:grpSp>
      <p:sp>
        <p:nvSpPr>
          <p:cNvPr id="1049" name="Freeform 25"/>
          <p:cNvSpPr>
            <a:spLocks/>
          </p:cNvSpPr>
          <p:nvPr/>
        </p:nvSpPr>
        <p:spPr bwMode="gray">
          <a:xfrm>
            <a:off x="95250" y="6446838"/>
            <a:ext cx="8970963" cy="314325"/>
          </a:xfrm>
          <a:custGeom>
            <a:avLst/>
            <a:gdLst/>
            <a:ahLst/>
            <a:cxnLst>
              <a:cxn ang="0">
                <a:pos x="4" y="198"/>
              </a:cxn>
              <a:cxn ang="0">
                <a:pos x="5651" y="198"/>
              </a:cxn>
              <a:cxn ang="0">
                <a:pos x="5646" y="94"/>
              </a:cxn>
              <a:cxn ang="0">
                <a:pos x="1491" y="94"/>
              </a:cxn>
              <a:cxn ang="0">
                <a:pos x="1343" y="2"/>
              </a:cxn>
              <a:cxn ang="0">
                <a:pos x="0" y="0"/>
              </a:cxn>
              <a:cxn ang="0">
                <a:pos x="4" y="198"/>
              </a:cxn>
            </a:cxnLst>
            <a:rect l="0" t="0" r="r" b="b"/>
            <a:pathLst>
              <a:path w="5651" h="198">
                <a:moveTo>
                  <a:pt x="4" y="198"/>
                </a:moveTo>
                <a:lnTo>
                  <a:pt x="5651" y="198"/>
                </a:lnTo>
                <a:lnTo>
                  <a:pt x="5646" y="94"/>
                </a:lnTo>
                <a:lnTo>
                  <a:pt x="1491" y="94"/>
                </a:lnTo>
                <a:lnTo>
                  <a:pt x="1343" y="2"/>
                </a:lnTo>
                <a:lnTo>
                  <a:pt x="0" y="0"/>
                </a:lnTo>
                <a:lnTo>
                  <a:pt x="4" y="198"/>
                </a:lnTo>
                <a:close/>
              </a:path>
            </a:pathLst>
          </a:custGeom>
          <a:solidFill>
            <a:schemeClr val="tx1"/>
          </a:solidFill>
          <a:ln w="9525">
            <a:noFill/>
            <a:round/>
            <a:headEnd/>
            <a:tailEnd/>
          </a:ln>
          <a:effectLst/>
        </p:spPr>
        <p:txBody>
          <a:bodyPr/>
          <a:lstStyle/>
          <a:p>
            <a:endParaRPr lang="en-US"/>
          </a:p>
        </p:txBody>
      </p:sp>
      <p:sp>
        <p:nvSpPr>
          <p:cNvPr id="1050" name="Freeform 26"/>
          <p:cNvSpPr>
            <a:spLocks/>
          </p:cNvSpPr>
          <p:nvPr/>
        </p:nvSpPr>
        <p:spPr bwMode="gray">
          <a:xfrm>
            <a:off x="95250" y="6491288"/>
            <a:ext cx="8975725" cy="279400"/>
          </a:xfrm>
          <a:custGeom>
            <a:avLst/>
            <a:gdLst/>
            <a:ahLst/>
            <a:cxnLst>
              <a:cxn ang="0">
                <a:pos x="0" y="176"/>
              </a:cxn>
              <a:cxn ang="0">
                <a:pos x="5650" y="169"/>
              </a:cxn>
              <a:cxn ang="0">
                <a:pos x="5646" y="95"/>
              </a:cxn>
              <a:cxn ang="0">
                <a:pos x="1478" y="95"/>
              </a:cxn>
              <a:cxn ang="0">
                <a:pos x="1317" y="3"/>
              </a:cxn>
              <a:cxn ang="0">
                <a:pos x="0" y="0"/>
              </a:cxn>
              <a:cxn ang="0">
                <a:pos x="0" y="176"/>
              </a:cxn>
            </a:cxnLst>
            <a:rect l="0" t="0" r="r" b="b"/>
            <a:pathLst>
              <a:path w="5650" h="176">
                <a:moveTo>
                  <a:pt x="0" y="176"/>
                </a:moveTo>
                <a:lnTo>
                  <a:pt x="5650" y="169"/>
                </a:lnTo>
                <a:lnTo>
                  <a:pt x="5646" y="95"/>
                </a:lnTo>
                <a:lnTo>
                  <a:pt x="1478" y="95"/>
                </a:lnTo>
                <a:lnTo>
                  <a:pt x="1317" y="3"/>
                </a:lnTo>
                <a:lnTo>
                  <a:pt x="0" y="0"/>
                </a:lnTo>
                <a:lnTo>
                  <a:pt x="0" y="176"/>
                </a:lnTo>
                <a:close/>
              </a:path>
            </a:pathLst>
          </a:custGeom>
          <a:solidFill>
            <a:schemeClr val="bg1"/>
          </a:solidFill>
          <a:ln w="9525">
            <a:noFill/>
            <a:round/>
            <a:headEnd/>
            <a:tailEnd/>
          </a:ln>
          <a:effectLst/>
        </p:spPr>
        <p:txBody>
          <a:bodyPr/>
          <a:lstStyle/>
          <a:p>
            <a:endParaRPr lang="en-US"/>
          </a:p>
        </p:txBody>
      </p:sp>
      <p:sp>
        <p:nvSpPr>
          <p:cNvPr id="1051" name="Freeform 27" descr="Dark upward diagonal"/>
          <p:cNvSpPr>
            <a:spLocks/>
          </p:cNvSpPr>
          <p:nvPr/>
        </p:nvSpPr>
        <p:spPr bwMode="gray">
          <a:xfrm>
            <a:off x="92075" y="98425"/>
            <a:ext cx="8956675" cy="179388"/>
          </a:xfrm>
          <a:custGeom>
            <a:avLst/>
            <a:gdLst/>
            <a:ahLst/>
            <a:cxnLst>
              <a:cxn ang="0">
                <a:pos x="0" y="0"/>
              </a:cxn>
              <a:cxn ang="0">
                <a:pos x="5582" y="0"/>
              </a:cxn>
              <a:cxn ang="0">
                <a:pos x="5639" y="45"/>
              </a:cxn>
              <a:cxn ang="0">
                <a:pos x="5636" y="113"/>
              </a:cxn>
              <a:cxn ang="0">
                <a:pos x="0" y="113"/>
              </a:cxn>
              <a:cxn ang="0">
                <a:pos x="0" y="0"/>
              </a:cxn>
            </a:cxnLst>
            <a:rect l="0" t="0" r="r" b="b"/>
            <a:pathLst>
              <a:path w="5639" h="113">
                <a:moveTo>
                  <a:pt x="0" y="0"/>
                </a:moveTo>
                <a:lnTo>
                  <a:pt x="5582" y="0"/>
                </a:lnTo>
                <a:cubicBezTo>
                  <a:pt x="5630" y="3"/>
                  <a:pt x="5639" y="45"/>
                  <a:pt x="5639" y="45"/>
                </a:cubicBezTo>
                <a:lnTo>
                  <a:pt x="5636" y="113"/>
                </a:lnTo>
                <a:lnTo>
                  <a:pt x="0" y="113"/>
                </a:lnTo>
                <a:lnTo>
                  <a:pt x="0" y="0"/>
                </a:lnTo>
                <a:close/>
              </a:path>
            </a:pathLst>
          </a:custGeom>
          <a:pattFill prst="dkUpDiag">
            <a:fgClr>
              <a:schemeClr val="accent1"/>
            </a:fgClr>
            <a:bgClr>
              <a:schemeClr val="bg1"/>
            </a:bgClr>
          </a:pattFill>
          <a:ln w="9525">
            <a:noFill/>
            <a:round/>
            <a:headEnd/>
            <a:tailEnd/>
          </a:ln>
          <a:effectLst/>
        </p:spPr>
        <p:txBody>
          <a:bodyPr/>
          <a:lstStyle/>
          <a:p>
            <a:endParaRPr lang="en-US"/>
          </a:p>
        </p:txBody>
      </p:sp>
      <p:sp>
        <p:nvSpPr>
          <p:cNvPr id="1052" name="Freeform 28"/>
          <p:cNvSpPr>
            <a:spLocks/>
          </p:cNvSpPr>
          <p:nvPr/>
        </p:nvSpPr>
        <p:spPr bwMode="gray">
          <a:xfrm>
            <a:off x="92075" y="307975"/>
            <a:ext cx="8955088" cy="938213"/>
          </a:xfrm>
          <a:custGeom>
            <a:avLst/>
            <a:gdLst/>
            <a:ahLst/>
            <a:cxnLst>
              <a:cxn ang="0">
                <a:pos x="5446" y="0"/>
              </a:cxn>
              <a:cxn ang="0">
                <a:pos x="0" y="0"/>
              </a:cxn>
              <a:cxn ang="0">
                <a:pos x="2" y="470"/>
              </a:cxn>
              <a:cxn ang="0">
                <a:pos x="4078" y="474"/>
              </a:cxn>
              <a:cxn ang="0">
                <a:pos x="4178" y="527"/>
              </a:cxn>
              <a:cxn ang="0">
                <a:pos x="5446" y="531"/>
              </a:cxn>
              <a:cxn ang="0">
                <a:pos x="5446" y="0"/>
              </a:cxn>
            </a:cxnLst>
            <a:rect l="0" t="0" r="r" b="b"/>
            <a:pathLst>
              <a:path w="5446" h="531">
                <a:moveTo>
                  <a:pt x="5446" y="0"/>
                </a:moveTo>
                <a:lnTo>
                  <a:pt x="0" y="0"/>
                </a:lnTo>
                <a:lnTo>
                  <a:pt x="2" y="470"/>
                </a:lnTo>
                <a:lnTo>
                  <a:pt x="4078" y="474"/>
                </a:lnTo>
                <a:lnTo>
                  <a:pt x="4178" y="527"/>
                </a:lnTo>
                <a:lnTo>
                  <a:pt x="5446" y="531"/>
                </a:lnTo>
                <a:lnTo>
                  <a:pt x="5446" y="0"/>
                </a:lnTo>
                <a:close/>
              </a:path>
            </a:pathLst>
          </a:custGeom>
          <a:solidFill>
            <a:schemeClr val="tx1"/>
          </a:solidFill>
          <a:ln w="9525">
            <a:noFill/>
            <a:round/>
            <a:headEnd/>
            <a:tailEnd/>
          </a:ln>
          <a:effectLst/>
        </p:spPr>
        <p:txBody>
          <a:bodyPr/>
          <a:lstStyle/>
          <a:p>
            <a:endParaRPr lang="en-US"/>
          </a:p>
        </p:txBody>
      </p:sp>
      <p:sp>
        <p:nvSpPr>
          <p:cNvPr id="1053" name="Freeform 29"/>
          <p:cNvSpPr>
            <a:spLocks/>
          </p:cNvSpPr>
          <p:nvPr/>
        </p:nvSpPr>
        <p:spPr bwMode="gray">
          <a:xfrm>
            <a:off x="92075" y="306388"/>
            <a:ext cx="8955088" cy="836612"/>
          </a:xfrm>
          <a:custGeom>
            <a:avLst/>
            <a:gdLst/>
            <a:ahLst/>
            <a:cxnLst>
              <a:cxn ang="0">
                <a:pos x="5446" y="0"/>
              </a:cxn>
              <a:cxn ang="0">
                <a:pos x="0" y="0"/>
              </a:cxn>
              <a:cxn ang="0">
                <a:pos x="2" y="470"/>
              </a:cxn>
              <a:cxn ang="0">
                <a:pos x="4078" y="474"/>
              </a:cxn>
              <a:cxn ang="0">
                <a:pos x="4178" y="527"/>
              </a:cxn>
              <a:cxn ang="0">
                <a:pos x="5446" y="531"/>
              </a:cxn>
              <a:cxn ang="0">
                <a:pos x="5446" y="0"/>
              </a:cxn>
            </a:cxnLst>
            <a:rect l="0" t="0" r="r" b="b"/>
            <a:pathLst>
              <a:path w="5446" h="531">
                <a:moveTo>
                  <a:pt x="5446" y="0"/>
                </a:moveTo>
                <a:lnTo>
                  <a:pt x="0" y="0"/>
                </a:lnTo>
                <a:lnTo>
                  <a:pt x="2" y="470"/>
                </a:lnTo>
                <a:lnTo>
                  <a:pt x="4078" y="474"/>
                </a:lnTo>
                <a:lnTo>
                  <a:pt x="4178" y="527"/>
                </a:lnTo>
                <a:lnTo>
                  <a:pt x="5446" y="531"/>
                </a:lnTo>
                <a:lnTo>
                  <a:pt x="5446" y="0"/>
                </a:lnTo>
                <a:close/>
              </a:path>
            </a:pathLst>
          </a:custGeom>
          <a:gradFill rotWithShape="0">
            <a:gsLst>
              <a:gs pos="0">
                <a:schemeClr val="bg1"/>
              </a:gs>
              <a:gs pos="100000">
                <a:schemeClr val="bg1">
                  <a:gamma/>
                  <a:tint val="66667"/>
                  <a:invGamma/>
                </a:schemeClr>
              </a:gs>
            </a:gsLst>
            <a:lin ang="0" scaled="1"/>
          </a:gradFill>
          <a:ln w="9525">
            <a:noFill/>
            <a:round/>
            <a:headEnd/>
            <a:tailEnd/>
          </a:ln>
          <a:effectLst/>
        </p:spPr>
        <p:txBody>
          <a:bodyPr/>
          <a:lstStyle/>
          <a:p>
            <a:endParaRPr lang="en-US"/>
          </a:p>
        </p:txBody>
      </p:sp>
      <p:sp>
        <p:nvSpPr>
          <p:cNvPr id="1056" name="Rectangle 32"/>
          <p:cNvSpPr>
            <a:spLocks noChangeArrowheads="1"/>
          </p:cNvSpPr>
          <p:nvPr/>
        </p:nvSpPr>
        <p:spPr bwMode="gray">
          <a:xfrm flipV="1">
            <a:off x="95250" y="6723063"/>
            <a:ext cx="8977313" cy="55562"/>
          </a:xfrm>
          <a:prstGeom prst="rect">
            <a:avLst/>
          </a:prstGeom>
          <a:solidFill>
            <a:schemeClr val="accent1"/>
          </a:solidFill>
          <a:ln w="9525">
            <a:noFill/>
            <a:miter lim="800000"/>
            <a:headEnd/>
            <a:tailEnd/>
          </a:ln>
          <a:effectLst/>
        </p:spPr>
        <p:txBody>
          <a:bodyPr wrap="none" anchor="ctr"/>
          <a:lstStyle/>
          <a:p>
            <a:endParaRPr lang="en-US"/>
          </a:p>
        </p:txBody>
      </p:sp>
      <p:sp>
        <p:nvSpPr>
          <p:cNvPr id="1059" name="Freeform 35"/>
          <p:cNvSpPr>
            <a:spLocks/>
          </p:cNvSpPr>
          <p:nvPr/>
        </p:nvSpPr>
        <p:spPr bwMode="gray">
          <a:xfrm>
            <a:off x="6896100" y="1047750"/>
            <a:ext cx="2155825" cy="52388"/>
          </a:xfrm>
          <a:custGeom>
            <a:avLst/>
            <a:gdLst/>
            <a:ahLst/>
            <a:cxnLst>
              <a:cxn ang="0">
                <a:pos x="0" y="2"/>
              </a:cxn>
              <a:cxn ang="0">
                <a:pos x="1358" y="0"/>
              </a:cxn>
              <a:cxn ang="0">
                <a:pos x="1356" y="32"/>
              </a:cxn>
              <a:cxn ang="0">
                <a:pos x="60" y="33"/>
              </a:cxn>
              <a:cxn ang="0">
                <a:pos x="0" y="2"/>
              </a:cxn>
            </a:cxnLst>
            <a:rect l="0" t="0" r="r" b="b"/>
            <a:pathLst>
              <a:path w="1358" h="33">
                <a:moveTo>
                  <a:pt x="0" y="2"/>
                </a:moveTo>
                <a:lnTo>
                  <a:pt x="1358" y="0"/>
                </a:lnTo>
                <a:lnTo>
                  <a:pt x="1356" y="32"/>
                </a:lnTo>
                <a:lnTo>
                  <a:pt x="60" y="33"/>
                </a:lnTo>
                <a:lnTo>
                  <a:pt x="0" y="2"/>
                </a:lnTo>
                <a:close/>
              </a:path>
            </a:pathLst>
          </a:custGeom>
          <a:solidFill>
            <a:srgbClr val="FFFFFF">
              <a:alpha val="30000"/>
            </a:srgbClr>
          </a:solidFill>
          <a:ln w="9525">
            <a:noFill/>
            <a:round/>
            <a:headEnd/>
            <a:tailEnd/>
          </a:ln>
          <a:effectLst/>
        </p:spPr>
        <p:txBody>
          <a:bodyPr/>
          <a:lstStyle/>
          <a:p>
            <a:endParaRPr lang="en-US"/>
          </a:p>
        </p:txBody>
      </p:sp>
      <p:sp>
        <p:nvSpPr>
          <p:cNvPr id="1026" name="Rectangle 2"/>
          <p:cNvSpPr>
            <a:spLocks noGrp="1" noChangeArrowheads="1"/>
          </p:cNvSpPr>
          <p:nvPr>
            <p:ph type="title"/>
          </p:nvPr>
        </p:nvSpPr>
        <p:spPr bwMode="gray">
          <a:xfrm>
            <a:off x="457200" y="238125"/>
            <a:ext cx="6477000" cy="8683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gray">
          <a:xfrm>
            <a:off x="457200" y="1438275"/>
            <a:ext cx="8229600" cy="4733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gray">
          <a:xfrm>
            <a:off x="3048000" y="6311900"/>
            <a:ext cx="1712913" cy="2905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solidFill>
                  <a:srgbClr val="000000"/>
                </a:solidFill>
              </a:defRPr>
            </a:lvl1pPr>
          </a:lstStyle>
          <a:p>
            <a:endParaRPr lang="en-US"/>
          </a:p>
        </p:txBody>
      </p:sp>
      <p:sp>
        <p:nvSpPr>
          <p:cNvPr id="1029" name="Rectangle 5"/>
          <p:cNvSpPr>
            <a:spLocks noGrp="1" noChangeArrowheads="1"/>
          </p:cNvSpPr>
          <p:nvPr>
            <p:ph type="ftr" sz="quarter" idx="3"/>
          </p:nvPr>
        </p:nvSpPr>
        <p:spPr bwMode="gray">
          <a:xfrm>
            <a:off x="4830763" y="6323013"/>
            <a:ext cx="2311400" cy="2905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000000"/>
                </a:solidFill>
              </a:defRPr>
            </a:lvl1pPr>
          </a:lstStyle>
          <a:p>
            <a:endParaRPr lang="en-US"/>
          </a:p>
        </p:txBody>
      </p:sp>
      <p:sp>
        <p:nvSpPr>
          <p:cNvPr id="1030" name="Rectangle 6"/>
          <p:cNvSpPr>
            <a:spLocks noGrp="1" noChangeArrowheads="1"/>
          </p:cNvSpPr>
          <p:nvPr>
            <p:ph type="sldNum" sz="quarter" idx="4"/>
          </p:nvPr>
        </p:nvSpPr>
        <p:spPr bwMode="gray">
          <a:xfrm>
            <a:off x="7116763" y="6323013"/>
            <a:ext cx="1616075" cy="2905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000000"/>
                </a:solidFill>
              </a:defRPr>
            </a:lvl1pPr>
          </a:lstStyle>
          <a:p>
            <a:fld id="{81C58514-728E-419F-B37A-4822372AE898}" type="slidenum">
              <a:rPr lang="en-US"/>
              <a:pPr/>
              <a:t>‹#›</a:t>
            </a:fld>
            <a:endParaRPr lang="en-US"/>
          </a:p>
        </p:txBody>
      </p:sp>
      <p:sp>
        <p:nvSpPr>
          <p:cNvPr id="1061" name="Text Box 37"/>
          <p:cNvSpPr txBox="1">
            <a:spLocks noChangeArrowheads="1"/>
          </p:cNvSpPr>
          <p:nvPr/>
        </p:nvSpPr>
        <p:spPr bwMode="gray">
          <a:xfrm>
            <a:off x="144463" y="6454775"/>
            <a:ext cx="1495425" cy="260350"/>
          </a:xfrm>
          <a:prstGeom prst="rect">
            <a:avLst/>
          </a:prstGeom>
          <a:noFill/>
          <a:ln w="9525">
            <a:noFill/>
            <a:miter lim="800000"/>
            <a:headEnd/>
            <a:tailEnd/>
          </a:ln>
          <a:effectLst/>
        </p:spPr>
        <p:txBody>
          <a:bodyPr wrap="none">
            <a:spAutoFit/>
          </a:bodyPr>
          <a:lstStyle/>
          <a:p>
            <a:pPr algn="l"/>
            <a:r>
              <a:rPr lang="en-US" sz="1100" i="1">
                <a:solidFill>
                  <a:srgbClr val="FFFFFF"/>
                </a:solidFill>
                <a:latin typeface="Times New Roman" pitchFamily="18" charset="0"/>
              </a:rPr>
              <a:t>www.themegallery.com</a:t>
            </a:r>
          </a:p>
        </p:txBody>
      </p:sp>
      <p:sp>
        <p:nvSpPr>
          <p:cNvPr id="1054" name="Rectangle 30" descr="7"/>
          <p:cNvSpPr>
            <a:spLocks noChangeArrowheads="1"/>
          </p:cNvSpPr>
          <p:nvPr/>
        </p:nvSpPr>
        <p:spPr bwMode="gray">
          <a:xfrm>
            <a:off x="8245475" y="415925"/>
            <a:ext cx="534988" cy="546100"/>
          </a:xfrm>
          <a:prstGeom prst="rect">
            <a:avLst/>
          </a:prstGeom>
          <a:blipFill dpi="0" rotWithShape="1">
            <a:blip r:embed="rId14" cstate="print"/>
            <a:srcRect/>
            <a:stretch>
              <a:fillRect/>
            </a:stretch>
          </a:blipFill>
          <a:ln w="9525">
            <a:solidFill>
              <a:srgbClr val="FFFFFF"/>
            </a:solidFill>
            <a:miter lim="800000"/>
            <a:headEnd/>
            <a:tailEnd/>
          </a:ln>
          <a:effectLst/>
        </p:spPr>
        <p:txBody>
          <a:bodyPr wrap="none" anchor="ctr"/>
          <a:lstStyle/>
          <a:p>
            <a:endParaRPr lang="en-US"/>
          </a:p>
        </p:txBody>
      </p:sp>
      <p:sp>
        <p:nvSpPr>
          <p:cNvPr id="1055" name="Rectangle 31" descr="4"/>
          <p:cNvSpPr>
            <a:spLocks noChangeArrowheads="1"/>
          </p:cNvSpPr>
          <p:nvPr/>
        </p:nvSpPr>
        <p:spPr bwMode="gray">
          <a:xfrm>
            <a:off x="7620000" y="415925"/>
            <a:ext cx="534988" cy="546100"/>
          </a:xfrm>
          <a:prstGeom prst="rect">
            <a:avLst/>
          </a:prstGeom>
          <a:blipFill dpi="0" rotWithShape="1">
            <a:blip r:embed="rId15" cstate="print"/>
            <a:srcRect/>
            <a:stretch>
              <a:fillRect/>
            </a:stretch>
          </a:blipFill>
          <a:ln w="9525">
            <a:solidFill>
              <a:srgbClr val="FFFFFF"/>
            </a:solidFill>
            <a:miter lim="800000"/>
            <a:headEnd/>
            <a:tailEnd/>
          </a:ln>
          <a:effectLst/>
        </p:spPr>
        <p:txBody>
          <a:bodyPr wrap="none" anchor="ctr"/>
          <a:lstStyle/>
          <a:p>
            <a:endParaRPr lang="en-US"/>
          </a:p>
        </p:txBody>
      </p:sp>
      <p:sp>
        <p:nvSpPr>
          <p:cNvPr id="1060" name="Rectangle 36"/>
          <p:cNvSpPr>
            <a:spLocks noChangeArrowheads="1"/>
          </p:cNvSpPr>
          <p:nvPr/>
        </p:nvSpPr>
        <p:spPr bwMode="gray">
          <a:xfrm>
            <a:off x="7000875" y="415925"/>
            <a:ext cx="534988" cy="546100"/>
          </a:xfrm>
          <a:prstGeom prst="rect">
            <a:avLst/>
          </a:prstGeom>
          <a:solidFill>
            <a:srgbClr val="FFFFFF">
              <a:alpha val="30000"/>
            </a:srgbClr>
          </a:solidFill>
          <a:ln w="9525">
            <a:solidFill>
              <a:srgbClr val="FFFFFF"/>
            </a:solidFill>
            <a:miter lim="800000"/>
            <a:headEnd/>
            <a:tailEnd/>
          </a:ln>
          <a:effectLst/>
        </p:spPr>
        <p:txBody>
          <a:bodyPr wrap="none" anchor="ctr"/>
          <a:lstStyle/>
          <a:p>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l" rtl="0" eaLnBrk="1" fontAlgn="base" hangingPunct="1">
        <a:spcBef>
          <a:spcPct val="0"/>
        </a:spcBef>
        <a:spcAft>
          <a:spcPct val="0"/>
        </a:spcAft>
        <a:defRPr sz="4400" b="1">
          <a:solidFill>
            <a:srgbClr val="FFFFFF"/>
          </a:solidFill>
          <a:latin typeface="+mj-lt"/>
          <a:ea typeface="+mj-ea"/>
          <a:cs typeface="+mj-cs"/>
        </a:defRPr>
      </a:lvl1pPr>
      <a:lvl2pPr algn="l" rtl="0" eaLnBrk="1" fontAlgn="base" hangingPunct="1">
        <a:spcBef>
          <a:spcPct val="0"/>
        </a:spcBef>
        <a:spcAft>
          <a:spcPct val="0"/>
        </a:spcAft>
        <a:defRPr sz="4400" b="1">
          <a:solidFill>
            <a:srgbClr val="FFFFFF"/>
          </a:solidFill>
          <a:latin typeface="Arial" charset="0"/>
        </a:defRPr>
      </a:lvl2pPr>
      <a:lvl3pPr algn="l" rtl="0" eaLnBrk="1" fontAlgn="base" hangingPunct="1">
        <a:spcBef>
          <a:spcPct val="0"/>
        </a:spcBef>
        <a:spcAft>
          <a:spcPct val="0"/>
        </a:spcAft>
        <a:defRPr sz="4400" b="1">
          <a:solidFill>
            <a:srgbClr val="FFFFFF"/>
          </a:solidFill>
          <a:latin typeface="Arial" charset="0"/>
        </a:defRPr>
      </a:lvl3pPr>
      <a:lvl4pPr algn="l" rtl="0" eaLnBrk="1" fontAlgn="base" hangingPunct="1">
        <a:spcBef>
          <a:spcPct val="0"/>
        </a:spcBef>
        <a:spcAft>
          <a:spcPct val="0"/>
        </a:spcAft>
        <a:defRPr sz="4400" b="1">
          <a:solidFill>
            <a:srgbClr val="FFFFFF"/>
          </a:solidFill>
          <a:latin typeface="Arial" charset="0"/>
        </a:defRPr>
      </a:lvl4pPr>
      <a:lvl5pPr algn="l" rtl="0" eaLnBrk="1" fontAlgn="base" hangingPunct="1">
        <a:spcBef>
          <a:spcPct val="0"/>
        </a:spcBef>
        <a:spcAft>
          <a:spcPct val="0"/>
        </a:spcAft>
        <a:defRPr sz="4400" b="1">
          <a:solidFill>
            <a:srgbClr val="FFFFFF"/>
          </a:solidFill>
          <a:latin typeface="Arial" charset="0"/>
        </a:defRPr>
      </a:lvl5pPr>
      <a:lvl6pPr marL="457200" algn="l" rtl="0" eaLnBrk="1" fontAlgn="base" hangingPunct="1">
        <a:spcBef>
          <a:spcPct val="0"/>
        </a:spcBef>
        <a:spcAft>
          <a:spcPct val="0"/>
        </a:spcAft>
        <a:defRPr sz="4400" b="1">
          <a:solidFill>
            <a:srgbClr val="FFFFFF"/>
          </a:solidFill>
          <a:latin typeface="Arial" charset="0"/>
        </a:defRPr>
      </a:lvl6pPr>
      <a:lvl7pPr marL="914400" algn="l" rtl="0" eaLnBrk="1" fontAlgn="base" hangingPunct="1">
        <a:spcBef>
          <a:spcPct val="0"/>
        </a:spcBef>
        <a:spcAft>
          <a:spcPct val="0"/>
        </a:spcAft>
        <a:defRPr sz="4400" b="1">
          <a:solidFill>
            <a:srgbClr val="FFFFFF"/>
          </a:solidFill>
          <a:latin typeface="Arial" charset="0"/>
        </a:defRPr>
      </a:lvl7pPr>
      <a:lvl8pPr marL="1371600" algn="l" rtl="0" eaLnBrk="1" fontAlgn="base" hangingPunct="1">
        <a:spcBef>
          <a:spcPct val="0"/>
        </a:spcBef>
        <a:spcAft>
          <a:spcPct val="0"/>
        </a:spcAft>
        <a:defRPr sz="4400" b="1">
          <a:solidFill>
            <a:srgbClr val="FFFFFF"/>
          </a:solidFill>
          <a:latin typeface="Arial" charset="0"/>
        </a:defRPr>
      </a:lvl8pPr>
      <a:lvl9pPr marL="1828800" algn="l" rtl="0" eaLnBrk="1" fontAlgn="base" hangingPunct="1">
        <a:spcBef>
          <a:spcPct val="0"/>
        </a:spcBef>
        <a:spcAft>
          <a:spcPct val="0"/>
        </a:spcAft>
        <a:defRPr sz="4400" b="1">
          <a:solidFill>
            <a:srgbClr val="FFFFFF"/>
          </a:solidFill>
          <a:latin typeface="Arial" charset="0"/>
        </a:defRPr>
      </a:lvl9pPr>
    </p:titleStyle>
    <p:bodyStyle>
      <a:lvl1pPr marL="342900" indent="-342900" algn="l" rtl="0" eaLnBrk="1" fontAlgn="base" hangingPunct="1">
        <a:spcBef>
          <a:spcPct val="20000"/>
        </a:spcBef>
        <a:spcAft>
          <a:spcPct val="0"/>
        </a:spcAft>
        <a:buChar char="•"/>
        <a:defRPr sz="3200">
          <a:solidFill>
            <a:srgbClr val="000000"/>
          </a:solidFill>
          <a:latin typeface="+mn-lt"/>
          <a:ea typeface="+mn-ea"/>
          <a:cs typeface="+mn-cs"/>
        </a:defRPr>
      </a:lvl1pPr>
      <a:lvl2pPr marL="742950" indent="-285750" algn="l" rtl="0" eaLnBrk="1" fontAlgn="base" hangingPunct="1">
        <a:spcBef>
          <a:spcPct val="20000"/>
        </a:spcBef>
        <a:spcAft>
          <a:spcPct val="0"/>
        </a:spcAft>
        <a:buChar char="–"/>
        <a:defRPr sz="2800">
          <a:solidFill>
            <a:srgbClr val="000000"/>
          </a:solidFill>
          <a:latin typeface="+mn-lt"/>
        </a:defRPr>
      </a:lvl2pPr>
      <a:lvl3pPr marL="1143000" indent="-228600" algn="l" rtl="0" eaLnBrk="1" fontAlgn="base" hangingPunct="1">
        <a:spcBef>
          <a:spcPct val="20000"/>
        </a:spcBef>
        <a:spcAft>
          <a:spcPct val="0"/>
        </a:spcAft>
        <a:buChar char="•"/>
        <a:defRPr sz="2400">
          <a:solidFill>
            <a:srgbClr val="000000"/>
          </a:solidFill>
          <a:latin typeface="+mn-lt"/>
        </a:defRPr>
      </a:lvl3pPr>
      <a:lvl4pPr marL="1600200" indent="-228600" algn="l" rtl="0" eaLnBrk="1" fontAlgn="base" hangingPunct="1">
        <a:spcBef>
          <a:spcPct val="20000"/>
        </a:spcBef>
        <a:spcAft>
          <a:spcPct val="0"/>
        </a:spcAft>
        <a:buChar char="–"/>
        <a:defRPr sz="2000">
          <a:solidFill>
            <a:srgbClr val="000000"/>
          </a:solidFill>
          <a:latin typeface="+mn-lt"/>
        </a:defRPr>
      </a:lvl4pPr>
      <a:lvl5pPr marL="2057400" indent="-228600" algn="l" rtl="0" eaLnBrk="1" fontAlgn="base" hangingPunct="1">
        <a:spcBef>
          <a:spcPct val="20000"/>
        </a:spcBef>
        <a:spcAft>
          <a:spcPct val="0"/>
        </a:spcAft>
        <a:buChar char="»"/>
        <a:defRPr sz="2000">
          <a:solidFill>
            <a:srgbClr val="000000"/>
          </a:solidFill>
          <a:latin typeface="+mn-lt"/>
        </a:defRPr>
      </a:lvl5pPr>
      <a:lvl6pPr marL="2514600" indent="-228600" algn="l" rtl="0" eaLnBrk="1" fontAlgn="base" hangingPunct="1">
        <a:spcBef>
          <a:spcPct val="20000"/>
        </a:spcBef>
        <a:spcAft>
          <a:spcPct val="0"/>
        </a:spcAft>
        <a:buChar char="»"/>
        <a:defRPr sz="2000">
          <a:solidFill>
            <a:srgbClr val="000000"/>
          </a:solidFill>
          <a:latin typeface="+mn-lt"/>
        </a:defRPr>
      </a:lvl6pPr>
      <a:lvl7pPr marL="2971800" indent="-228600" algn="l" rtl="0" eaLnBrk="1" fontAlgn="base" hangingPunct="1">
        <a:spcBef>
          <a:spcPct val="20000"/>
        </a:spcBef>
        <a:spcAft>
          <a:spcPct val="0"/>
        </a:spcAft>
        <a:buChar char="»"/>
        <a:defRPr sz="2000">
          <a:solidFill>
            <a:srgbClr val="000000"/>
          </a:solidFill>
          <a:latin typeface="+mn-lt"/>
        </a:defRPr>
      </a:lvl7pPr>
      <a:lvl8pPr marL="3429000" indent="-228600" algn="l" rtl="0" eaLnBrk="1" fontAlgn="base" hangingPunct="1">
        <a:spcBef>
          <a:spcPct val="20000"/>
        </a:spcBef>
        <a:spcAft>
          <a:spcPct val="0"/>
        </a:spcAft>
        <a:buChar char="»"/>
        <a:defRPr sz="2000">
          <a:solidFill>
            <a:srgbClr val="000000"/>
          </a:solidFill>
          <a:latin typeface="+mn-lt"/>
        </a:defRPr>
      </a:lvl8pPr>
      <a:lvl9pPr marL="3886200" indent="-228600" algn="l" rtl="0" eaLnBrk="1" fontAlgn="base" hangingPunct="1">
        <a:spcBef>
          <a:spcPct val="20000"/>
        </a:spcBef>
        <a:spcAft>
          <a:spcPct val="0"/>
        </a:spcAft>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4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gi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124200" y="1981200"/>
            <a:ext cx="6019800" cy="1774825"/>
          </a:xfrm>
        </p:spPr>
        <p:txBody>
          <a:bodyPr/>
          <a:lstStyle/>
          <a:p>
            <a:pPr algn="ctr"/>
            <a:r>
              <a:rPr lang="en-US" sz="4400" dirty="0" err="1" smtClean="0">
                <a:solidFill>
                  <a:schemeClr val="accent6">
                    <a:lumMod val="75000"/>
                  </a:schemeClr>
                </a:solidFill>
              </a:rPr>
              <a:t>Chương</a:t>
            </a:r>
            <a:r>
              <a:rPr lang="en-US" sz="4400" dirty="0" smtClean="0">
                <a:solidFill>
                  <a:schemeClr val="accent6">
                    <a:lumMod val="75000"/>
                  </a:schemeClr>
                </a:solidFill>
              </a:rPr>
              <a:t> 6</a:t>
            </a:r>
            <a:r>
              <a:rPr lang="en-US" sz="4400" dirty="0" smtClean="0">
                <a:solidFill>
                  <a:schemeClr val="tx2"/>
                </a:solidFill>
              </a:rPr>
              <a:t/>
            </a:r>
            <a:br>
              <a:rPr lang="en-US" sz="4400" dirty="0" smtClean="0">
                <a:solidFill>
                  <a:schemeClr val="tx2"/>
                </a:solidFill>
              </a:rPr>
            </a:br>
            <a:r>
              <a:rPr lang="en-US" sz="4400" dirty="0" smtClean="0">
                <a:solidFill>
                  <a:schemeClr val="tx2"/>
                </a:solidFill>
              </a:rPr>
              <a:t>QUẢN TRỊ CHIẾN LƯỢC SẢN PHẨM</a:t>
            </a:r>
            <a:endParaRPr lang="en-US" sz="4400" dirty="0"/>
          </a:p>
        </p:txBody>
      </p:sp>
      <p:sp>
        <p:nvSpPr>
          <p:cNvPr id="6" name="Subtitle 5"/>
          <p:cNvSpPr>
            <a:spLocks noGrp="1"/>
          </p:cNvSpPr>
          <p:nvPr>
            <p:ph type="subTitle" idx="1"/>
          </p:nvPr>
        </p:nvSpPr>
        <p:spPr/>
        <p:txBody>
          <a:bodyPr/>
          <a:lstStyle/>
          <a:p>
            <a:endParaRPr lang="en-US"/>
          </a:p>
        </p:txBody>
      </p:sp>
      <p:sp>
        <p:nvSpPr>
          <p:cNvPr id="7" name="Rectangle 6"/>
          <p:cNvSpPr/>
          <p:nvPr/>
        </p:nvSpPr>
        <p:spPr bwMode="auto">
          <a:xfrm>
            <a:off x="152400" y="914400"/>
            <a:ext cx="1295400" cy="3810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pic>
        <p:nvPicPr>
          <p:cNvPr id="73729" name="Picture 1"/>
          <p:cNvPicPr>
            <a:picLocks noChangeAspect="1" noChangeArrowheads="1"/>
          </p:cNvPicPr>
          <p:nvPr/>
        </p:nvPicPr>
        <p:blipFill>
          <a:blip r:embed="rId2" cstate="print"/>
          <a:srcRect/>
          <a:stretch>
            <a:fillRect/>
          </a:stretch>
        </p:blipFill>
        <p:spPr bwMode="auto">
          <a:xfrm>
            <a:off x="3581400" y="4191000"/>
            <a:ext cx="5562600" cy="2667000"/>
          </a:xfrm>
          <a:prstGeom prst="rect">
            <a:avLst/>
          </a:prstGeom>
          <a:noFill/>
          <a:ln w="9525">
            <a:noFill/>
            <a:miter lim="800000"/>
            <a:headEnd/>
            <a:tailEnd/>
          </a:ln>
          <a:effectLst/>
        </p:spPr>
      </p:pic>
      <p:pic>
        <p:nvPicPr>
          <p:cNvPr id="73731" name="Picture 3"/>
          <p:cNvPicPr>
            <a:picLocks noChangeAspect="1" noChangeArrowheads="1"/>
          </p:cNvPicPr>
          <p:nvPr/>
        </p:nvPicPr>
        <p:blipFill>
          <a:blip r:embed="rId3" cstate="print"/>
          <a:srcRect/>
          <a:stretch>
            <a:fillRect/>
          </a:stretch>
        </p:blipFill>
        <p:spPr bwMode="auto">
          <a:xfrm>
            <a:off x="0" y="1752600"/>
            <a:ext cx="3619500" cy="5105400"/>
          </a:xfrm>
          <a:prstGeom prst="rect">
            <a:avLst/>
          </a:prstGeom>
          <a:noFill/>
          <a:ln w="9525">
            <a:noFill/>
            <a:miter lim="800000"/>
            <a:headEnd/>
            <a:tailEnd/>
          </a:ln>
          <a:effectLst/>
        </p:spPr>
      </p:pic>
      <p:sp>
        <p:nvSpPr>
          <p:cNvPr id="10" name="Rectangle 9"/>
          <p:cNvSpPr/>
          <p:nvPr/>
        </p:nvSpPr>
        <p:spPr bwMode="auto">
          <a:xfrm>
            <a:off x="0" y="838200"/>
            <a:ext cx="9144000" cy="990600"/>
          </a:xfrm>
          <a:prstGeom prst="rect">
            <a:avLst/>
          </a:prstGeom>
          <a:solidFill>
            <a:schemeClr val="tx2">
              <a:lumMod val="7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1" name="Rectangle 10"/>
          <p:cNvSpPr/>
          <p:nvPr/>
        </p:nvSpPr>
        <p:spPr bwMode="auto">
          <a:xfrm>
            <a:off x="0" y="609600"/>
            <a:ext cx="9144000" cy="152400"/>
          </a:xfrm>
          <a:prstGeom prst="rect">
            <a:avLst/>
          </a:prstGeom>
          <a:solidFill>
            <a:schemeClr val="accent6">
              <a:lumMod val="7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3" name="Rectangle 12"/>
          <p:cNvSpPr/>
          <p:nvPr/>
        </p:nvSpPr>
        <p:spPr bwMode="auto">
          <a:xfrm>
            <a:off x="0" y="0"/>
            <a:ext cx="9144000" cy="533400"/>
          </a:xfrm>
          <a:prstGeom prst="rect">
            <a:avLst/>
          </a:prstGeom>
          <a:solidFill>
            <a:schemeClr val="accent6">
              <a:lumMod val="5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heckerboard(across)">
                                      <p:cBhvr>
                                        <p:cTn id="7"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ChangeArrowheads="1"/>
          </p:cNvSpPr>
          <p:nvPr/>
        </p:nvSpPr>
        <p:spPr bwMode="gray">
          <a:xfrm>
            <a:off x="1219200" y="4114800"/>
            <a:ext cx="6642100" cy="1408112"/>
          </a:xfrm>
          <a:prstGeom prst="rect">
            <a:avLst/>
          </a:prstGeom>
          <a:gradFill rotWithShape="1">
            <a:gsLst>
              <a:gs pos="0">
                <a:srgbClr val="FFFFFF">
                  <a:gamma/>
                  <a:shade val="79216"/>
                  <a:invGamma/>
                </a:srgbClr>
              </a:gs>
              <a:gs pos="50000">
                <a:srgbClr val="FFFFFF"/>
              </a:gs>
              <a:gs pos="100000">
                <a:srgbClr val="FFFFFF">
                  <a:gamma/>
                  <a:shade val="79216"/>
                  <a:invGamma/>
                </a:srgbClr>
              </a:gs>
            </a:gsLst>
            <a:lin ang="5400000" scaled="1"/>
          </a:gradFill>
          <a:ln w="9525" algn="ctr">
            <a:noFill/>
            <a:miter lim="800000"/>
            <a:headEnd/>
            <a:tailEnd/>
          </a:ln>
          <a:effectLst>
            <a:outerShdw dist="99190" dir="2388334" algn="ctr" rotWithShape="0">
              <a:srgbClr val="000000">
                <a:alpha val="50000"/>
              </a:srgbClr>
            </a:outerShdw>
          </a:effectLst>
        </p:spPr>
        <p:txBody>
          <a:bodyPr wrap="none" anchor="ctr"/>
          <a:lstStyle/>
          <a:p>
            <a:pPr eaLnBrk="0" hangingPunct="0"/>
            <a:endParaRPr lang="en-US">
              <a:cs typeface="Arial" charset="0"/>
            </a:endParaRPr>
          </a:p>
        </p:txBody>
      </p:sp>
      <p:sp>
        <p:nvSpPr>
          <p:cNvPr id="27652" name="Rectangle 4"/>
          <p:cNvSpPr>
            <a:spLocks noChangeArrowheads="1"/>
          </p:cNvSpPr>
          <p:nvPr/>
        </p:nvSpPr>
        <p:spPr bwMode="gray">
          <a:xfrm>
            <a:off x="1447800" y="4343400"/>
            <a:ext cx="5978525" cy="9525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endParaRPr lang="en-US"/>
          </a:p>
        </p:txBody>
      </p:sp>
      <p:sp>
        <p:nvSpPr>
          <p:cNvPr id="27653" name="Text Box 5"/>
          <p:cNvSpPr txBox="1">
            <a:spLocks noChangeArrowheads="1"/>
          </p:cNvSpPr>
          <p:nvPr/>
        </p:nvSpPr>
        <p:spPr bwMode="white">
          <a:xfrm>
            <a:off x="1828800" y="4191000"/>
            <a:ext cx="5130800" cy="1131848"/>
          </a:xfrm>
          <a:prstGeom prst="rect">
            <a:avLst/>
          </a:prstGeom>
          <a:noFill/>
          <a:ln w="9525" algn="ctr">
            <a:noFill/>
            <a:miter lim="800000"/>
            <a:headEnd/>
            <a:tailEnd/>
          </a:ln>
          <a:effectLst>
            <a:outerShdw dist="17961" dir="2700000" algn="ctr" rotWithShape="0">
              <a:srgbClr val="000000"/>
            </a:outerShdw>
          </a:effectLst>
        </p:spPr>
        <p:txBody>
          <a:bodyPr>
            <a:spAutoFit/>
          </a:bodyPr>
          <a:lstStyle/>
          <a:p>
            <a:pPr eaLnBrk="0" hangingPunct="0">
              <a:lnSpc>
                <a:spcPct val="150000"/>
              </a:lnSpc>
              <a:buFont typeface="Arial" pitchFamily="34" charset="0"/>
              <a:buChar char="•"/>
            </a:pPr>
            <a:r>
              <a:rPr lang="en-US" sz="2400" b="1" dirty="0" smtClean="0">
                <a:solidFill>
                  <a:srgbClr val="FFFFFF"/>
                </a:solidFill>
                <a:cs typeface="Arial" charset="0"/>
              </a:rPr>
              <a:t> Công trình</a:t>
            </a:r>
          </a:p>
          <a:p>
            <a:pPr eaLnBrk="0" hangingPunct="0">
              <a:lnSpc>
                <a:spcPct val="150000"/>
              </a:lnSpc>
              <a:buFont typeface="Arial" pitchFamily="34" charset="0"/>
              <a:buChar char="•"/>
            </a:pPr>
            <a:r>
              <a:rPr lang="en-US" sz="2400" b="1" dirty="0" smtClean="0">
                <a:solidFill>
                  <a:srgbClr val="FFFFFF"/>
                </a:solidFill>
                <a:cs typeface="Arial" charset="0"/>
              </a:rPr>
              <a:t>Trang thiết bị</a:t>
            </a:r>
            <a:endParaRPr lang="en-US" sz="2400" b="1" dirty="0">
              <a:solidFill>
                <a:srgbClr val="FFFFFF"/>
              </a:solidFill>
              <a:cs typeface="Arial" charset="0"/>
            </a:endParaRPr>
          </a:p>
        </p:txBody>
      </p:sp>
      <p:grpSp>
        <p:nvGrpSpPr>
          <p:cNvPr id="2" name="Group 7"/>
          <p:cNvGrpSpPr>
            <a:grpSpLocks/>
          </p:cNvGrpSpPr>
          <p:nvPr/>
        </p:nvGrpSpPr>
        <p:grpSpPr bwMode="auto">
          <a:xfrm>
            <a:off x="2895600" y="1219200"/>
            <a:ext cx="2895600" cy="1981200"/>
            <a:chOff x="2021" y="1628"/>
            <a:chExt cx="1014" cy="1012"/>
          </a:xfrm>
        </p:grpSpPr>
        <p:sp>
          <p:nvSpPr>
            <p:cNvPr id="27656" name="Oval 8"/>
            <p:cNvSpPr>
              <a:spLocks noChangeArrowheads="1"/>
            </p:cNvSpPr>
            <p:nvPr/>
          </p:nvSpPr>
          <p:spPr bwMode="gray">
            <a:xfrm>
              <a:off x="2021" y="1628"/>
              <a:ext cx="1014" cy="1012"/>
            </a:xfrm>
            <a:prstGeom prst="ellipse">
              <a:avLst/>
            </a:prstGeom>
            <a:gradFill rotWithShape="1">
              <a:gsLst>
                <a:gs pos="0">
                  <a:schemeClr val="accent2">
                    <a:gamma/>
                    <a:tint val="0"/>
                    <a:invGamma/>
                  </a:schemeClr>
                </a:gs>
                <a:gs pos="50000">
                  <a:schemeClr val="accent2"/>
                </a:gs>
                <a:gs pos="100000">
                  <a:schemeClr val="accent2">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27657" name="Oval 9"/>
            <p:cNvSpPr>
              <a:spLocks noChangeArrowheads="1"/>
            </p:cNvSpPr>
            <p:nvPr/>
          </p:nvSpPr>
          <p:spPr bwMode="gray">
            <a:xfrm>
              <a:off x="2021" y="1628"/>
              <a:ext cx="1014" cy="1012"/>
            </a:xfrm>
            <a:prstGeom prst="ellipse">
              <a:avLst/>
            </a:prstGeom>
            <a:gradFill rotWithShape="1">
              <a:gsLst>
                <a:gs pos="0">
                  <a:schemeClr val="accent2">
                    <a:alpha val="32001"/>
                  </a:schemeClr>
                </a:gs>
                <a:gs pos="100000">
                  <a:schemeClr val="accent2">
                    <a:gamma/>
                    <a:shade val="0"/>
                    <a:invGamma/>
                    <a:alpha val="89999"/>
                  </a:schemeClr>
                </a:gs>
              </a:gsLst>
              <a:lin ang="2700000" scaled="1"/>
            </a:gradFill>
            <a:ln w="38100" algn="ctr">
              <a:noFill/>
              <a:round/>
              <a:headEnd/>
              <a:tailEnd/>
            </a:ln>
            <a:effectLst/>
          </p:spPr>
          <p:txBody>
            <a:bodyPr anchor="ctr">
              <a:spAutoFit/>
            </a:bodyPr>
            <a:lstStyle/>
            <a:p>
              <a:endParaRPr lang="en-US"/>
            </a:p>
          </p:txBody>
        </p:sp>
        <p:sp>
          <p:nvSpPr>
            <p:cNvPr id="27658" name="Oval 10"/>
            <p:cNvSpPr>
              <a:spLocks noChangeArrowheads="1"/>
            </p:cNvSpPr>
            <p:nvPr/>
          </p:nvSpPr>
          <p:spPr bwMode="gray">
            <a:xfrm>
              <a:off x="2076" y="1683"/>
              <a:ext cx="881" cy="879"/>
            </a:xfrm>
            <a:prstGeom prst="ellipse">
              <a:avLst/>
            </a:prstGeom>
            <a:gradFill rotWithShape="1">
              <a:gsLst>
                <a:gs pos="0">
                  <a:schemeClr val="accent2">
                    <a:gamma/>
                    <a:shade val="54118"/>
                    <a:invGamma/>
                  </a:schemeClr>
                </a:gs>
                <a:gs pos="50000">
                  <a:schemeClr val="accent2"/>
                </a:gs>
                <a:gs pos="100000">
                  <a:schemeClr val="accent2">
                    <a:gamma/>
                    <a:shade val="54118"/>
                    <a:invGamma/>
                  </a:schemeClr>
                </a:gs>
              </a:gsLst>
              <a:lin ang="18900000" scaled="1"/>
            </a:gradFill>
            <a:ln w="38100" algn="ctr">
              <a:noFill/>
              <a:round/>
              <a:headEnd/>
              <a:tailEnd/>
            </a:ln>
            <a:effectLst/>
          </p:spPr>
          <p:txBody>
            <a:bodyPr anchor="ctr">
              <a:spAutoFit/>
            </a:bodyPr>
            <a:lstStyle/>
            <a:p>
              <a:endParaRPr lang="en-US"/>
            </a:p>
          </p:txBody>
        </p:sp>
        <p:sp>
          <p:nvSpPr>
            <p:cNvPr id="27659" name="Oval 11"/>
            <p:cNvSpPr>
              <a:spLocks noChangeArrowheads="1"/>
            </p:cNvSpPr>
            <p:nvPr/>
          </p:nvSpPr>
          <p:spPr bwMode="gray">
            <a:xfrm>
              <a:off x="2079" y="1684"/>
              <a:ext cx="881" cy="879"/>
            </a:xfrm>
            <a:prstGeom prst="ellipse">
              <a:avLst/>
            </a:prstGeom>
            <a:gradFill rotWithShape="1">
              <a:gsLst>
                <a:gs pos="0">
                  <a:schemeClr val="accent2">
                    <a:gamma/>
                    <a:shade val="63529"/>
                    <a:invGamma/>
                  </a:schemeClr>
                </a:gs>
                <a:gs pos="100000">
                  <a:schemeClr val="accent2">
                    <a:alpha val="0"/>
                  </a:schemeClr>
                </a:gs>
              </a:gsLst>
              <a:lin ang="2700000" scaled="1"/>
            </a:gradFill>
            <a:ln w="38100" algn="ctr">
              <a:noFill/>
              <a:round/>
              <a:headEnd/>
              <a:tailEnd/>
            </a:ln>
            <a:effectLst/>
          </p:spPr>
          <p:txBody>
            <a:bodyPr anchor="ctr">
              <a:spAutoFit/>
            </a:bodyPr>
            <a:lstStyle/>
            <a:p>
              <a:endParaRPr lang="en-US"/>
            </a:p>
          </p:txBody>
        </p:sp>
        <p:sp>
          <p:nvSpPr>
            <p:cNvPr id="27660" name="Oval 12"/>
            <p:cNvSpPr>
              <a:spLocks noChangeArrowheads="1"/>
            </p:cNvSpPr>
            <p:nvPr/>
          </p:nvSpPr>
          <p:spPr bwMode="gray">
            <a:xfrm>
              <a:off x="2122" y="1735"/>
              <a:ext cx="795" cy="793"/>
            </a:xfrm>
            <a:prstGeom prst="ellipse">
              <a:avLst/>
            </a:prstGeom>
            <a:solidFill>
              <a:srgbClr val="333333"/>
            </a:solidFill>
            <a:ln w="38100" algn="ctr">
              <a:noFill/>
              <a:round/>
              <a:headEnd/>
              <a:tailEnd/>
            </a:ln>
            <a:effectLst/>
          </p:spPr>
          <p:txBody>
            <a:bodyPr anchor="ctr">
              <a:spAutoFit/>
            </a:bodyPr>
            <a:lstStyle/>
            <a:p>
              <a:endParaRPr lang="en-US"/>
            </a:p>
          </p:txBody>
        </p:sp>
        <p:grpSp>
          <p:nvGrpSpPr>
            <p:cNvPr id="3" name="Group 13"/>
            <p:cNvGrpSpPr>
              <a:grpSpLocks/>
            </p:cNvGrpSpPr>
            <p:nvPr/>
          </p:nvGrpSpPr>
          <p:grpSpPr bwMode="auto">
            <a:xfrm>
              <a:off x="2139" y="1741"/>
              <a:ext cx="769" cy="768"/>
              <a:chOff x="4166" y="1706"/>
              <a:chExt cx="1252" cy="1252"/>
            </a:xfrm>
          </p:grpSpPr>
          <p:sp>
            <p:nvSpPr>
              <p:cNvPr id="27662" name="Oval 14"/>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n-US"/>
              </a:p>
            </p:txBody>
          </p:sp>
          <p:sp>
            <p:nvSpPr>
              <p:cNvPr id="27663" name="Oval 15"/>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n-US"/>
              </a:p>
            </p:txBody>
          </p:sp>
          <p:sp>
            <p:nvSpPr>
              <p:cNvPr id="27664" name="Oval 16"/>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n-US"/>
              </a:p>
            </p:txBody>
          </p:sp>
          <p:sp>
            <p:nvSpPr>
              <p:cNvPr id="27665" name="Oval 17"/>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en-US"/>
              </a:p>
            </p:txBody>
          </p:sp>
        </p:grpSp>
      </p:grpSp>
      <p:sp>
        <p:nvSpPr>
          <p:cNvPr id="27699" name="Line 51"/>
          <p:cNvSpPr>
            <a:spLocks noChangeShapeType="1"/>
          </p:cNvSpPr>
          <p:nvPr/>
        </p:nvSpPr>
        <p:spPr bwMode="ltGray">
          <a:xfrm>
            <a:off x="4358632" y="3200400"/>
            <a:ext cx="60967" cy="914400"/>
          </a:xfrm>
          <a:prstGeom prst="line">
            <a:avLst/>
          </a:prstGeom>
          <a:noFill/>
          <a:ln w="57150" cap="rnd">
            <a:solidFill>
              <a:srgbClr val="000000"/>
            </a:solidFill>
            <a:prstDash val="sysDot"/>
            <a:round/>
            <a:headEnd/>
            <a:tailEnd type="triangle" w="med" len="med"/>
          </a:ln>
          <a:effectLst>
            <a:outerShdw dist="56796" dir="3806097" algn="ctr" rotWithShape="0">
              <a:srgbClr val="B2B2B2">
                <a:alpha val="50000"/>
              </a:srgbClr>
            </a:outerShdw>
          </a:effectLst>
        </p:spPr>
        <p:txBody>
          <a:bodyPr vert="eaVert" wrap="none" lIns="92075" tIns="46038" rIns="92075" bIns="46038" anchor="ctr"/>
          <a:lstStyle/>
          <a:p>
            <a:endParaRPr lang="en-US"/>
          </a:p>
        </p:txBody>
      </p:sp>
      <p:sp>
        <p:nvSpPr>
          <p:cNvPr id="27703" name="Text Box 55"/>
          <p:cNvSpPr txBox="1">
            <a:spLocks noChangeArrowheads="1"/>
          </p:cNvSpPr>
          <p:nvPr/>
        </p:nvSpPr>
        <p:spPr bwMode="auto">
          <a:xfrm>
            <a:off x="3276600" y="1524000"/>
            <a:ext cx="1905000" cy="1305165"/>
          </a:xfrm>
          <a:prstGeom prst="rect">
            <a:avLst/>
          </a:prstGeom>
          <a:noFill/>
          <a:ln w="9525">
            <a:noFill/>
            <a:miter lim="800000"/>
            <a:headEnd/>
            <a:tailEnd/>
          </a:ln>
          <a:effectLst>
            <a:outerShdw dist="17961" dir="2700000" algn="ctr" rotWithShape="0">
              <a:srgbClr val="FFFFFF">
                <a:alpha val="50000"/>
              </a:srgbClr>
            </a:outerShdw>
          </a:effectLst>
        </p:spPr>
        <p:txBody>
          <a:bodyPr wrap="square">
            <a:spAutoFit/>
          </a:bodyPr>
          <a:lstStyle/>
          <a:p>
            <a:pPr>
              <a:lnSpc>
                <a:spcPct val="150000"/>
              </a:lnSpc>
              <a:spcBef>
                <a:spcPct val="50000"/>
              </a:spcBef>
            </a:pPr>
            <a:r>
              <a:rPr lang="en-US" sz="2800" b="1" dirty="0" smtClean="0">
                <a:solidFill>
                  <a:schemeClr val="accent6">
                    <a:lumMod val="50000"/>
                  </a:schemeClr>
                </a:solidFill>
                <a:cs typeface="Arial" charset="0"/>
              </a:rPr>
              <a:t>Hạng mục cơ bản</a:t>
            </a:r>
            <a:endParaRPr lang="en-US" sz="2800" b="1" dirty="0">
              <a:solidFill>
                <a:schemeClr val="accent6">
                  <a:lumMod val="50000"/>
                </a:schemeClr>
              </a:solidFill>
              <a:cs typeface="Arial" charset="0"/>
            </a:endParaRPr>
          </a:p>
        </p:txBody>
      </p:sp>
      <p:sp>
        <p:nvSpPr>
          <p:cNvPr id="18" name="Rectangle 17"/>
          <p:cNvSpPr/>
          <p:nvPr/>
        </p:nvSpPr>
        <p:spPr bwMode="auto">
          <a:xfrm>
            <a:off x="228600" y="6477000"/>
            <a:ext cx="1447800" cy="2286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4"/>
          <p:cNvSpPr>
            <a:spLocks noChangeArrowheads="1"/>
          </p:cNvSpPr>
          <p:nvPr/>
        </p:nvSpPr>
        <p:spPr bwMode="gray">
          <a:xfrm>
            <a:off x="0" y="4267200"/>
            <a:ext cx="4495800" cy="9525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endParaRPr lang="en-US"/>
          </a:p>
        </p:txBody>
      </p:sp>
      <p:sp>
        <p:nvSpPr>
          <p:cNvPr id="27653" name="Text Box 5"/>
          <p:cNvSpPr txBox="1">
            <a:spLocks noChangeArrowheads="1"/>
          </p:cNvSpPr>
          <p:nvPr/>
        </p:nvSpPr>
        <p:spPr bwMode="white">
          <a:xfrm>
            <a:off x="228600" y="4191000"/>
            <a:ext cx="4343400" cy="1131848"/>
          </a:xfrm>
          <a:prstGeom prst="rect">
            <a:avLst/>
          </a:prstGeom>
          <a:noFill/>
          <a:ln w="9525" algn="ctr">
            <a:noFill/>
            <a:miter lim="800000"/>
            <a:headEnd/>
            <a:tailEnd/>
          </a:ln>
          <a:effectLst>
            <a:outerShdw dist="17961" dir="2700000" algn="ctr" rotWithShape="0">
              <a:srgbClr val="000000"/>
            </a:outerShdw>
          </a:effectLst>
        </p:spPr>
        <p:txBody>
          <a:bodyPr wrap="square">
            <a:spAutoFit/>
          </a:bodyPr>
          <a:lstStyle/>
          <a:p>
            <a:pPr algn="just" eaLnBrk="0" hangingPunct="0">
              <a:lnSpc>
                <a:spcPct val="150000"/>
              </a:lnSpc>
              <a:buFont typeface="Arial" pitchFamily="34" charset="0"/>
              <a:buChar char="•"/>
            </a:pPr>
            <a:r>
              <a:rPr lang="en-US" sz="2400" b="1" dirty="0" smtClean="0">
                <a:solidFill>
                  <a:srgbClr val="FFFFFF"/>
                </a:solidFill>
                <a:cs typeface="Arial" charset="0"/>
              </a:rPr>
              <a:t> Vật tư phục vụ sản xuất</a:t>
            </a:r>
          </a:p>
          <a:p>
            <a:pPr algn="just" eaLnBrk="0" hangingPunct="0">
              <a:lnSpc>
                <a:spcPct val="150000"/>
              </a:lnSpc>
              <a:buFont typeface="Arial" pitchFamily="34" charset="0"/>
              <a:buChar char="•"/>
            </a:pPr>
            <a:r>
              <a:rPr lang="en-US" sz="2400" b="1" dirty="0" smtClean="0">
                <a:solidFill>
                  <a:srgbClr val="FFFFFF"/>
                </a:solidFill>
                <a:cs typeface="Arial" charset="0"/>
              </a:rPr>
              <a:t> Vật tư bảo trì và sửa chữa</a:t>
            </a:r>
            <a:endParaRPr lang="en-US" sz="2400" b="1" dirty="0">
              <a:solidFill>
                <a:srgbClr val="FFFFFF"/>
              </a:solidFill>
              <a:cs typeface="Arial" charset="0"/>
            </a:endParaRPr>
          </a:p>
        </p:txBody>
      </p:sp>
      <p:grpSp>
        <p:nvGrpSpPr>
          <p:cNvPr id="4" name="Group 18"/>
          <p:cNvGrpSpPr>
            <a:grpSpLocks/>
          </p:cNvGrpSpPr>
          <p:nvPr/>
        </p:nvGrpSpPr>
        <p:grpSpPr bwMode="auto">
          <a:xfrm>
            <a:off x="2438400" y="914400"/>
            <a:ext cx="3657600" cy="2109788"/>
            <a:chOff x="3076" y="1050"/>
            <a:chExt cx="1016" cy="1010"/>
          </a:xfrm>
        </p:grpSpPr>
        <p:sp>
          <p:nvSpPr>
            <p:cNvPr id="27667" name="Oval 19"/>
            <p:cNvSpPr>
              <a:spLocks noChangeArrowheads="1"/>
            </p:cNvSpPr>
            <p:nvPr/>
          </p:nvSpPr>
          <p:spPr bwMode="gray">
            <a:xfrm>
              <a:off x="3076" y="1050"/>
              <a:ext cx="1010" cy="101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27668" name="Oval 20"/>
            <p:cNvSpPr>
              <a:spLocks noChangeArrowheads="1"/>
            </p:cNvSpPr>
            <p:nvPr/>
          </p:nvSpPr>
          <p:spPr bwMode="gray">
            <a:xfrm>
              <a:off x="3082" y="1050"/>
              <a:ext cx="1010" cy="1010"/>
            </a:xfrm>
            <a:prstGeom prst="ellipse">
              <a:avLst/>
            </a:prstGeom>
            <a:gradFill rotWithShape="1">
              <a:gsLst>
                <a:gs pos="0">
                  <a:schemeClr val="hlink">
                    <a:alpha val="32001"/>
                  </a:schemeClr>
                </a:gs>
                <a:gs pos="100000">
                  <a:schemeClr val="hlink">
                    <a:gamma/>
                    <a:shade val="0"/>
                    <a:invGamma/>
                    <a:alpha val="89999"/>
                  </a:schemeClr>
                </a:gs>
              </a:gsLst>
              <a:lin ang="2700000" scaled="1"/>
            </a:gradFill>
            <a:ln w="38100" algn="ctr">
              <a:noFill/>
              <a:round/>
              <a:headEnd/>
              <a:tailEnd/>
            </a:ln>
            <a:effectLst/>
          </p:spPr>
          <p:txBody>
            <a:bodyPr anchor="ctr">
              <a:spAutoFit/>
            </a:bodyPr>
            <a:lstStyle/>
            <a:p>
              <a:endParaRPr lang="en-US"/>
            </a:p>
          </p:txBody>
        </p:sp>
        <p:sp>
          <p:nvSpPr>
            <p:cNvPr id="27669" name="Oval 21"/>
            <p:cNvSpPr>
              <a:spLocks noChangeArrowheads="1"/>
            </p:cNvSpPr>
            <p:nvPr/>
          </p:nvSpPr>
          <p:spPr bwMode="gray">
            <a:xfrm>
              <a:off x="3140" y="1105"/>
              <a:ext cx="876" cy="876"/>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27670" name="Oval 22"/>
            <p:cNvSpPr>
              <a:spLocks noChangeArrowheads="1"/>
            </p:cNvSpPr>
            <p:nvPr/>
          </p:nvSpPr>
          <p:spPr bwMode="gray">
            <a:xfrm>
              <a:off x="3145" y="1106"/>
              <a:ext cx="876" cy="877"/>
            </a:xfrm>
            <a:prstGeom prst="ellipse">
              <a:avLst/>
            </a:prstGeom>
            <a:gradFill rotWithShape="1">
              <a:gsLst>
                <a:gs pos="0">
                  <a:schemeClr val="hlink">
                    <a:gamma/>
                    <a:shade val="63529"/>
                    <a:invGamma/>
                  </a:schemeClr>
                </a:gs>
                <a:gs pos="100000">
                  <a:schemeClr val="hlink">
                    <a:alpha val="0"/>
                  </a:schemeClr>
                </a:gs>
              </a:gsLst>
              <a:lin ang="2700000" scaled="1"/>
            </a:gradFill>
            <a:ln w="38100" algn="ctr">
              <a:noFill/>
              <a:round/>
              <a:headEnd/>
              <a:tailEnd/>
            </a:ln>
            <a:effectLst/>
          </p:spPr>
          <p:txBody>
            <a:bodyPr anchor="ctr">
              <a:spAutoFit/>
            </a:bodyPr>
            <a:lstStyle/>
            <a:p>
              <a:endParaRPr lang="en-US"/>
            </a:p>
          </p:txBody>
        </p:sp>
        <p:sp>
          <p:nvSpPr>
            <p:cNvPr id="27671" name="Oval 23"/>
            <p:cNvSpPr>
              <a:spLocks noChangeArrowheads="1"/>
            </p:cNvSpPr>
            <p:nvPr/>
          </p:nvSpPr>
          <p:spPr bwMode="gray">
            <a:xfrm>
              <a:off x="3196" y="1153"/>
              <a:ext cx="789" cy="788"/>
            </a:xfrm>
            <a:prstGeom prst="ellipse">
              <a:avLst/>
            </a:prstGeom>
            <a:solidFill>
              <a:srgbClr val="000000"/>
            </a:solidFill>
            <a:ln w="38100" algn="ctr">
              <a:noFill/>
              <a:round/>
              <a:headEnd/>
              <a:tailEnd/>
            </a:ln>
            <a:effectLst/>
          </p:spPr>
          <p:txBody>
            <a:bodyPr anchor="ctr">
              <a:spAutoFit/>
            </a:bodyPr>
            <a:lstStyle/>
            <a:p>
              <a:endParaRPr lang="en-US"/>
            </a:p>
          </p:txBody>
        </p:sp>
        <p:grpSp>
          <p:nvGrpSpPr>
            <p:cNvPr id="5" name="Group 24"/>
            <p:cNvGrpSpPr>
              <a:grpSpLocks/>
            </p:cNvGrpSpPr>
            <p:nvPr/>
          </p:nvGrpSpPr>
          <p:grpSpPr bwMode="auto">
            <a:xfrm>
              <a:off x="3211" y="1163"/>
              <a:ext cx="765" cy="766"/>
              <a:chOff x="4166" y="1706"/>
              <a:chExt cx="1252" cy="1252"/>
            </a:xfrm>
          </p:grpSpPr>
          <p:sp>
            <p:nvSpPr>
              <p:cNvPr id="27673" name="Oval 25"/>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n-US"/>
              </a:p>
            </p:txBody>
          </p:sp>
          <p:sp>
            <p:nvSpPr>
              <p:cNvPr id="27674" name="Oval 26"/>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n-US"/>
              </a:p>
            </p:txBody>
          </p:sp>
          <p:sp>
            <p:nvSpPr>
              <p:cNvPr id="27675" name="Oval 27"/>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n-US"/>
              </a:p>
            </p:txBody>
          </p:sp>
          <p:sp>
            <p:nvSpPr>
              <p:cNvPr id="27676" name="Oval 28"/>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en-US"/>
              </a:p>
            </p:txBody>
          </p:sp>
        </p:grpSp>
      </p:grpSp>
      <p:sp>
        <p:nvSpPr>
          <p:cNvPr id="27700" name="Line 52"/>
          <p:cNvSpPr>
            <a:spLocks noChangeShapeType="1"/>
          </p:cNvSpPr>
          <p:nvPr/>
        </p:nvSpPr>
        <p:spPr bwMode="ltGray">
          <a:xfrm flipH="1">
            <a:off x="3429000" y="2667000"/>
            <a:ext cx="914400" cy="1371600"/>
          </a:xfrm>
          <a:prstGeom prst="line">
            <a:avLst/>
          </a:prstGeom>
          <a:noFill/>
          <a:ln w="57150" cap="rnd">
            <a:solidFill>
              <a:srgbClr val="000000"/>
            </a:solidFill>
            <a:prstDash val="sysDot"/>
            <a:round/>
            <a:headEnd/>
            <a:tailEnd type="triangle" w="med" len="med"/>
          </a:ln>
          <a:effectLst>
            <a:outerShdw dist="56796" dir="3806097" algn="ctr" rotWithShape="0">
              <a:srgbClr val="B2B2B2">
                <a:alpha val="50000"/>
              </a:srgbClr>
            </a:outerShdw>
          </a:effectLst>
        </p:spPr>
        <p:txBody>
          <a:bodyPr vert="eaVert" wrap="none" lIns="92075" tIns="46038" rIns="92075" bIns="46038" anchor="ctr"/>
          <a:lstStyle/>
          <a:p>
            <a:endParaRPr lang="en-US"/>
          </a:p>
        </p:txBody>
      </p:sp>
      <p:sp>
        <p:nvSpPr>
          <p:cNvPr id="27704" name="Text Box 56"/>
          <p:cNvSpPr txBox="1">
            <a:spLocks noChangeArrowheads="1"/>
          </p:cNvSpPr>
          <p:nvPr/>
        </p:nvSpPr>
        <p:spPr bwMode="auto">
          <a:xfrm>
            <a:off x="2971800" y="1295400"/>
            <a:ext cx="2743200" cy="1384995"/>
          </a:xfrm>
          <a:prstGeom prst="rect">
            <a:avLst/>
          </a:prstGeom>
          <a:noFill/>
          <a:ln w="9525">
            <a:noFill/>
            <a:miter lim="800000"/>
            <a:headEnd/>
            <a:tailEnd/>
          </a:ln>
          <a:effectLst>
            <a:outerShdw dist="17961" dir="2700000" algn="ctr" rotWithShape="0">
              <a:srgbClr val="FFFFFF">
                <a:alpha val="50000"/>
              </a:srgbClr>
            </a:outerShdw>
          </a:effectLst>
        </p:spPr>
        <p:txBody>
          <a:bodyPr wrap="square">
            <a:spAutoFit/>
          </a:bodyPr>
          <a:lstStyle/>
          <a:p>
            <a:pPr>
              <a:lnSpc>
                <a:spcPct val="150000"/>
              </a:lnSpc>
              <a:spcBef>
                <a:spcPct val="50000"/>
              </a:spcBef>
            </a:pPr>
            <a:r>
              <a:rPr lang="en-US" sz="2800" b="1" dirty="0" smtClean="0">
                <a:solidFill>
                  <a:srgbClr val="333333"/>
                </a:solidFill>
                <a:cs typeface="Arial" charset="0"/>
              </a:rPr>
              <a:t>Vật tư và dịch vụ kinh doanh</a:t>
            </a:r>
            <a:endParaRPr lang="en-US" sz="2800" b="1" dirty="0">
              <a:solidFill>
                <a:srgbClr val="333333"/>
              </a:solidFill>
              <a:cs typeface="Arial" charset="0"/>
            </a:endParaRPr>
          </a:p>
        </p:txBody>
      </p:sp>
      <p:sp>
        <p:nvSpPr>
          <p:cNvPr id="58" name="Line 52"/>
          <p:cNvSpPr>
            <a:spLocks noChangeShapeType="1"/>
          </p:cNvSpPr>
          <p:nvPr/>
        </p:nvSpPr>
        <p:spPr bwMode="ltGray">
          <a:xfrm>
            <a:off x="4495800" y="2667000"/>
            <a:ext cx="990600" cy="1295400"/>
          </a:xfrm>
          <a:prstGeom prst="line">
            <a:avLst/>
          </a:prstGeom>
          <a:noFill/>
          <a:ln w="57150" cap="rnd">
            <a:solidFill>
              <a:srgbClr val="000000"/>
            </a:solidFill>
            <a:prstDash val="sysDot"/>
            <a:round/>
            <a:headEnd/>
            <a:tailEnd type="triangle" w="med" len="med"/>
          </a:ln>
          <a:effectLst>
            <a:outerShdw dist="56796" dir="3806097" algn="ctr" rotWithShape="0">
              <a:srgbClr val="B2B2B2">
                <a:alpha val="50000"/>
              </a:srgbClr>
            </a:outerShdw>
          </a:effectLst>
        </p:spPr>
        <p:txBody>
          <a:bodyPr vert="eaVert" wrap="none" lIns="92075" tIns="46038" rIns="92075" bIns="46038" anchor="ctr"/>
          <a:lstStyle/>
          <a:p>
            <a:endParaRPr lang="en-US"/>
          </a:p>
        </p:txBody>
      </p:sp>
      <p:sp>
        <p:nvSpPr>
          <p:cNvPr id="59" name="Text Box 5"/>
          <p:cNvSpPr txBox="1">
            <a:spLocks noChangeArrowheads="1"/>
          </p:cNvSpPr>
          <p:nvPr/>
        </p:nvSpPr>
        <p:spPr bwMode="white">
          <a:xfrm>
            <a:off x="4800600" y="4419600"/>
            <a:ext cx="4343400" cy="830997"/>
          </a:xfrm>
          <a:prstGeom prst="rect">
            <a:avLst/>
          </a:prstGeom>
          <a:noFill/>
          <a:ln w="9525" algn="ctr">
            <a:noFill/>
            <a:miter lim="800000"/>
            <a:headEnd/>
            <a:tailEnd/>
          </a:ln>
          <a:effectLst>
            <a:outerShdw dist="17961" dir="2700000" algn="ctr" rotWithShape="0">
              <a:srgbClr val="000000"/>
            </a:outerShdw>
          </a:effectLst>
        </p:spPr>
        <p:txBody>
          <a:bodyPr wrap="square">
            <a:spAutoFit/>
          </a:bodyPr>
          <a:lstStyle/>
          <a:p>
            <a:pPr algn="just" eaLnBrk="0" hangingPunct="0">
              <a:buFont typeface="Arial" pitchFamily="34" charset="0"/>
              <a:buChar char="•"/>
            </a:pPr>
            <a:r>
              <a:rPr lang="en-US" sz="2400" b="1" dirty="0" smtClean="0">
                <a:solidFill>
                  <a:srgbClr val="FFFFFF"/>
                </a:solidFill>
                <a:cs typeface="Arial" charset="0"/>
              </a:rPr>
              <a:t> Vật tư phục vụ sản xuất</a:t>
            </a:r>
          </a:p>
          <a:p>
            <a:pPr algn="just" eaLnBrk="0" hangingPunct="0">
              <a:buFont typeface="Arial" pitchFamily="34" charset="0"/>
              <a:buChar char="•"/>
            </a:pPr>
            <a:r>
              <a:rPr lang="en-US" sz="2400" b="1" dirty="0" smtClean="0">
                <a:solidFill>
                  <a:srgbClr val="FFFFFF"/>
                </a:solidFill>
                <a:cs typeface="Arial" charset="0"/>
              </a:rPr>
              <a:t> Vật tư bảo trì và sửa chữa</a:t>
            </a:r>
            <a:endParaRPr lang="en-US" sz="2400" b="1" dirty="0">
              <a:solidFill>
                <a:srgbClr val="FFFFFF"/>
              </a:solidFill>
              <a:cs typeface="Arial" charset="0"/>
            </a:endParaRPr>
          </a:p>
        </p:txBody>
      </p:sp>
      <p:sp>
        <p:nvSpPr>
          <p:cNvPr id="60" name="Rectangle 4"/>
          <p:cNvSpPr>
            <a:spLocks noChangeArrowheads="1"/>
          </p:cNvSpPr>
          <p:nvPr/>
        </p:nvSpPr>
        <p:spPr bwMode="gray">
          <a:xfrm>
            <a:off x="4648200" y="4267200"/>
            <a:ext cx="4495800" cy="9525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endParaRPr lang="en-US"/>
          </a:p>
        </p:txBody>
      </p:sp>
      <p:sp>
        <p:nvSpPr>
          <p:cNvPr id="61" name="Text Box 5"/>
          <p:cNvSpPr txBox="1">
            <a:spLocks noChangeArrowheads="1"/>
          </p:cNvSpPr>
          <p:nvPr/>
        </p:nvSpPr>
        <p:spPr bwMode="white">
          <a:xfrm>
            <a:off x="4724400" y="4191000"/>
            <a:ext cx="4419600" cy="1131848"/>
          </a:xfrm>
          <a:prstGeom prst="rect">
            <a:avLst/>
          </a:prstGeom>
          <a:noFill/>
          <a:ln w="9525" algn="ctr">
            <a:noFill/>
            <a:miter lim="800000"/>
            <a:headEnd/>
            <a:tailEnd/>
          </a:ln>
          <a:effectLst>
            <a:outerShdw dist="17961" dir="2700000" algn="ctr" rotWithShape="0">
              <a:srgbClr val="000000"/>
            </a:outerShdw>
          </a:effectLst>
        </p:spPr>
        <p:txBody>
          <a:bodyPr wrap="square">
            <a:spAutoFit/>
          </a:bodyPr>
          <a:lstStyle/>
          <a:p>
            <a:pPr algn="just" eaLnBrk="0" hangingPunct="0">
              <a:lnSpc>
                <a:spcPct val="150000"/>
              </a:lnSpc>
              <a:buFont typeface="Arial" pitchFamily="34" charset="0"/>
              <a:buChar char="•"/>
            </a:pPr>
            <a:r>
              <a:rPr lang="en-US" sz="2400" b="1" dirty="0" smtClean="0">
                <a:solidFill>
                  <a:srgbClr val="FFFFFF"/>
                </a:solidFill>
                <a:cs typeface="Arial" charset="0"/>
              </a:rPr>
              <a:t> Dịch vụ tư vấn</a:t>
            </a:r>
          </a:p>
          <a:p>
            <a:pPr algn="just" eaLnBrk="0" hangingPunct="0">
              <a:lnSpc>
                <a:spcPct val="150000"/>
              </a:lnSpc>
              <a:buFont typeface="Arial" pitchFamily="34" charset="0"/>
              <a:buChar char="•"/>
            </a:pPr>
            <a:r>
              <a:rPr lang="en-US" sz="2400" b="1" dirty="0" smtClean="0">
                <a:solidFill>
                  <a:srgbClr val="FFFFFF"/>
                </a:solidFill>
                <a:cs typeface="Arial" charset="0"/>
              </a:rPr>
              <a:t> Dịch vụ bảo trì và sửa chữa</a:t>
            </a:r>
            <a:endParaRPr lang="en-US" sz="2400" b="1" dirty="0">
              <a:solidFill>
                <a:srgbClr val="FFFFFF"/>
              </a:solidFill>
              <a:cs typeface="Arial" charset="0"/>
            </a:endParaRPr>
          </a:p>
        </p:txBody>
      </p:sp>
      <p:sp>
        <p:nvSpPr>
          <p:cNvPr id="21" name="Rectangle 20"/>
          <p:cNvSpPr/>
          <p:nvPr/>
        </p:nvSpPr>
        <p:spPr bwMode="auto">
          <a:xfrm>
            <a:off x="228600" y="6477000"/>
            <a:ext cx="1447800" cy="2286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362200"/>
            <a:ext cx="7315200" cy="868363"/>
          </a:xfrm>
        </p:spPr>
        <p:txBody>
          <a:bodyPr/>
          <a:lstStyle/>
          <a:p>
            <a:pPr algn="ctr">
              <a:lnSpc>
                <a:spcPct val="150000"/>
              </a:lnSpc>
            </a:pPr>
            <a:r>
              <a:rPr lang="en-US" dirty="0" smtClean="0">
                <a:solidFill>
                  <a:srgbClr val="C00000"/>
                </a:solidFill>
              </a:rPr>
              <a:t>6.2 Quyết định chiến lược sản phẩm</a:t>
            </a:r>
            <a:endParaRPr lang="en-US" dirty="0">
              <a:solidFill>
                <a:srgbClr val="C00000"/>
              </a:solidFill>
            </a:endParaRPr>
          </a:p>
        </p:txBody>
      </p:sp>
      <p:sp>
        <p:nvSpPr>
          <p:cNvPr id="3" name="Rectangle 2"/>
          <p:cNvSpPr/>
          <p:nvPr/>
        </p:nvSpPr>
        <p:spPr bwMode="auto">
          <a:xfrm>
            <a:off x="228600" y="6477000"/>
            <a:ext cx="1447800" cy="2286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002060"/>
                </a:solidFill>
              </a:rPr>
              <a:t>6.2.1 Quyết định về sản phẩm</a:t>
            </a:r>
            <a:endParaRPr lang="en-US" sz="3200" dirty="0">
              <a:solidFill>
                <a:srgbClr val="002060"/>
              </a:solidFill>
            </a:endParaRPr>
          </a:p>
        </p:txBody>
      </p:sp>
      <p:sp>
        <p:nvSpPr>
          <p:cNvPr id="3" name="Content Placeholder 2"/>
          <p:cNvSpPr>
            <a:spLocks noGrp="1"/>
          </p:cNvSpPr>
          <p:nvPr>
            <p:ph idx="1"/>
          </p:nvPr>
        </p:nvSpPr>
        <p:spPr>
          <a:xfrm>
            <a:off x="457200" y="1438275"/>
            <a:ext cx="8382000" cy="4733925"/>
          </a:xfrm>
        </p:spPr>
        <p:txBody>
          <a:bodyPr/>
          <a:lstStyle/>
          <a:p>
            <a:pPr>
              <a:lnSpc>
                <a:spcPct val="150000"/>
              </a:lnSpc>
              <a:buNone/>
            </a:pPr>
            <a:r>
              <a:rPr lang="en-US" b="1" dirty="0" smtClean="0">
                <a:solidFill>
                  <a:srgbClr val="C00000"/>
                </a:solidFill>
              </a:rPr>
              <a:t>6.2.1.1 Quyết định về danh mục sản phẩm</a:t>
            </a:r>
          </a:p>
          <a:p>
            <a:pPr algn="just">
              <a:lnSpc>
                <a:spcPct val="150000"/>
              </a:lnSpc>
              <a:buNone/>
            </a:pPr>
            <a:r>
              <a:rPr lang="en-US" sz="3200" b="1" dirty="0" smtClean="0">
                <a:solidFill>
                  <a:srgbClr val="002060"/>
                </a:solidFill>
              </a:rPr>
              <a:t>	</a:t>
            </a:r>
            <a:r>
              <a:rPr lang="en-US" sz="3200" dirty="0" smtClean="0">
                <a:solidFill>
                  <a:srgbClr val="002060"/>
                </a:solidFill>
              </a:rPr>
              <a:t>Danh mục sản phẩm được hình thành từ nhiều sản phẩm khác nhau được nhóm gộp trong các loại sản phẩm</a:t>
            </a:r>
            <a:endParaRPr lang="en-US" sz="3200" dirty="0">
              <a:solidFill>
                <a:srgbClr val="002060"/>
              </a:solidFill>
            </a:endParaRPr>
          </a:p>
        </p:txBody>
      </p:sp>
      <p:sp>
        <p:nvSpPr>
          <p:cNvPr id="4" name="Rectangle 3"/>
          <p:cNvSpPr/>
          <p:nvPr/>
        </p:nvSpPr>
        <p:spPr bwMode="auto">
          <a:xfrm>
            <a:off x="228600" y="6477000"/>
            <a:ext cx="1447800" cy="2286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657725"/>
          </a:xfrm>
        </p:spPr>
        <p:txBody>
          <a:bodyPr/>
          <a:lstStyle/>
          <a:p>
            <a:pPr algn="just">
              <a:lnSpc>
                <a:spcPct val="150000"/>
              </a:lnSpc>
              <a:buNone/>
            </a:pPr>
            <a:r>
              <a:rPr lang="en-US" dirty="0" smtClean="0">
                <a:solidFill>
                  <a:srgbClr val="002060"/>
                </a:solidFill>
              </a:rPr>
              <a:t>	Loại sản phẩm (product line) là một nhóm những sản phẩm có liên hệ mật thiết với nhau hoặc chúng thực hiện một chức năng tương tự</a:t>
            </a:r>
            <a:endParaRPr lang="en-US" dirty="0">
              <a:solidFill>
                <a:srgbClr val="002060"/>
              </a:solidFill>
            </a:endParaRPr>
          </a:p>
        </p:txBody>
      </p:sp>
      <p:sp>
        <p:nvSpPr>
          <p:cNvPr id="4" name="Rectangle 3"/>
          <p:cNvSpPr/>
          <p:nvPr/>
        </p:nvSpPr>
        <p:spPr bwMode="auto">
          <a:xfrm>
            <a:off x="228600" y="6477000"/>
            <a:ext cx="1447800" cy="2286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72000"/>
          </a:xfrm>
        </p:spPr>
        <p:txBody>
          <a:bodyPr/>
          <a:lstStyle/>
          <a:p>
            <a:pPr algn="just">
              <a:lnSpc>
                <a:spcPct val="150000"/>
              </a:lnSpc>
              <a:buNone/>
            </a:pPr>
            <a:r>
              <a:rPr lang="en-US" dirty="0" smtClean="0">
                <a:solidFill>
                  <a:srgbClr val="002060"/>
                </a:solidFill>
              </a:rPr>
              <a:t>	Danh mục sản phẩm của một doanh nghiệp sẽ có chiều rộng, chiều dài, chiều sâu và mật độ nhất định</a:t>
            </a:r>
            <a:endParaRPr lang="en-US" dirty="0">
              <a:solidFill>
                <a:srgbClr val="002060"/>
              </a:solidFill>
            </a:endParaRPr>
          </a:p>
        </p:txBody>
      </p:sp>
      <p:sp>
        <p:nvSpPr>
          <p:cNvPr id="4" name="Rectangle 3"/>
          <p:cNvSpPr/>
          <p:nvPr/>
        </p:nvSpPr>
        <p:spPr bwMode="auto">
          <a:xfrm>
            <a:off x="228600" y="6477000"/>
            <a:ext cx="1447800" cy="2286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534400" cy="868363"/>
          </a:xfrm>
        </p:spPr>
        <p:txBody>
          <a:bodyPr/>
          <a:lstStyle/>
          <a:p>
            <a:r>
              <a:rPr lang="en-US" sz="3200" dirty="0" smtClean="0">
                <a:solidFill>
                  <a:srgbClr val="002060"/>
                </a:solidFill>
              </a:rPr>
              <a:t/>
            </a:r>
            <a:br>
              <a:rPr lang="en-US" sz="3200" dirty="0" smtClean="0">
                <a:solidFill>
                  <a:srgbClr val="002060"/>
                </a:solidFill>
              </a:rPr>
            </a:br>
            <a:r>
              <a:rPr lang="en-US" dirty="0" smtClean="0">
                <a:solidFill>
                  <a:srgbClr val="C00000"/>
                </a:solidFill>
              </a:rPr>
              <a:t/>
            </a:r>
            <a:br>
              <a:rPr lang="en-US" dirty="0" smtClean="0">
                <a:solidFill>
                  <a:srgbClr val="C00000"/>
                </a:solidFill>
              </a:rPr>
            </a:br>
            <a:endParaRPr lang="en-US" dirty="0">
              <a:solidFill>
                <a:srgbClr val="C00000"/>
              </a:solidFill>
            </a:endParaRPr>
          </a:p>
        </p:txBody>
      </p:sp>
      <p:sp>
        <p:nvSpPr>
          <p:cNvPr id="3" name="Content Placeholder 2"/>
          <p:cNvSpPr>
            <a:spLocks noGrp="1"/>
          </p:cNvSpPr>
          <p:nvPr>
            <p:ph idx="1"/>
          </p:nvPr>
        </p:nvSpPr>
        <p:spPr>
          <a:xfrm>
            <a:off x="457200" y="1066801"/>
            <a:ext cx="8458200" cy="5486400"/>
          </a:xfrm>
        </p:spPr>
        <p:txBody>
          <a:bodyPr/>
          <a:lstStyle/>
          <a:p>
            <a:pPr>
              <a:lnSpc>
                <a:spcPct val="150000"/>
              </a:lnSpc>
              <a:buNone/>
            </a:pPr>
            <a:r>
              <a:rPr lang="en-US" b="1" dirty="0" smtClean="0">
                <a:solidFill>
                  <a:srgbClr val="C00000"/>
                </a:solidFill>
              </a:rPr>
              <a:t>6.2.1.2 Quyết định kéo dài dòng sản phẩm</a:t>
            </a:r>
          </a:p>
          <a:p>
            <a:pPr>
              <a:lnSpc>
                <a:spcPct val="150000"/>
              </a:lnSpc>
              <a:buFont typeface="Wingdings" pitchFamily="2" charset="2"/>
              <a:buChar char="v"/>
            </a:pPr>
            <a:r>
              <a:rPr lang="en-US" b="1" dirty="0" smtClean="0">
                <a:solidFill>
                  <a:srgbClr val="002060"/>
                </a:solidFill>
              </a:rPr>
              <a:t> Kéo dài xuống phía dưới</a:t>
            </a:r>
          </a:p>
          <a:p>
            <a:pPr algn="just">
              <a:lnSpc>
                <a:spcPct val="150000"/>
              </a:lnSpc>
              <a:buFont typeface="Arial" pitchFamily="34" charset="0"/>
              <a:buChar char="•"/>
            </a:pPr>
            <a:r>
              <a:rPr lang="en-US" dirty="0" smtClean="0">
                <a:solidFill>
                  <a:srgbClr val="002060"/>
                </a:solidFill>
              </a:rPr>
              <a:t>Nhận ra những cơ hội phát triển mạnh</a:t>
            </a:r>
          </a:p>
          <a:p>
            <a:pPr algn="just">
              <a:lnSpc>
                <a:spcPct val="150000"/>
              </a:lnSpc>
              <a:buFont typeface="Arial" pitchFamily="34" charset="0"/>
              <a:buChar char="•"/>
            </a:pPr>
            <a:r>
              <a:rPr lang="en-US" dirty="0" smtClean="0">
                <a:solidFill>
                  <a:srgbClr val="002060"/>
                </a:solidFill>
              </a:rPr>
              <a:t>Bị đối thủ cạnh tranh tấn công ở trên</a:t>
            </a:r>
          </a:p>
          <a:p>
            <a:pPr algn="just">
              <a:lnSpc>
                <a:spcPct val="150000"/>
              </a:lnSpc>
              <a:buFont typeface="Arial" pitchFamily="34" charset="0"/>
              <a:buChar char="•"/>
            </a:pPr>
            <a:r>
              <a:rPr lang="en-US" dirty="0" smtClean="0">
                <a:solidFill>
                  <a:srgbClr val="002060"/>
                </a:solidFill>
              </a:rPr>
              <a:t>Sự tăng trưởng ở trên ngày càng chậm</a:t>
            </a:r>
          </a:p>
          <a:p>
            <a:pPr>
              <a:lnSpc>
                <a:spcPct val="150000"/>
              </a:lnSpc>
              <a:buFont typeface="Arial" pitchFamily="34" charset="0"/>
              <a:buChar char="•"/>
            </a:pPr>
            <a:r>
              <a:rPr lang="en-US" dirty="0" smtClean="0">
                <a:solidFill>
                  <a:srgbClr val="002060"/>
                </a:solidFill>
              </a:rPr>
              <a:t>Muốn mở rộng xuống dưới</a:t>
            </a:r>
          </a:p>
          <a:p>
            <a:pPr algn="just">
              <a:lnSpc>
                <a:spcPct val="150000"/>
              </a:lnSpc>
              <a:buFont typeface="Arial" pitchFamily="34" charset="0"/>
              <a:buChar char="•"/>
            </a:pPr>
            <a:endParaRPr lang="en-US" dirty="0" smtClean="0">
              <a:solidFill>
                <a:srgbClr val="002060"/>
              </a:solidFill>
            </a:endParaRPr>
          </a:p>
        </p:txBody>
      </p:sp>
      <p:sp>
        <p:nvSpPr>
          <p:cNvPr id="4" name="Rectangle 3"/>
          <p:cNvSpPr/>
          <p:nvPr/>
        </p:nvSpPr>
        <p:spPr bwMode="auto">
          <a:xfrm>
            <a:off x="228600" y="6477000"/>
            <a:ext cx="1447800" cy="2286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9" name="Picture 3"/>
          <p:cNvPicPr>
            <a:picLocks noChangeAspect="1" noChangeArrowheads="1"/>
          </p:cNvPicPr>
          <p:nvPr/>
        </p:nvPicPr>
        <p:blipFill>
          <a:blip r:embed="rId2" cstate="print"/>
          <a:srcRect/>
          <a:stretch>
            <a:fillRect/>
          </a:stretch>
        </p:blipFill>
        <p:spPr bwMode="auto">
          <a:xfrm>
            <a:off x="4114800" y="1600200"/>
            <a:ext cx="4495800" cy="4495800"/>
          </a:xfrm>
          <a:prstGeom prst="rect">
            <a:avLst/>
          </a:prstGeom>
          <a:noFill/>
          <a:ln w="9525">
            <a:noFill/>
            <a:miter lim="800000"/>
            <a:headEnd/>
            <a:tailEnd/>
          </a:ln>
          <a:effectLst/>
        </p:spPr>
      </p:pic>
      <p:pic>
        <p:nvPicPr>
          <p:cNvPr id="91140" name="Picture 4"/>
          <p:cNvPicPr>
            <a:picLocks noChangeAspect="1" noChangeArrowheads="1"/>
          </p:cNvPicPr>
          <p:nvPr/>
        </p:nvPicPr>
        <p:blipFill>
          <a:blip r:embed="rId3" cstate="print"/>
          <a:srcRect/>
          <a:stretch>
            <a:fillRect/>
          </a:stretch>
        </p:blipFill>
        <p:spPr bwMode="auto">
          <a:xfrm>
            <a:off x="304800" y="1752600"/>
            <a:ext cx="4114800" cy="4267200"/>
          </a:xfrm>
          <a:prstGeom prst="rect">
            <a:avLst/>
          </a:prstGeom>
          <a:noFill/>
          <a:ln w="9525">
            <a:noFill/>
            <a:miter lim="800000"/>
            <a:headEnd/>
            <a:tailEnd/>
          </a:ln>
          <a:effectLst/>
        </p:spPr>
      </p:pic>
      <p:sp>
        <p:nvSpPr>
          <p:cNvPr id="7" name="Rectangle 6"/>
          <p:cNvSpPr/>
          <p:nvPr/>
        </p:nvSpPr>
        <p:spPr bwMode="auto">
          <a:xfrm>
            <a:off x="228600" y="6477000"/>
            <a:ext cx="1447800" cy="2286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91140"/>
                                        </p:tgtEl>
                                        <p:attrNameLst>
                                          <p:attrName>style.visibility</p:attrName>
                                        </p:attrNameLst>
                                      </p:cBhvr>
                                      <p:to>
                                        <p:strVal val="visible"/>
                                      </p:to>
                                    </p:set>
                                    <p:animEffect transition="in" filter="wheel(4)">
                                      <p:cBhvr>
                                        <p:cTn id="7" dur="1000"/>
                                        <p:tgtEl>
                                          <p:spTgt spid="91140"/>
                                        </p:tgtEl>
                                      </p:cBhvr>
                                    </p:animEffect>
                                  </p:childTnLst>
                                </p:cTn>
                              </p:par>
                            </p:childTnLst>
                          </p:cTn>
                        </p:par>
                        <p:par>
                          <p:cTn id="8" fill="hold">
                            <p:stCondLst>
                              <p:cond delay="1000"/>
                            </p:stCondLst>
                            <p:childTnLst>
                              <p:par>
                                <p:cTn id="9" presetID="5" presetClass="entr" presetSubtype="10" fill="hold" nodeType="afterEffect">
                                  <p:stCondLst>
                                    <p:cond delay="0"/>
                                  </p:stCondLst>
                                  <p:childTnLst>
                                    <p:set>
                                      <p:cBhvr>
                                        <p:cTn id="10" dur="1" fill="hold">
                                          <p:stCondLst>
                                            <p:cond delay="0"/>
                                          </p:stCondLst>
                                        </p:cTn>
                                        <p:tgtEl>
                                          <p:spTgt spid="91139"/>
                                        </p:tgtEl>
                                        <p:attrNameLst>
                                          <p:attrName>style.visibility</p:attrName>
                                        </p:attrNameLst>
                                      </p:cBhvr>
                                      <p:to>
                                        <p:strVal val="visible"/>
                                      </p:to>
                                    </p:set>
                                    <p:animEffect transition="in" filter="checkerboard(across)">
                                      <p:cBhvr>
                                        <p:cTn id="11" dur="1000"/>
                                        <p:tgtEl>
                                          <p:spTgt spid="91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lnSpc>
                <a:spcPct val="150000"/>
              </a:lnSpc>
              <a:buFont typeface="Wingdings" pitchFamily="2" charset="2"/>
              <a:buChar char="v"/>
            </a:pPr>
            <a:r>
              <a:rPr lang="en-US" b="1" dirty="0" smtClean="0">
                <a:solidFill>
                  <a:srgbClr val="002060"/>
                </a:solidFill>
              </a:rPr>
              <a:t> Kéo dài phía trên</a:t>
            </a:r>
          </a:p>
          <a:p>
            <a:pPr algn="just">
              <a:lnSpc>
                <a:spcPct val="150000"/>
              </a:lnSpc>
              <a:buFont typeface="Arial" pitchFamily="34" charset="0"/>
              <a:buChar char="•"/>
            </a:pPr>
            <a:r>
              <a:rPr lang="en-US" dirty="0" smtClean="0">
                <a:solidFill>
                  <a:srgbClr val="002060"/>
                </a:solidFill>
              </a:rPr>
              <a:t>Tỉ lệ tăng trưởng phía trên cao hơn</a:t>
            </a:r>
          </a:p>
          <a:p>
            <a:pPr algn="just">
              <a:lnSpc>
                <a:spcPct val="150000"/>
              </a:lnSpc>
              <a:buFont typeface="Arial" pitchFamily="34" charset="0"/>
              <a:buChar char="•"/>
            </a:pPr>
            <a:r>
              <a:rPr lang="en-US" dirty="0" smtClean="0">
                <a:solidFill>
                  <a:srgbClr val="002060"/>
                </a:solidFill>
              </a:rPr>
              <a:t>Tiền lãi cao hơn</a:t>
            </a:r>
          </a:p>
          <a:p>
            <a:pPr algn="just">
              <a:lnSpc>
                <a:spcPct val="150000"/>
              </a:lnSpc>
              <a:buFont typeface="Arial" pitchFamily="34" charset="0"/>
              <a:buChar char="•"/>
            </a:pPr>
            <a:r>
              <a:rPr lang="en-US" dirty="0" smtClean="0">
                <a:solidFill>
                  <a:srgbClr val="002060"/>
                </a:solidFill>
              </a:rPr>
              <a:t>Muốn khẳng định mình với đầy đủ loại sản phẩm</a:t>
            </a:r>
            <a:endParaRPr lang="en-US" dirty="0">
              <a:solidFill>
                <a:srgbClr val="002060"/>
              </a:solidFill>
            </a:endParaRPr>
          </a:p>
        </p:txBody>
      </p:sp>
      <p:sp>
        <p:nvSpPr>
          <p:cNvPr id="4" name="Rectangle 3"/>
          <p:cNvSpPr/>
          <p:nvPr/>
        </p:nvSpPr>
        <p:spPr bwMode="auto">
          <a:xfrm>
            <a:off x="228600" y="6477000"/>
            <a:ext cx="1447800" cy="2286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228600" y="6477000"/>
            <a:ext cx="1447800" cy="2286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pic>
        <p:nvPicPr>
          <p:cNvPr id="92162" name="Picture 2"/>
          <p:cNvPicPr>
            <a:picLocks noChangeAspect="1" noChangeArrowheads="1"/>
          </p:cNvPicPr>
          <p:nvPr/>
        </p:nvPicPr>
        <p:blipFill>
          <a:blip r:embed="rId2" cstate="print"/>
          <a:srcRect/>
          <a:stretch>
            <a:fillRect/>
          </a:stretch>
        </p:blipFill>
        <p:spPr bwMode="auto">
          <a:xfrm>
            <a:off x="4495800" y="1981200"/>
            <a:ext cx="4305300" cy="3733800"/>
          </a:xfrm>
          <a:prstGeom prst="rect">
            <a:avLst/>
          </a:prstGeom>
          <a:noFill/>
          <a:ln w="9525">
            <a:noFill/>
            <a:miter lim="800000"/>
            <a:headEnd/>
            <a:tailEnd/>
          </a:ln>
          <a:effectLst/>
        </p:spPr>
      </p:pic>
      <p:pic>
        <p:nvPicPr>
          <p:cNvPr id="92163" name="Picture 3"/>
          <p:cNvPicPr>
            <a:picLocks noChangeAspect="1" noChangeArrowheads="1"/>
          </p:cNvPicPr>
          <p:nvPr/>
        </p:nvPicPr>
        <p:blipFill>
          <a:blip r:embed="rId3" cstate="print"/>
          <a:srcRect/>
          <a:stretch>
            <a:fillRect/>
          </a:stretch>
        </p:blipFill>
        <p:spPr bwMode="auto">
          <a:xfrm>
            <a:off x="152400" y="1981200"/>
            <a:ext cx="4114800" cy="37338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92163"/>
                                        </p:tgtEl>
                                        <p:attrNameLst>
                                          <p:attrName>style.visibility</p:attrName>
                                        </p:attrNameLst>
                                      </p:cBhvr>
                                      <p:to>
                                        <p:strVal val="visible"/>
                                      </p:to>
                                    </p:set>
                                    <p:animEffect transition="in" filter="slide(fromBottom)">
                                      <p:cBhvr>
                                        <p:cTn id="7" dur="1000"/>
                                        <p:tgtEl>
                                          <p:spTgt spid="92163"/>
                                        </p:tgtEl>
                                      </p:cBhvr>
                                    </p:animEffect>
                                  </p:childTnLst>
                                </p:cTn>
                              </p:par>
                            </p:childTnLst>
                          </p:cTn>
                        </p:par>
                        <p:par>
                          <p:cTn id="8" fill="hold">
                            <p:stCondLst>
                              <p:cond delay="1000"/>
                            </p:stCondLst>
                            <p:childTnLst>
                              <p:par>
                                <p:cTn id="9" presetID="4" presetClass="entr" presetSubtype="16" fill="hold" nodeType="afterEffect">
                                  <p:stCondLst>
                                    <p:cond delay="0"/>
                                  </p:stCondLst>
                                  <p:childTnLst>
                                    <p:set>
                                      <p:cBhvr>
                                        <p:cTn id="10" dur="1" fill="hold">
                                          <p:stCondLst>
                                            <p:cond delay="0"/>
                                          </p:stCondLst>
                                        </p:cTn>
                                        <p:tgtEl>
                                          <p:spTgt spid="92162"/>
                                        </p:tgtEl>
                                        <p:attrNameLst>
                                          <p:attrName>style.visibility</p:attrName>
                                        </p:attrNameLst>
                                      </p:cBhvr>
                                      <p:to>
                                        <p:strVal val="visible"/>
                                      </p:to>
                                    </p:set>
                                    <p:animEffect transition="in" filter="box(in)">
                                      <p:cBhvr>
                                        <p:cTn id="11" dur="1000"/>
                                        <p:tgtEl>
                                          <p:spTgt spid="92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Mục tiêu chương</a:t>
            </a:r>
            <a:endParaRPr lang="en-US" dirty="0"/>
          </a:p>
        </p:txBody>
      </p:sp>
      <p:sp>
        <p:nvSpPr>
          <p:cNvPr id="3" name="Content Placeholder 2"/>
          <p:cNvSpPr>
            <a:spLocks noGrp="1"/>
          </p:cNvSpPr>
          <p:nvPr>
            <p:ph idx="1"/>
          </p:nvPr>
        </p:nvSpPr>
        <p:spPr/>
        <p:txBody>
          <a:bodyPr/>
          <a:lstStyle/>
          <a:p>
            <a:pPr algn="just">
              <a:lnSpc>
                <a:spcPct val="150000"/>
              </a:lnSpc>
            </a:pPr>
            <a:r>
              <a:rPr lang="en-US" dirty="0" smtClean="0">
                <a:solidFill>
                  <a:srgbClr val="002060"/>
                </a:solidFill>
              </a:rPr>
              <a:t>Làm rõ đặc tính của sản phẩm và phân loại sản phẩm</a:t>
            </a:r>
          </a:p>
          <a:p>
            <a:pPr algn="just">
              <a:lnSpc>
                <a:spcPct val="150000"/>
              </a:lnSpc>
            </a:pPr>
            <a:r>
              <a:rPr lang="en-US" dirty="0" smtClean="0">
                <a:solidFill>
                  <a:srgbClr val="C00000"/>
                </a:solidFill>
              </a:rPr>
              <a:t>Phân tích các quyết định sản phẩm và quyết định chiến lược nhãn hiệu</a:t>
            </a:r>
          </a:p>
          <a:p>
            <a:pPr algn="just">
              <a:lnSpc>
                <a:spcPct val="150000"/>
              </a:lnSpc>
            </a:pPr>
            <a:r>
              <a:rPr lang="en-US" dirty="0" smtClean="0">
                <a:solidFill>
                  <a:srgbClr val="1AD81F"/>
                </a:solidFill>
              </a:rPr>
              <a:t>Mô tả và phân tích các chiến lược quản trị chu kì sống của sản phẩm</a:t>
            </a:r>
            <a:endParaRPr lang="en-US" dirty="0">
              <a:solidFill>
                <a:srgbClr val="1AD81F"/>
              </a:solidFill>
            </a:endParaRPr>
          </a:p>
        </p:txBody>
      </p:sp>
      <p:sp>
        <p:nvSpPr>
          <p:cNvPr id="4" name="Rectangle 3"/>
          <p:cNvSpPr/>
          <p:nvPr/>
        </p:nvSpPr>
        <p:spPr bwMode="auto">
          <a:xfrm>
            <a:off x="228600" y="6477000"/>
            <a:ext cx="1447800" cy="2286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lnSpc>
                <a:spcPct val="150000"/>
              </a:lnSpc>
              <a:buFont typeface="Wingdings" pitchFamily="2" charset="2"/>
              <a:buChar char="v"/>
            </a:pPr>
            <a:r>
              <a:rPr lang="en-US" b="1" dirty="0" smtClean="0">
                <a:solidFill>
                  <a:srgbClr val="002060"/>
                </a:solidFill>
              </a:rPr>
              <a:t> Kéo dài hai phía</a:t>
            </a:r>
          </a:p>
          <a:p>
            <a:pPr algn="just">
              <a:lnSpc>
                <a:spcPct val="150000"/>
              </a:lnSpc>
              <a:buNone/>
            </a:pPr>
            <a:r>
              <a:rPr lang="en-US" dirty="0" smtClean="0">
                <a:solidFill>
                  <a:srgbClr val="002060"/>
                </a:solidFill>
              </a:rPr>
              <a:t>	Truyền tải thông điệp </a:t>
            </a:r>
            <a:r>
              <a:rPr lang="en-US" dirty="0" smtClean="0">
                <a:solidFill>
                  <a:srgbClr val="002060"/>
                </a:solidFill>
                <a:sym typeface="Wingdings" pitchFamily="2" charset="2"/>
              </a:rPr>
              <a:t> khách hàng: </a:t>
            </a:r>
            <a:r>
              <a:rPr lang="en-US" dirty="0" smtClean="0">
                <a:solidFill>
                  <a:srgbClr val="002060"/>
                </a:solidFill>
              </a:rPr>
              <a:t> “</a:t>
            </a:r>
            <a:r>
              <a:rPr lang="en-US" i="1" dirty="0" smtClean="0">
                <a:solidFill>
                  <a:srgbClr val="002060"/>
                </a:solidFill>
              </a:rPr>
              <a:t>doanh nghiệp sản xuất đầy đủ một loại sản phẩm”</a:t>
            </a:r>
          </a:p>
          <a:p>
            <a:pPr>
              <a:buFont typeface="Arial" pitchFamily="34" charset="0"/>
              <a:buChar char="•"/>
            </a:pPr>
            <a:endParaRPr lang="en-US" dirty="0" smtClean="0"/>
          </a:p>
          <a:p>
            <a:pPr>
              <a:buFont typeface="Arial" pitchFamily="34" charset="0"/>
              <a:buChar char="•"/>
            </a:pPr>
            <a:endParaRPr lang="en-US" dirty="0"/>
          </a:p>
        </p:txBody>
      </p:sp>
      <p:sp>
        <p:nvSpPr>
          <p:cNvPr id="4" name="Rectangle 3"/>
          <p:cNvSpPr/>
          <p:nvPr/>
        </p:nvSpPr>
        <p:spPr bwMode="auto">
          <a:xfrm>
            <a:off x="228600" y="6477000"/>
            <a:ext cx="1447800" cy="2286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648200"/>
          </a:xfrm>
        </p:spPr>
        <p:txBody>
          <a:bodyPr/>
          <a:lstStyle/>
          <a:p>
            <a:pPr algn="just">
              <a:lnSpc>
                <a:spcPct val="150000"/>
              </a:lnSpc>
              <a:buNone/>
            </a:pPr>
            <a:r>
              <a:rPr lang="en-US" b="1" dirty="0" smtClean="0">
                <a:solidFill>
                  <a:srgbClr val="C00000"/>
                </a:solidFill>
              </a:rPr>
              <a:t>6.2.1.3 Quyết định hiện đại hóa sản phẩm</a:t>
            </a:r>
            <a:endParaRPr lang="en-US" b="1" dirty="0" smtClean="0">
              <a:solidFill>
                <a:srgbClr val="002060"/>
              </a:solidFill>
            </a:endParaRPr>
          </a:p>
          <a:p>
            <a:pPr algn="just">
              <a:lnSpc>
                <a:spcPct val="150000"/>
              </a:lnSpc>
            </a:pPr>
            <a:r>
              <a:rPr lang="en-US" dirty="0" smtClean="0">
                <a:solidFill>
                  <a:srgbClr val="002060"/>
                </a:solidFill>
              </a:rPr>
              <a:t>Thay đổi từng phần</a:t>
            </a:r>
          </a:p>
          <a:p>
            <a:pPr algn="just">
              <a:lnSpc>
                <a:spcPct val="150000"/>
              </a:lnSpc>
            </a:pPr>
            <a:r>
              <a:rPr lang="en-US" dirty="0" smtClean="0">
                <a:solidFill>
                  <a:srgbClr val="002060"/>
                </a:solidFill>
              </a:rPr>
              <a:t>Thay đổi toàn bộ</a:t>
            </a:r>
            <a:endParaRPr lang="en-US" dirty="0">
              <a:solidFill>
                <a:srgbClr val="002060"/>
              </a:solidFill>
            </a:endParaRPr>
          </a:p>
        </p:txBody>
      </p:sp>
      <p:sp>
        <p:nvSpPr>
          <p:cNvPr id="4" name="Rectangle 3"/>
          <p:cNvSpPr/>
          <p:nvPr/>
        </p:nvSpPr>
        <p:spPr bwMode="auto">
          <a:xfrm>
            <a:off x="228600" y="6477000"/>
            <a:ext cx="1447800" cy="2286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6" name="Picture 4"/>
          <p:cNvPicPr>
            <a:picLocks noGrp="1" noChangeAspect="1" noChangeArrowheads="1"/>
          </p:cNvPicPr>
          <p:nvPr>
            <p:ph idx="1"/>
          </p:nvPr>
        </p:nvPicPr>
        <p:blipFill>
          <a:blip r:embed="rId2" cstate="print"/>
          <a:srcRect/>
          <a:stretch>
            <a:fillRect/>
          </a:stretch>
        </p:blipFill>
        <p:spPr bwMode="auto">
          <a:xfrm>
            <a:off x="304800" y="1371600"/>
            <a:ext cx="4140849" cy="4733925"/>
          </a:xfrm>
          <a:prstGeom prst="rect">
            <a:avLst/>
          </a:prstGeom>
          <a:noFill/>
          <a:ln w="9525">
            <a:noFill/>
            <a:miter lim="800000"/>
            <a:headEnd/>
            <a:tailEnd/>
          </a:ln>
          <a:effectLst/>
        </p:spPr>
      </p:pic>
      <p:sp>
        <p:nvSpPr>
          <p:cNvPr id="7" name="Rectangle 6"/>
          <p:cNvSpPr/>
          <p:nvPr/>
        </p:nvSpPr>
        <p:spPr bwMode="auto">
          <a:xfrm>
            <a:off x="228600" y="6477000"/>
            <a:ext cx="1447800" cy="2286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pic>
        <p:nvPicPr>
          <p:cNvPr id="90117" name="Picture 5"/>
          <p:cNvPicPr>
            <a:picLocks noChangeAspect="1" noChangeArrowheads="1"/>
          </p:cNvPicPr>
          <p:nvPr/>
        </p:nvPicPr>
        <p:blipFill>
          <a:blip r:embed="rId3" cstate="print"/>
          <a:srcRect/>
          <a:stretch>
            <a:fillRect/>
          </a:stretch>
        </p:blipFill>
        <p:spPr bwMode="auto">
          <a:xfrm>
            <a:off x="5105400" y="1524000"/>
            <a:ext cx="2971800" cy="1905000"/>
          </a:xfrm>
          <a:prstGeom prst="rect">
            <a:avLst/>
          </a:prstGeom>
          <a:noFill/>
          <a:ln w="9525">
            <a:noFill/>
            <a:miter lim="800000"/>
            <a:headEnd/>
            <a:tailEnd/>
          </a:ln>
          <a:effectLst/>
        </p:spPr>
      </p:pic>
      <p:pic>
        <p:nvPicPr>
          <p:cNvPr id="90118" name="Picture 6"/>
          <p:cNvPicPr>
            <a:picLocks noChangeAspect="1" noChangeArrowheads="1"/>
          </p:cNvPicPr>
          <p:nvPr/>
        </p:nvPicPr>
        <p:blipFill>
          <a:blip r:embed="rId4" cstate="print"/>
          <a:srcRect/>
          <a:stretch>
            <a:fillRect/>
          </a:stretch>
        </p:blipFill>
        <p:spPr bwMode="auto">
          <a:xfrm>
            <a:off x="5105400" y="3657600"/>
            <a:ext cx="2971800" cy="28575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90116"/>
                                        </p:tgtEl>
                                        <p:attrNameLst>
                                          <p:attrName>style.visibility</p:attrName>
                                        </p:attrNameLst>
                                      </p:cBhvr>
                                      <p:to>
                                        <p:strVal val="visible"/>
                                      </p:to>
                                    </p:set>
                                    <p:animEffect transition="in" filter="blinds(horizontal)">
                                      <p:cBhvr>
                                        <p:cTn id="7" dur="1000"/>
                                        <p:tgtEl>
                                          <p:spTgt spid="90116"/>
                                        </p:tgtEl>
                                      </p:cBhvr>
                                    </p:animEffect>
                                  </p:childTnLst>
                                </p:cTn>
                              </p:par>
                            </p:childTnLst>
                          </p:cTn>
                        </p:par>
                        <p:par>
                          <p:cTn id="8" fill="hold">
                            <p:stCondLst>
                              <p:cond delay="1000"/>
                            </p:stCondLst>
                            <p:childTnLst>
                              <p:par>
                                <p:cTn id="9" presetID="21" presetClass="entr" presetSubtype="4" fill="hold" nodeType="afterEffect">
                                  <p:stCondLst>
                                    <p:cond delay="0"/>
                                  </p:stCondLst>
                                  <p:childTnLst>
                                    <p:set>
                                      <p:cBhvr>
                                        <p:cTn id="10" dur="1" fill="hold">
                                          <p:stCondLst>
                                            <p:cond delay="0"/>
                                          </p:stCondLst>
                                        </p:cTn>
                                        <p:tgtEl>
                                          <p:spTgt spid="90117"/>
                                        </p:tgtEl>
                                        <p:attrNameLst>
                                          <p:attrName>style.visibility</p:attrName>
                                        </p:attrNameLst>
                                      </p:cBhvr>
                                      <p:to>
                                        <p:strVal val="visible"/>
                                      </p:to>
                                    </p:set>
                                    <p:animEffect transition="in" filter="wheel(4)">
                                      <p:cBhvr>
                                        <p:cTn id="11" dur="1000"/>
                                        <p:tgtEl>
                                          <p:spTgt spid="90117"/>
                                        </p:tgtEl>
                                      </p:cBhvr>
                                    </p:animEffect>
                                  </p:childTnLst>
                                </p:cTn>
                              </p:par>
                            </p:childTnLst>
                          </p:cTn>
                        </p:par>
                        <p:par>
                          <p:cTn id="12" fill="hold">
                            <p:stCondLst>
                              <p:cond delay="2000"/>
                            </p:stCondLst>
                            <p:childTnLst>
                              <p:par>
                                <p:cTn id="13" presetID="8" presetClass="entr" presetSubtype="16" fill="hold" nodeType="afterEffect">
                                  <p:stCondLst>
                                    <p:cond delay="0"/>
                                  </p:stCondLst>
                                  <p:childTnLst>
                                    <p:set>
                                      <p:cBhvr>
                                        <p:cTn id="14" dur="1" fill="hold">
                                          <p:stCondLst>
                                            <p:cond delay="0"/>
                                          </p:stCondLst>
                                        </p:cTn>
                                        <p:tgtEl>
                                          <p:spTgt spid="90118"/>
                                        </p:tgtEl>
                                        <p:attrNameLst>
                                          <p:attrName>style.visibility</p:attrName>
                                        </p:attrNameLst>
                                      </p:cBhvr>
                                      <p:to>
                                        <p:strVal val="visible"/>
                                      </p:to>
                                    </p:set>
                                    <p:animEffect transition="in" filter="diamond(in)">
                                      <p:cBhvr>
                                        <p:cTn id="15" dur="1000"/>
                                        <p:tgtEl>
                                          <p:spTgt spid="90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029200"/>
          </a:xfrm>
        </p:spPr>
        <p:txBody>
          <a:bodyPr/>
          <a:lstStyle/>
          <a:p>
            <a:pPr>
              <a:lnSpc>
                <a:spcPct val="150000"/>
              </a:lnSpc>
              <a:buNone/>
            </a:pPr>
            <a:r>
              <a:rPr lang="en-US" b="1" dirty="0" smtClean="0">
                <a:solidFill>
                  <a:srgbClr val="C00000"/>
                </a:solidFill>
              </a:rPr>
              <a:t>6.2.1.4 Quyết định bổ sung sản phẩm</a:t>
            </a:r>
            <a:endParaRPr lang="en-US" b="1" dirty="0" smtClean="0">
              <a:solidFill>
                <a:srgbClr val="002060"/>
              </a:solidFill>
            </a:endParaRPr>
          </a:p>
          <a:p>
            <a:pPr>
              <a:lnSpc>
                <a:spcPct val="150000"/>
              </a:lnSpc>
              <a:buFont typeface="Arial" pitchFamily="34" charset="0"/>
              <a:buChar char="•"/>
            </a:pPr>
            <a:r>
              <a:rPr lang="en-US" dirty="0" smtClean="0">
                <a:solidFill>
                  <a:srgbClr val="002060"/>
                </a:solidFill>
              </a:rPr>
              <a:t>Tìm kiếm lợi nhuận tăng thêm</a:t>
            </a:r>
          </a:p>
          <a:p>
            <a:pPr>
              <a:lnSpc>
                <a:spcPct val="150000"/>
              </a:lnSpc>
              <a:buFont typeface="Arial" pitchFamily="34" charset="0"/>
              <a:buChar char="•"/>
            </a:pPr>
            <a:r>
              <a:rPr lang="en-US" dirty="0" smtClean="0">
                <a:solidFill>
                  <a:srgbClr val="002060"/>
                </a:solidFill>
              </a:rPr>
              <a:t>Cố gắng thỏa mãn nhu cầu của đại lý</a:t>
            </a:r>
          </a:p>
          <a:p>
            <a:pPr>
              <a:lnSpc>
                <a:spcPct val="150000"/>
              </a:lnSpc>
              <a:buFont typeface="Arial" pitchFamily="34" charset="0"/>
              <a:buChar char="•"/>
            </a:pPr>
            <a:r>
              <a:rPr lang="en-US" dirty="0" smtClean="0">
                <a:solidFill>
                  <a:srgbClr val="002060"/>
                </a:solidFill>
              </a:rPr>
              <a:t>Cố gắng trở thành người luôn dẫn đầu</a:t>
            </a:r>
          </a:p>
          <a:p>
            <a:pPr>
              <a:lnSpc>
                <a:spcPct val="150000"/>
              </a:lnSpc>
              <a:buFont typeface="Arial" pitchFamily="34" charset="0"/>
              <a:buChar char="•"/>
            </a:pPr>
            <a:r>
              <a:rPr lang="en-US" dirty="0" smtClean="0">
                <a:solidFill>
                  <a:srgbClr val="002060"/>
                </a:solidFill>
              </a:rPr>
              <a:t>Cố gắng lấp kín lỗ hổng để ngăn ngừa đối thủ cạnh tranh</a:t>
            </a:r>
            <a:endParaRPr lang="en-US" dirty="0">
              <a:solidFill>
                <a:srgbClr val="002060"/>
              </a:solidFill>
            </a:endParaRPr>
          </a:p>
        </p:txBody>
      </p:sp>
      <p:sp>
        <p:nvSpPr>
          <p:cNvPr id="4" name="Rectangle 3"/>
          <p:cNvSpPr/>
          <p:nvPr/>
        </p:nvSpPr>
        <p:spPr bwMode="auto">
          <a:xfrm>
            <a:off x="228600" y="6477000"/>
            <a:ext cx="1447800" cy="2286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1"/>
            <a:ext cx="8229600" cy="5105400"/>
          </a:xfrm>
        </p:spPr>
        <p:txBody>
          <a:bodyPr/>
          <a:lstStyle/>
          <a:p>
            <a:pPr algn="ctr">
              <a:lnSpc>
                <a:spcPct val="150000"/>
              </a:lnSpc>
              <a:buNone/>
            </a:pPr>
            <a:r>
              <a:rPr lang="en-US" b="1" dirty="0" smtClean="0">
                <a:solidFill>
                  <a:srgbClr val="C00000"/>
                </a:solidFill>
              </a:rPr>
              <a:t>6.2.1.5 Quyết định thanh lọc sản phẩm</a:t>
            </a:r>
            <a:endParaRPr lang="en-US" b="1" dirty="0" smtClean="0">
              <a:solidFill>
                <a:srgbClr val="002060"/>
              </a:solidFill>
            </a:endParaRPr>
          </a:p>
          <a:p>
            <a:pPr algn="just">
              <a:lnSpc>
                <a:spcPct val="150000"/>
              </a:lnSpc>
            </a:pPr>
            <a:r>
              <a:rPr lang="en-US" dirty="0" smtClean="0">
                <a:solidFill>
                  <a:srgbClr val="002060"/>
                </a:solidFill>
              </a:rPr>
              <a:t>Loại sản phẩm đó có mặt hàng không mang lại lợi nhuận</a:t>
            </a:r>
          </a:p>
          <a:p>
            <a:pPr algn="just">
              <a:lnSpc>
                <a:spcPct val="150000"/>
              </a:lnSpc>
            </a:pPr>
            <a:r>
              <a:rPr lang="en-US" dirty="0" smtClean="0">
                <a:solidFill>
                  <a:srgbClr val="002060"/>
                </a:solidFill>
              </a:rPr>
              <a:t>Doanh nghiệp thiếu năng lực sản xuất</a:t>
            </a:r>
          </a:p>
          <a:p>
            <a:pPr algn="just">
              <a:lnSpc>
                <a:spcPct val="150000"/>
              </a:lnSpc>
            </a:pPr>
            <a:r>
              <a:rPr lang="en-US" dirty="0" smtClean="0">
                <a:solidFill>
                  <a:srgbClr val="002060"/>
                </a:solidFill>
              </a:rPr>
              <a:t>Doanh nghiệp tập trung để sản xuất những mặt hàng đem lại lợi nhuận hơn</a:t>
            </a:r>
            <a:endParaRPr lang="en-US" dirty="0">
              <a:solidFill>
                <a:srgbClr val="002060"/>
              </a:solidFill>
            </a:endParaRPr>
          </a:p>
        </p:txBody>
      </p:sp>
      <p:sp>
        <p:nvSpPr>
          <p:cNvPr id="4" name="Rectangle 3"/>
          <p:cNvSpPr/>
          <p:nvPr/>
        </p:nvSpPr>
        <p:spPr bwMode="auto">
          <a:xfrm>
            <a:off x="228600" y="6477000"/>
            <a:ext cx="1447800" cy="2286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8125"/>
            <a:ext cx="7696200" cy="868363"/>
          </a:xfrm>
        </p:spPr>
        <p:txBody>
          <a:bodyPr/>
          <a:lstStyle/>
          <a:p>
            <a:r>
              <a:rPr lang="en-US" sz="3200" dirty="0" smtClean="0">
                <a:solidFill>
                  <a:srgbClr val="002060"/>
                </a:solidFill>
              </a:rPr>
              <a:t>6.2.2 Quyết định chiến lược nhãn hiệu</a:t>
            </a:r>
            <a:endParaRPr lang="en-US" sz="3200" dirty="0">
              <a:solidFill>
                <a:srgbClr val="002060"/>
              </a:solidFill>
            </a:endParaRPr>
          </a:p>
        </p:txBody>
      </p:sp>
      <p:sp>
        <p:nvSpPr>
          <p:cNvPr id="3" name="Content Placeholder 2"/>
          <p:cNvSpPr>
            <a:spLocks noGrp="1"/>
          </p:cNvSpPr>
          <p:nvPr>
            <p:ph idx="1"/>
          </p:nvPr>
        </p:nvSpPr>
        <p:spPr/>
        <p:txBody>
          <a:bodyPr/>
          <a:lstStyle/>
          <a:p>
            <a:pPr algn="ctr">
              <a:buNone/>
            </a:pPr>
            <a:r>
              <a:rPr lang="en-US" b="1" dirty="0" smtClean="0">
                <a:solidFill>
                  <a:srgbClr val="C00000"/>
                </a:solidFill>
              </a:rPr>
              <a:t>6.2.2.1 Khái niệm về nhãn hiệu</a:t>
            </a:r>
          </a:p>
          <a:p>
            <a:pPr algn="just">
              <a:buNone/>
            </a:pPr>
            <a:r>
              <a:rPr lang="en-US" i="1" dirty="0" smtClean="0"/>
              <a:t>	</a:t>
            </a:r>
            <a:r>
              <a:rPr lang="en-US" i="1" dirty="0" smtClean="0">
                <a:solidFill>
                  <a:srgbClr val="002060"/>
                </a:solidFill>
              </a:rPr>
              <a:t>“Nhãn hiệu là tên gọi, thuật ngữ, ký hiệu, biểu tượng hay kiểu dáng, hoặc sự kết hợp những yếu tố đó nhằm xác nhận hàng hóa hay dịch vụ của một người bán hàng hay một nhóm người bán và phân biệt chúng với những thứ của đối thủ cạnh tranh”.</a:t>
            </a:r>
            <a:r>
              <a:rPr lang="en-US" i="1" dirty="0" smtClean="0"/>
              <a:t> </a:t>
            </a:r>
            <a:r>
              <a:rPr lang="en-US" i="1" dirty="0" smtClean="0">
                <a:solidFill>
                  <a:srgbClr val="CC6600"/>
                </a:solidFill>
              </a:rPr>
              <a:t> </a:t>
            </a:r>
            <a:r>
              <a:rPr lang="en-US" sz="2800" i="1" dirty="0" smtClean="0">
                <a:solidFill>
                  <a:srgbClr val="CC6600"/>
                </a:solidFill>
              </a:rPr>
              <a:t>(Hiệp hội Marketing Mỹ)</a:t>
            </a:r>
            <a:endParaRPr lang="en-US" sz="2800" dirty="0" smtClean="0">
              <a:solidFill>
                <a:srgbClr val="CC6600"/>
              </a:solidFill>
            </a:endParaRPr>
          </a:p>
          <a:p>
            <a:pPr algn="just">
              <a:buNone/>
            </a:pPr>
            <a:endParaRPr lang="en-US" dirty="0">
              <a:solidFill>
                <a:srgbClr val="C00000"/>
              </a:solidFill>
            </a:endParaRPr>
          </a:p>
        </p:txBody>
      </p:sp>
      <p:sp>
        <p:nvSpPr>
          <p:cNvPr id="4" name="Rectangle 3"/>
          <p:cNvSpPr/>
          <p:nvPr/>
        </p:nvSpPr>
        <p:spPr bwMode="auto">
          <a:xfrm>
            <a:off x="228600" y="6477000"/>
            <a:ext cx="1447800" cy="2286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ctr">
              <a:lnSpc>
                <a:spcPct val="150000"/>
              </a:lnSpc>
              <a:buNone/>
            </a:pPr>
            <a:r>
              <a:rPr lang="en-US" b="1" dirty="0" smtClean="0">
                <a:solidFill>
                  <a:srgbClr val="C00000"/>
                </a:solidFill>
              </a:rPr>
              <a:t>6.2.2.2 Quyết định chiến lược nhãn hiệu</a:t>
            </a:r>
          </a:p>
          <a:p>
            <a:pPr algn="just">
              <a:lnSpc>
                <a:spcPct val="150000"/>
              </a:lnSpc>
              <a:buNone/>
            </a:pPr>
            <a:r>
              <a:rPr lang="en-US" dirty="0" smtClean="0">
                <a:solidFill>
                  <a:srgbClr val="002060"/>
                </a:solidFill>
              </a:rPr>
              <a:t>	Có 4 cách lựa chọn khi quyết định chiến lược nhãn hiệu</a:t>
            </a:r>
          </a:p>
          <a:p>
            <a:pPr algn="just">
              <a:buNone/>
            </a:pPr>
            <a:endParaRPr lang="en-US" dirty="0">
              <a:solidFill>
                <a:srgbClr val="002060"/>
              </a:solidFill>
            </a:endParaRPr>
          </a:p>
        </p:txBody>
      </p:sp>
      <p:sp>
        <p:nvSpPr>
          <p:cNvPr id="4" name="Rectangle 3"/>
          <p:cNvSpPr/>
          <p:nvPr/>
        </p:nvSpPr>
        <p:spPr bwMode="auto">
          <a:xfrm>
            <a:off x="228600" y="6477000"/>
            <a:ext cx="1447800" cy="2286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066800" y="2667000"/>
          <a:ext cx="7086600" cy="2743199"/>
        </p:xfrm>
        <a:graphic>
          <a:graphicData uri="http://schemas.openxmlformats.org/drawingml/2006/table">
            <a:tbl>
              <a:tblPr firstRow="1" bandRow="1">
                <a:tableStyleId>{5C22544A-7EE6-4342-B048-85BDC9FD1C3A}</a:tableStyleId>
              </a:tblPr>
              <a:tblGrid>
                <a:gridCol w="3543300"/>
                <a:gridCol w="3543300"/>
              </a:tblGrid>
              <a:tr h="381000">
                <a:tc>
                  <a:txBody>
                    <a:bodyPr/>
                    <a:lstStyle/>
                    <a:p>
                      <a:pPr algn="ctr"/>
                      <a:endParaRPr lang="en-US" sz="2800" dirty="0" smtClean="0">
                        <a:solidFill>
                          <a:srgbClr val="C00000"/>
                        </a:solidFill>
                      </a:endParaRPr>
                    </a:p>
                    <a:p>
                      <a:pPr algn="ctr"/>
                      <a:r>
                        <a:rPr lang="en-US" sz="2800" dirty="0" smtClean="0">
                          <a:solidFill>
                            <a:srgbClr val="C00000"/>
                          </a:solidFill>
                        </a:rPr>
                        <a:t>Mở</a:t>
                      </a:r>
                      <a:r>
                        <a:rPr lang="en-US" sz="2800" baseline="0" dirty="0" smtClean="0">
                          <a:solidFill>
                            <a:srgbClr val="C00000"/>
                          </a:solidFill>
                        </a:rPr>
                        <a:t> rộng chủng loại</a:t>
                      </a:r>
                    </a:p>
                    <a:p>
                      <a:pPr algn="ctr"/>
                      <a:endParaRPr lang="en-US" sz="2800" dirty="0">
                        <a:solidFill>
                          <a:srgbClr val="C00000"/>
                        </a:solidFill>
                      </a:endParaRPr>
                    </a:p>
                  </a:txBody>
                  <a:tcPr/>
                </a:tc>
                <a:tc>
                  <a:txBody>
                    <a:bodyPr/>
                    <a:lstStyle/>
                    <a:p>
                      <a:pPr algn="ctr"/>
                      <a:r>
                        <a:rPr lang="en-US" sz="2800" dirty="0" smtClean="0">
                          <a:solidFill>
                            <a:srgbClr val="C00000"/>
                          </a:solidFill>
                        </a:rPr>
                        <a:t/>
                      </a:r>
                      <a:br>
                        <a:rPr lang="en-US" sz="2800" dirty="0" smtClean="0">
                          <a:solidFill>
                            <a:srgbClr val="C00000"/>
                          </a:solidFill>
                        </a:rPr>
                      </a:br>
                      <a:r>
                        <a:rPr lang="en-US" sz="2800" dirty="0" smtClean="0">
                          <a:solidFill>
                            <a:srgbClr val="C00000"/>
                          </a:solidFill>
                        </a:rPr>
                        <a:t>Mở</a:t>
                      </a:r>
                      <a:r>
                        <a:rPr lang="en-US" sz="2800" baseline="0" dirty="0" smtClean="0">
                          <a:solidFill>
                            <a:srgbClr val="C00000"/>
                          </a:solidFill>
                        </a:rPr>
                        <a:t> rộng nhãn hiệu</a:t>
                      </a:r>
                      <a:endParaRPr lang="en-US" sz="2800" dirty="0">
                        <a:solidFill>
                          <a:srgbClr val="C00000"/>
                        </a:solidFill>
                      </a:endParaRPr>
                    </a:p>
                  </a:txBody>
                  <a:tcPr/>
                </a:tc>
              </a:tr>
              <a:tr h="370840">
                <a:tc>
                  <a:txBody>
                    <a:bodyPr/>
                    <a:lstStyle/>
                    <a:p>
                      <a:pPr algn="ctr"/>
                      <a:endParaRPr lang="en-US" sz="2800" b="1" dirty="0" smtClean="0">
                        <a:solidFill>
                          <a:srgbClr val="002060"/>
                        </a:solidFill>
                      </a:endParaRPr>
                    </a:p>
                    <a:p>
                      <a:pPr algn="ctr"/>
                      <a:r>
                        <a:rPr lang="en-US" sz="2800" b="1" dirty="0" smtClean="0">
                          <a:solidFill>
                            <a:srgbClr val="002060"/>
                          </a:solidFill>
                        </a:rPr>
                        <a:t>Nhiều</a:t>
                      </a:r>
                      <a:r>
                        <a:rPr lang="en-US" sz="2800" b="1" baseline="0" dirty="0" smtClean="0">
                          <a:solidFill>
                            <a:srgbClr val="002060"/>
                          </a:solidFill>
                        </a:rPr>
                        <a:t> nhãn hiệu</a:t>
                      </a:r>
                    </a:p>
                    <a:p>
                      <a:pPr algn="ctr"/>
                      <a:endParaRPr lang="en-US" sz="2800" b="1" dirty="0">
                        <a:solidFill>
                          <a:srgbClr val="002060"/>
                        </a:solidFill>
                      </a:endParaRPr>
                    </a:p>
                  </a:txBody>
                  <a:tcPr/>
                </a:tc>
                <a:tc>
                  <a:txBody>
                    <a:bodyPr/>
                    <a:lstStyle/>
                    <a:p>
                      <a:pPr algn="ctr"/>
                      <a:endParaRPr lang="en-US" sz="2800" b="1" dirty="0" smtClean="0">
                        <a:solidFill>
                          <a:srgbClr val="002060"/>
                        </a:solidFill>
                      </a:endParaRPr>
                    </a:p>
                    <a:p>
                      <a:pPr algn="ctr"/>
                      <a:r>
                        <a:rPr lang="en-US" sz="2800" b="1" dirty="0" smtClean="0">
                          <a:solidFill>
                            <a:srgbClr val="002060"/>
                          </a:solidFill>
                        </a:rPr>
                        <a:t>Nhãn</a:t>
                      </a:r>
                      <a:r>
                        <a:rPr lang="en-US" sz="2800" b="1" baseline="0" dirty="0" smtClean="0">
                          <a:solidFill>
                            <a:srgbClr val="002060"/>
                          </a:solidFill>
                        </a:rPr>
                        <a:t> hiệu mới</a:t>
                      </a:r>
                      <a:endParaRPr lang="en-US" sz="2800" b="1" dirty="0">
                        <a:solidFill>
                          <a:srgbClr val="002060"/>
                        </a:solidFill>
                      </a:endParaRPr>
                    </a:p>
                  </a:txBody>
                  <a:tcPr/>
                </a:tc>
              </a:tr>
            </a:tbl>
          </a:graphicData>
        </a:graphic>
      </p:graphicFrame>
      <p:sp>
        <p:nvSpPr>
          <p:cNvPr id="5" name="TextBox 4"/>
          <p:cNvSpPr txBox="1"/>
          <p:nvPr/>
        </p:nvSpPr>
        <p:spPr>
          <a:xfrm>
            <a:off x="1828800" y="2057400"/>
            <a:ext cx="1752600" cy="523220"/>
          </a:xfrm>
          <a:prstGeom prst="rect">
            <a:avLst/>
          </a:prstGeom>
          <a:noFill/>
        </p:spPr>
        <p:txBody>
          <a:bodyPr wrap="square" rtlCol="0">
            <a:spAutoFit/>
          </a:bodyPr>
          <a:lstStyle/>
          <a:p>
            <a:r>
              <a:rPr lang="en-US" sz="2800" dirty="0" smtClean="0">
                <a:solidFill>
                  <a:srgbClr val="CC6600"/>
                </a:solidFill>
              </a:rPr>
              <a:t>Hiện có</a:t>
            </a:r>
            <a:endParaRPr lang="en-US" sz="2800" dirty="0">
              <a:solidFill>
                <a:srgbClr val="CC6600"/>
              </a:solidFill>
            </a:endParaRPr>
          </a:p>
        </p:txBody>
      </p:sp>
      <p:sp>
        <p:nvSpPr>
          <p:cNvPr id="6" name="TextBox 5"/>
          <p:cNvSpPr txBox="1"/>
          <p:nvPr/>
        </p:nvSpPr>
        <p:spPr>
          <a:xfrm>
            <a:off x="5410200" y="2057400"/>
            <a:ext cx="1676400" cy="523220"/>
          </a:xfrm>
          <a:prstGeom prst="rect">
            <a:avLst/>
          </a:prstGeom>
          <a:noFill/>
        </p:spPr>
        <p:txBody>
          <a:bodyPr wrap="square" rtlCol="0">
            <a:spAutoFit/>
          </a:bodyPr>
          <a:lstStyle/>
          <a:p>
            <a:r>
              <a:rPr lang="en-US" sz="2800" dirty="0" smtClean="0">
                <a:solidFill>
                  <a:srgbClr val="CC6600"/>
                </a:solidFill>
              </a:rPr>
              <a:t>Mới</a:t>
            </a:r>
            <a:endParaRPr lang="en-US" sz="2800" dirty="0">
              <a:solidFill>
                <a:srgbClr val="CC6600"/>
              </a:solidFill>
            </a:endParaRPr>
          </a:p>
        </p:txBody>
      </p:sp>
      <p:sp>
        <p:nvSpPr>
          <p:cNvPr id="7" name="TextBox 6"/>
          <p:cNvSpPr txBox="1"/>
          <p:nvPr/>
        </p:nvSpPr>
        <p:spPr>
          <a:xfrm>
            <a:off x="0" y="2895600"/>
            <a:ext cx="1295400" cy="954107"/>
          </a:xfrm>
          <a:prstGeom prst="rect">
            <a:avLst/>
          </a:prstGeom>
          <a:noFill/>
        </p:spPr>
        <p:txBody>
          <a:bodyPr wrap="square" rtlCol="0">
            <a:spAutoFit/>
          </a:bodyPr>
          <a:lstStyle/>
          <a:p>
            <a:r>
              <a:rPr lang="en-US" sz="2800" dirty="0" smtClean="0">
                <a:solidFill>
                  <a:srgbClr val="CC6600"/>
                </a:solidFill>
              </a:rPr>
              <a:t>Hiện có</a:t>
            </a:r>
            <a:endParaRPr lang="en-US" sz="2800" dirty="0">
              <a:solidFill>
                <a:srgbClr val="CC6600"/>
              </a:solidFill>
            </a:endParaRPr>
          </a:p>
        </p:txBody>
      </p:sp>
      <p:sp>
        <p:nvSpPr>
          <p:cNvPr id="8" name="TextBox 7"/>
          <p:cNvSpPr txBox="1"/>
          <p:nvPr/>
        </p:nvSpPr>
        <p:spPr>
          <a:xfrm>
            <a:off x="152400" y="4495800"/>
            <a:ext cx="914400" cy="523220"/>
          </a:xfrm>
          <a:prstGeom prst="rect">
            <a:avLst/>
          </a:prstGeom>
          <a:noFill/>
        </p:spPr>
        <p:txBody>
          <a:bodyPr wrap="square" rtlCol="0">
            <a:spAutoFit/>
          </a:bodyPr>
          <a:lstStyle/>
          <a:p>
            <a:r>
              <a:rPr lang="en-US" sz="2800" dirty="0" smtClean="0">
                <a:solidFill>
                  <a:srgbClr val="CC6600"/>
                </a:solidFill>
              </a:rPr>
              <a:t>Mới</a:t>
            </a:r>
            <a:endParaRPr lang="en-US" sz="2800" dirty="0">
              <a:solidFill>
                <a:srgbClr val="CC6600"/>
              </a:solidFill>
            </a:endParaRPr>
          </a:p>
        </p:txBody>
      </p:sp>
      <p:sp>
        <p:nvSpPr>
          <p:cNvPr id="10" name="TextBox 9"/>
          <p:cNvSpPr txBox="1"/>
          <p:nvPr/>
        </p:nvSpPr>
        <p:spPr>
          <a:xfrm>
            <a:off x="2971800" y="5410200"/>
            <a:ext cx="3429000" cy="523220"/>
          </a:xfrm>
          <a:prstGeom prst="rect">
            <a:avLst/>
          </a:prstGeom>
          <a:noFill/>
        </p:spPr>
        <p:txBody>
          <a:bodyPr wrap="square" rtlCol="0">
            <a:spAutoFit/>
          </a:bodyPr>
          <a:lstStyle/>
          <a:p>
            <a:r>
              <a:rPr lang="en-US" sz="2800" b="1" dirty="0" smtClean="0">
                <a:solidFill>
                  <a:srgbClr val="00B050"/>
                </a:solidFill>
              </a:rPr>
              <a:t>Loại sản phẩm</a:t>
            </a:r>
            <a:endParaRPr lang="en-US" sz="2800" b="1" dirty="0">
              <a:solidFill>
                <a:srgbClr val="00B050"/>
              </a:solidFill>
            </a:endParaRPr>
          </a:p>
        </p:txBody>
      </p:sp>
      <p:sp>
        <p:nvSpPr>
          <p:cNvPr id="11" name="TextBox 10"/>
          <p:cNvSpPr txBox="1"/>
          <p:nvPr/>
        </p:nvSpPr>
        <p:spPr>
          <a:xfrm>
            <a:off x="8001000" y="3581400"/>
            <a:ext cx="1143000" cy="954107"/>
          </a:xfrm>
          <a:prstGeom prst="rect">
            <a:avLst/>
          </a:prstGeom>
          <a:noFill/>
        </p:spPr>
        <p:txBody>
          <a:bodyPr wrap="square" rtlCol="0">
            <a:spAutoFit/>
          </a:bodyPr>
          <a:lstStyle/>
          <a:p>
            <a:r>
              <a:rPr lang="en-US" sz="2800" b="1" dirty="0" smtClean="0">
                <a:solidFill>
                  <a:srgbClr val="00B050"/>
                </a:solidFill>
              </a:rPr>
              <a:t>Tên nhãn</a:t>
            </a:r>
            <a:endParaRPr lang="en-US" sz="2800" b="1" dirty="0">
              <a:solidFill>
                <a:srgbClr val="00B050"/>
              </a:solidFill>
            </a:endParaRPr>
          </a:p>
        </p:txBody>
      </p:sp>
      <p:sp>
        <p:nvSpPr>
          <p:cNvPr id="12" name="TextBox 11"/>
          <p:cNvSpPr txBox="1"/>
          <p:nvPr/>
        </p:nvSpPr>
        <p:spPr>
          <a:xfrm>
            <a:off x="1066800" y="1219200"/>
            <a:ext cx="6629400" cy="646331"/>
          </a:xfrm>
          <a:prstGeom prst="rect">
            <a:avLst/>
          </a:prstGeom>
          <a:noFill/>
        </p:spPr>
        <p:txBody>
          <a:bodyPr wrap="square" rtlCol="0">
            <a:spAutoFit/>
          </a:bodyPr>
          <a:lstStyle/>
          <a:p>
            <a:r>
              <a:rPr lang="en-US" sz="3600" b="1" dirty="0" smtClean="0">
                <a:solidFill>
                  <a:srgbClr val="357DA9"/>
                </a:solidFill>
              </a:rPr>
              <a:t>Bốn chiến lược nhãn hiệu</a:t>
            </a:r>
            <a:endParaRPr lang="en-US" sz="3600" b="1" dirty="0">
              <a:solidFill>
                <a:srgbClr val="357DA9"/>
              </a:solidFill>
            </a:endParaRPr>
          </a:p>
        </p:txBody>
      </p:sp>
      <p:sp>
        <p:nvSpPr>
          <p:cNvPr id="13" name="Rectangle 12"/>
          <p:cNvSpPr/>
          <p:nvPr/>
        </p:nvSpPr>
        <p:spPr bwMode="auto">
          <a:xfrm>
            <a:off x="228600" y="6477000"/>
            <a:ext cx="1447800" cy="2286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nSpc>
                <a:spcPct val="150000"/>
              </a:lnSpc>
              <a:buFont typeface="Wingdings" pitchFamily="2" charset="2"/>
              <a:buChar char="v"/>
            </a:pPr>
            <a:r>
              <a:rPr lang="en-US" b="1" dirty="0" smtClean="0">
                <a:solidFill>
                  <a:srgbClr val="002060"/>
                </a:solidFill>
              </a:rPr>
              <a:t> </a:t>
            </a:r>
            <a:r>
              <a:rPr lang="en-US" b="1" u="sng" dirty="0" smtClean="0">
                <a:solidFill>
                  <a:srgbClr val="002060"/>
                </a:solidFill>
              </a:rPr>
              <a:t>Mở rộng chủng loại</a:t>
            </a:r>
          </a:p>
          <a:p>
            <a:pPr>
              <a:lnSpc>
                <a:spcPct val="150000"/>
              </a:lnSpc>
              <a:buNone/>
            </a:pPr>
            <a:r>
              <a:rPr lang="en-US" dirty="0" smtClean="0">
                <a:solidFill>
                  <a:srgbClr val="002060"/>
                </a:solidFill>
              </a:rPr>
              <a:t>	Bổ sung thêm mặt hàng vào cùng một loại sản phẩm dưới cùng một tên nhãn</a:t>
            </a:r>
            <a:endParaRPr lang="en-US" dirty="0">
              <a:solidFill>
                <a:srgbClr val="002060"/>
              </a:solidFill>
            </a:endParaRPr>
          </a:p>
        </p:txBody>
      </p:sp>
      <p:sp>
        <p:nvSpPr>
          <p:cNvPr id="4" name="Rectangle 3"/>
          <p:cNvSpPr/>
          <p:nvPr/>
        </p:nvSpPr>
        <p:spPr bwMode="auto">
          <a:xfrm>
            <a:off x="228600" y="6477000"/>
            <a:ext cx="1524000" cy="2286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http://www.thehindubusinessline.com/catalyst/2005/07/21/images/2005072100240407.jpg"/>
          <p:cNvPicPr>
            <a:picLocks noChangeAspect="1" noChangeArrowheads="1"/>
          </p:cNvPicPr>
          <p:nvPr/>
        </p:nvPicPr>
        <p:blipFill>
          <a:blip r:embed="rId2" cstate="print"/>
          <a:srcRect/>
          <a:stretch>
            <a:fillRect/>
          </a:stretch>
        </p:blipFill>
        <p:spPr bwMode="auto">
          <a:xfrm>
            <a:off x="762000" y="1905000"/>
            <a:ext cx="7391400" cy="3505200"/>
          </a:xfrm>
          <a:prstGeom prst="rect">
            <a:avLst/>
          </a:prstGeom>
          <a:noFill/>
        </p:spPr>
      </p:pic>
      <p:sp>
        <p:nvSpPr>
          <p:cNvPr id="10" name="Rectangle 9"/>
          <p:cNvSpPr/>
          <p:nvPr/>
        </p:nvSpPr>
        <p:spPr bwMode="auto">
          <a:xfrm>
            <a:off x="228600" y="6477000"/>
            <a:ext cx="1447800" cy="2286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103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Nội</a:t>
            </a:r>
            <a:r>
              <a:rPr lang="en-US" dirty="0" smtClean="0"/>
              <a:t> dung </a:t>
            </a:r>
            <a:r>
              <a:rPr lang="en-US" dirty="0" err="1" smtClean="0"/>
              <a:t>chương</a:t>
            </a:r>
            <a:endParaRPr lang="en-US" dirty="0"/>
          </a:p>
        </p:txBody>
      </p:sp>
      <p:sp>
        <p:nvSpPr>
          <p:cNvPr id="3" name="Content Placeholder 2"/>
          <p:cNvSpPr>
            <a:spLocks noGrp="1"/>
          </p:cNvSpPr>
          <p:nvPr>
            <p:ph idx="1"/>
          </p:nvPr>
        </p:nvSpPr>
        <p:spPr/>
        <p:txBody>
          <a:bodyPr/>
          <a:lstStyle/>
          <a:p>
            <a:pPr algn="just">
              <a:lnSpc>
                <a:spcPct val="150000"/>
              </a:lnSpc>
              <a:buNone/>
            </a:pPr>
            <a:r>
              <a:rPr lang="en-US" sz="4000" dirty="0" smtClean="0">
                <a:solidFill>
                  <a:srgbClr val="002060"/>
                </a:solidFill>
              </a:rPr>
              <a:t>6.1 </a:t>
            </a:r>
            <a:r>
              <a:rPr lang="en-US" sz="4000" dirty="0" err="1" smtClean="0">
                <a:solidFill>
                  <a:srgbClr val="002060"/>
                </a:solidFill>
              </a:rPr>
              <a:t>Đặc</a:t>
            </a:r>
            <a:r>
              <a:rPr lang="en-US" sz="4000" dirty="0" smtClean="0">
                <a:solidFill>
                  <a:srgbClr val="002060"/>
                </a:solidFill>
              </a:rPr>
              <a:t> </a:t>
            </a:r>
            <a:r>
              <a:rPr lang="en-US" sz="4000" dirty="0" err="1" smtClean="0">
                <a:solidFill>
                  <a:srgbClr val="002060"/>
                </a:solidFill>
              </a:rPr>
              <a:t>tính</a:t>
            </a:r>
            <a:r>
              <a:rPr lang="en-US" sz="4000" dirty="0" smtClean="0">
                <a:solidFill>
                  <a:srgbClr val="002060"/>
                </a:solidFill>
              </a:rPr>
              <a:t> </a:t>
            </a:r>
            <a:r>
              <a:rPr lang="en-US" sz="4000" dirty="0" err="1" smtClean="0">
                <a:solidFill>
                  <a:srgbClr val="002060"/>
                </a:solidFill>
              </a:rPr>
              <a:t>của</a:t>
            </a:r>
            <a:r>
              <a:rPr lang="en-US" sz="4000" dirty="0" smtClean="0">
                <a:solidFill>
                  <a:srgbClr val="002060"/>
                </a:solidFill>
              </a:rPr>
              <a:t> </a:t>
            </a:r>
            <a:r>
              <a:rPr lang="en-US" sz="4000" dirty="0" err="1" smtClean="0">
                <a:solidFill>
                  <a:srgbClr val="002060"/>
                </a:solidFill>
              </a:rPr>
              <a:t>sản</a:t>
            </a:r>
            <a:r>
              <a:rPr lang="en-US" sz="4000" dirty="0" smtClean="0">
                <a:solidFill>
                  <a:srgbClr val="002060"/>
                </a:solidFill>
              </a:rPr>
              <a:t> </a:t>
            </a:r>
            <a:r>
              <a:rPr lang="en-US" sz="4000" dirty="0" err="1" smtClean="0">
                <a:solidFill>
                  <a:srgbClr val="002060"/>
                </a:solidFill>
              </a:rPr>
              <a:t>phẩm</a:t>
            </a:r>
            <a:r>
              <a:rPr lang="en-US" sz="4000" dirty="0" smtClean="0">
                <a:solidFill>
                  <a:srgbClr val="002060"/>
                </a:solidFill>
              </a:rPr>
              <a:t> </a:t>
            </a:r>
            <a:r>
              <a:rPr lang="en-US" sz="4000" dirty="0" err="1" smtClean="0">
                <a:solidFill>
                  <a:srgbClr val="002060"/>
                </a:solidFill>
              </a:rPr>
              <a:t>và</a:t>
            </a:r>
            <a:r>
              <a:rPr lang="en-US" sz="4000" dirty="0" smtClean="0">
                <a:solidFill>
                  <a:srgbClr val="002060"/>
                </a:solidFill>
              </a:rPr>
              <a:t> </a:t>
            </a:r>
            <a:r>
              <a:rPr lang="en-US" sz="4000" dirty="0" err="1" smtClean="0">
                <a:solidFill>
                  <a:srgbClr val="002060"/>
                </a:solidFill>
              </a:rPr>
              <a:t>phân</a:t>
            </a:r>
            <a:r>
              <a:rPr lang="en-US" sz="4000" dirty="0" smtClean="0">
                <a:solidFill>
                  <a:srgbClr val="002060"/>
                </a:solidFill>
              </a:rPr>
              <a:t> </a:t>
            </a:r>
            <a:r>
              <a:rPr lang="en-US" sz="4000" dirty="0" err="1" smtClean="0">
                <a:solidFill>
                  <a:srgbClr val="002060"/>
                </a:solidFill>
              </a:rPr>
              <a:t>loại</a:t>
            </a:r>
            <a:r>
              <a:rPr lang="en-US" sz="4000" dirty="0" smtClean="0">
                <a:solidFill>
                  <a:srgbClr val="002060"/>
                </a:solidFill>
              </a:rPr>
              <a:t> </a:t>
            </a:r>
            <a:r>
              <a:rPr lang="en-US" sz="4000" dirty="0" err="1" smtClean="0">
                <a:solidFill>
                  <a:srgbClr val="002060"/>
                </a:solidFill>
              </a:rPr>
              <a:t>sản</a:t>
            </a:r>
            <a:r>
              <a:rPr lang="en-US" sz="4000" dirty="0" smtClean="0">
                <a:solidFill>
                  <a:srgbClr val="002060"/>
                </a:solidFill>
              </a:rPr>
              <a:t> </a:t>
            </a:r>
            <a:r>
              <a:rPr lang="en-US" sz="4000" dirty="0" err="1" smtClean="0">
                <a:solidFill>
                  <a:srgbClr val="002060"/>
                </a:solidFill>
              </a:rPr>
              <a:t>phẩm</a:t>
            </a:r>
            <a:endParaRPr lang="en-US" sz="4000" dirty="0" smtClean="0">
              <a:solidFill>
                <a:srgbClr val="002060"/>
              </a:solidFill>
            </a:endParaRPr>
          </a:p>
          <a:p>
            <a:pPr algn="just">
              <a:lnSpc>
                <a:spcPct val="150000"/>
              </a:lnSpc>
              <a:buNone/>
            </a:pPr>
            <a:r>
              <a:rPr lang="en-US" sz="4000" dirty="0" smtClean="0">
                <a:solidFill>
                  <a:srgbClr val="002060"/>
                </a:solidFill>
              </a:rPr>
              <a:t>6.2 </a:t>
            </a:r>
            <a:r>
              <a:rPr lang="en-US" sz="4000" dirty="0" err="1" smtClean="0">
                <a:solidFill>
                  <a:srgbClr val="002060"/>
                </a:solidFill>
              </a:rPr>
              <a:t>Quyết</a:t>
            </a:r>
            <a:r>
              <a:rPr lang="en-US" sz="4000" dirty="0" smtClean="0">
                <a:solidFill>
                  <a:srgbClr val="002060"/>
                </a:solidFill>
              </a:rPr>
              <a:t> </a:t>
            </a:r>
            <a:r>
              <a:rPr lang="en-US" sz="4000" dirty="0" err="1" smtClean="0">
                <a:solidFill>
                  <a:srgbClr val="002060"/>
                </a:solidFill>
              </a:rPr>
              <a:t>định</a:t>
            </a:r>
            <a:r>
              <a:rPr lang="en-US" sz="4000" dirty="0" smtClean="0">
                <a:solidFill>
                  <a:srgbClr val="002060"/>
                </a:solidFill>
              </a:rPr>
              <a:t> </a:t>
            </a:r>
            <a:r>
              <a:rPr lang="en-US" sz="4000" dirty="0" err="1" smtClean="0">
                <a:solidFill>
                  <a:srgbClr val="002060"/>
                </a:solidFill>
              </a:rPr>
              <a:t>chiến</a:t>
            </a:r>
            <a:r>
              <a:rPr lang="en-US" sz="4000" dirty="0" smtClean="0">
                <a:solidFill>
                  <a:srgbClr val="002060"/>
                </a:solidFill>
              </a:rPr>
              <a:t> </a:t>
            </a:r>
            <a:r>
              <a:rPr lang="en-US" sz="4000" dirty="0" err="1" smtClean="0">
                <a:solidFill>
                  <a:srgbClr val="002060"/>
                </a:solidFill>
              </a:rPr>
              <a:t>lược</a:t>
            </a:r>
            <a:r>
              <a:rPr lang="en-US" sz="4000" dirty="0" smtClean="0">
                <a:solidFill>
                  <a:srgbClr val="002060"/>
                </a:solidFill>
              </a:rPr>
              <a:t> </a:t>
            </a:r>
            <a:r>
              <a:rPr lang="en-US" sz="4000" dirty="0" err="1" smtClean="0">
                <a:solidFill>
                  <a:srgbClr val="002060"/>
                </a:solidFill>
              </a:rPr>
              <a:t>sản</a:t>
            </a:r>
            <a:r>
              <a:rPr lang="en-US" sz="4000" dirty="0" smtClean="0">
                <a:solidFill>
                  <a:srgbClr val="002060"/>
                </a:solidFill>
              </a:rPr>
              <a:t> </a:t>
            </a:r>
            <a:r>
              <a:rPr lang="en-US" sz="4000" dirty="0" err="1" smtClean="0">
                <a:solidFill>
                  <a:srgbClr val="002060"/>
                </a:solidFill>
              </a:rPr>
              <a:t>phẩm</a:t>
            </a:r>
            <a:endParaRPr lang="en-US" sz="4000" dirty="0">
              <a:solidFill>
                <a:srgbClr val="002060"/>
              </a:solidFill>
            </a:endParaRPr>
          </a:p>
        </p:txBody>
      </p:sp>
      <p:sp>
        <p:nvSpPr>
          <p:cNvPr id="4" name="Rectangle 3"/>
          <p:cNvSpPr/>
          <p:nvPr/>
        </p:nvSpPr>
        <p:spPr bwMode="auto">
          <a:xfrm>
            <a:off x="152400" y="6477000"/>
            <a:ext cx="1600200" cy="2286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endParaRPr lang="en-US" dirty="0"/>
          </a:p>
        </p:txBody>
      </p:sp>
      <p:pic>
        <p:nvPicPr>
          <p:cNvPr id="63490" name="Picture 2" descr="http://www.soap.com/Images/Products/original/ACP/ACP-314.jpg"/>
          <p:cNvPicPr>
            <a:picLocks noChangeAspect="1" noChangeArrowheads="1"/>
          </p:cNvPicPr>
          <p:nvPr/>
        </p:nvPicPr>
        <p:blipFill>
          <a:blip r:embed="rId2" cstate="print"/>
          <a:srcRect/>
          <a:stretch>
            <a:fillRect/>
          </a:stretch>
        </p:blipFill>
        <p:spPr bwMode="auto">
          <a:xfrm>
            <a:off x="0" y="-762000"/>
            <a:ext cx="9144000" cy="3429000"/>
          </a:xfrm>
          <a:prstGeom prst="rect">
            <a:avLst/>
          </a:prstGeom>
          <a:noFill/>
        </p:spPr>
      </p:pic>
      <p:pic>
        <p:nvPicPr>
          <p:cNvPr id="63494" name="Picture 6" descr="http://www.poundland.co.uk/images/584/original/colgate-toothpaste.jpg"/>
          <p:cNvPicPr>
            <a:picLocks noChangeAspect="1" noChangeArrowheads="1"/>
          </p:cNvPicPr>
          <p:nvPr/>
        </p:nvPicPr>
        <p:blipFill>
          <a:blip r:embed="rId3" cstate="print"/>
          <a:srcRect/>
          <a:stretch>
            <a:fillRect/>
          </a:stretch>
        </p:blipFill>
        <p:spPr bwMode="auto">
          <a:xfrm>
            <a:off x="0" y="2590800"/>
            <a:ext cx="9144000" cy="4267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63490"/>
                                        </p:tgtEl>
                                        <p:attrNameLst>
                                          <p:attrName>style.visibility</p:attrName>
                                        </p:attrNameLst>
                                      </p:cBhvr>
                                      <p:to>
                                        <p:strVal val="visible"/>
                                      </p:to>
                                    </p:set>
                                    <p:animEffect transition="in" filter="checkerboard(across)">
                                      <p:cBhvr>
                                        <p:cTn id="7" dur="1000"/>
                                        <p:tgtEl>
                                          <p:spTgt spid="63490"/>
                                        </p:tgtEl>
                                      </p:cBhvr>
                                    </p:animEffect>
                                  </p:childTnLst>
                                </p:cTn>
                              </p:par>
                            </p:childTnLst>
                          </p:cTn>
                        </p:par>
                        <p:par>
                          <p:cTn id="8" fill="hold">
                            <p:stCondLst>
                              <p:cond delay="1000"/>
                            </p:stCondLst>
                            <p:childTnLst>
                              <p:par>
                                <p:cTn id="9" presetID="21" presetClass="entr" presetSubtype="4" fill="hold" nodeType="afterEffect">
                                  <p:stCondLst>
                                    <p:cond delay="0"/>
                                  </p:stCondLst>
                                  <p:childTnLst>
                                    <p:set>
                                      <p:cBhvr>
                                        <p:cTn id="10" dur="1" fill="hold">
                                          <p:stCondLst>
                                            <p:cond delay="0"/>
                                          </p:stCondLst>
                                        </p:cTn>
                                        <p:tgtEl>
                                          <p:spTgt spid="63494"/>
                                        </p:tgtEl>
                                        <p:attrNameLst>
                                          <p:attrName>style.visibility</p:attrName>
                                        </p:attrNameLst>
                                      </p:cBhvr>
                                      <p:to>
                                        <p:strVal val="visible"/>
                                      </p:to>
                                    </p:set>
                                    <p:animEffect transition="in" filter="wheel(4)">
                                      <p:cBhvr>
                                        <p:cTn id="11" dur="1000"/>
                                        <p:tgtEl>
                                          <p:spTgt spid="634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http://www.colgate.com/Colgate2in1/US/Framework/images/Products/product_kids.jpg"/>
          <p:cNvPicPr>
            <a:picLocks noChangeAspect="1" noChangeArrowheads="1"/>
          </p:cNvPicPr>
          <p:nvPr/>
        </p:nvPicPr>
        <p:blipFill>
          <a:blip r:embed="rId2" cstate="print"/>
          <a:srcRect/>
          <a:stretch>
            <a:fillRect/>
          </a:stretch>
        </p:blipFill>
        <p:spPr bwMode="auto">
          <a:xfrm>
            <a:off x="1219200" y="1524000"/>
            <a:ext cx="3048000" cy="4419600"/>
          </a:xfrm>
          <a:prstGeom prst="rect">
            <a:avLst/>
          </a:prstGeom>
          <a:noFill/>
        </p:spPr>
      </p:pic>
      <p:pic>
        <p:nvPicPr>
          <p:cNvPr id="64516" name="Picture 4" descr="http://www.americarx.com/admin/ARXPRODUCTIMAGES/Cimages/ColgateToothpaste/302117.jpg"/>
          <p:cNvPicPr>
            <a:picLocks noChangeAspect="1" noChangeArrowheads="1"/>
          </p:cNvPicPr>
          <p:nvPr/>
        </p:nvPicPr>
        <p:blipFill>
          <a:blip r:embed="rId3" cstate="print"/>
          <a:srcRect/>
          <a:stretch>
            <a:fillRect/>
          </a:stretch>
        </p:blipFill>
        <p:spPr bwMode="auto">
          <a:xfrm>
            <a:off x="4419600" y="1600200"/>
            <a:ext cx="4267200" cy="4495800"/>
          </a:xfrm>
          <a:prstGeom prst="rect">
            <a:avLst/>
          </a:prstGeom>
          <a:noFill/>
        </p:spPr>
      </p:pic>
      <p:sp>
        <p:nvSpPr>
          <p:cNvPr id="6" name="Rectangle 5"/>
          <p:cNvSpPr/>
          <p:nvPr/>
        </p:nvSpPr>
        <p:spPr bwMode="auto">
          <a:xfrm>
            <a:off x="228600" y="6477000"/>
            <a:ext cx="1447800" cy="2286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64514"/>
                                        </p:tgtEl>
                                        <p:attrNameLst>
                                          <p:attrName>style.visibility</p:attrName>
                                        </p:attrNameLst>
                                      </p:cBhvr>
                                      <p:to>
                                        <p:strVal val="visible"/>
                                      </p:to>
                                    </p:set>
                                    <p:anim to="" calcmode="lin" valueType="num">
                                      <p:cBhvr>
                                        <p:cTn id="7" dur="1" fill="hold"/>
                                        <p:tgtEl>
                                          <p:spTgt spid="64514"/>
                                        </p:tgtEl>
                                        <p:attrNameLst>
                                          <p:attrName/>
                                        </p:attrNameLst>
                                      </p:cBhvr>
                                    </p:anim>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64516"/>
                                        </p:tgtEl>
                                        <p:attrNameLst>
                                          <p:attrName>style.visibility</p:attrName>
                                        </p:attrNameLst>
                                      </p:cBhvr>
                                      <p:to>
                                        <p:strVal val="visible"/>
                                      </p:to>
                                    </p:set>
                                    <p:anim to="" calcmode="lin" valueType="num">
                                      <p:cBhvr>
                                        <p:cTn id="11" dur="1" fill="hold"/>
                                        <p:tgtEl>
                                          <p:spTgt spid="6451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http://www.thetoptensite.com/images/dental_colgate_total_plax_mouthwash.jpg"/>
          <p:cNvPicPr>
            <a:picLocks noChangeAspect="1" noChangeArrowheads="1"/>
          </p:cNvPicPr>
          <p:nvPr/>
        </p:nvPicPr>
        <p:blipFill>
          <a:blip r:embed="rId2" cstate="print"/>
          <a:srcRect/>
          <a:stretch>
            <a:fillRect/>
          </a:stretch>
        </p:blipFill>
        <p:spPr bwMode="auto">
          <a:xfrm>
            <a:off x="4953000" y="1295400"/>
            <a:ext cx="3505200" cy="4724400"/>
          </a:xfrm>
          <a:prstGeom prst="rect">
            <a:avLst/>
          </a:prstGeom>
          <a:noFill/>
        </p:spPr>
      </p:pic>
      <p:pic>
        <p:nvPicPr>
          <p:cNvPr id="65540" name="Picture 4" descr="http://www.traderscity.com/board/userpix6/4432-colgate-toothbrush-adult-kids-1.jpg"/>
          <p:cNvPicPr>
            <a:picLocks noChangeAspect="1" noChangeArrowheads="1"/>
          </p:cNvPicPr>
          <p:nvPr/>
        </p:nvPicPr>
        <p:blipFill>
          <a:blip r:embed="rId3" cstate="print"/>
          <a:srcRect/>
          <a:stretch>
            <a:fillRect/>
          </a:stretch>
        </p:blipFill>
        <p:spPr bwMode="auto">
          <a:xfrm>
            <a:off x="838200" y="1219200"/>
            <a:ext cx="3810000" cy="4800600"/>
          </a:xfrm>
          <a:prstGeom prst="rect">
            <a:avLst/>
          </a:prstGeom>
          <a:noFill/>
        </p:spPr>
      </p:pic>
      <p:sp>
        <p:nvSpPr>
          <p:cNvPr id="4" name="Rectangle 3"/>
          <p:cNvSpPr/>
          <p:nvPr/>
        </p:nvSpPr>
        <p:spPr bwMode="auto">
          <a:xfrm>
            <a:off x="228600" y="6477000"/>
            <a:ext cx="1447800" cy="2286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65540"/>
                                        </p:tgtEl>
                                        <p:attrNameLst>
                                          <p:attrName>style.visibility</p:attrName>
                                        </p:attrNameLst>
                                      </p:cBhvr>
                                      <p:to>
                                        <p:strVal val="visible"/>
                                      </p:to>
                                    </p:set>
                                    <p:animEffect transition="in" filter="diamond(in)">
                                      <p:cBhvr>
                                        <p:cTn id="7" dur="1000"/>
                                        <p:tgtEl>
                                          <p:spTgt spid="65540"/>
                                        </p:tgtEl>
                                      </p:cBhvr>
                                    </p:animEffect>
                                  </p:childTnLst>
                                </p:cTn>
                              </p:par>
                            </p:childTnLst>
                          </p:cTn>
                        </p:par>
                        <p:par>
                          <p:cTn id="8" fill="hold">
                            <p:stCondLst>
                              <p:cond delay="1000"/>
                            </p:stCondLst>
                            <p:childTnLst>
                              <p:par>
                                <p:cTn id="9" presetID="4" presetClass="entr" presetSubtype="16" fill="hold" nodeType="afterEffect">
                                  <p:stCondLst>
                                    <p:cond delay="0"/>
                                  </p:stCondLst>
                                  <p:childTnLst>
                                    <p:set>
                                      <p:cBhvr>
                                        <p:cTn id="10" dur="1" fill="hold">
                                          <p:stCondLst>
                                            <p:cond delay="0"/>
                                          </p:stCondLst>
                                        </p:cTn>
                                        <p:tgtEl>
                                          <p:spTgt spid="65538"/>
                                        </p:tgtEl>
                                        <p:attrNameLst>
                                          <p:attrName>style.visibility</p:attrName>
                                        </p:attrNameLst>
                                      </p:cBhvr>
                                      <p:to>
                                        <p:strVal val="visible"/>
                                      </p:to>
                                    </p:set>
                                    <p:animEffect transition="in" filter="box(in)">
                                      <p:cBhvr>
                                        <p:cTn id="11" dur="1000"/>
                                        <p:tgtEl>
                                          <p:spTgt spid="65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lnSpc>
                <a:spcPct val="150000"/>
              </a:lnSpc>
              <a:buNone/>
            </a:pPr>
            <a:r>
              <a:rPr lang="en-US" b="1" dirty="0" smtClean="0">
                <a:solidFill>
                  <a:srgbClr val="002060"/>
                </a:solidFill>
              </a:rPr>
              <a:t>Lý do mở rộng chủng loại sản phẩm:</a:t>
            </a:r>
          </a:p>
          <a:p>
            <a:pPr algn="just">
              <a:lnSpc>
                <a:spcPct val="150000"/>
              </a:lnSpc>
              <a:buFont typeface="Arial" pitchFamily="34" charset="0"/>
              <a:buChar char="•"/>
            </a:pPr>
            <a:r>
              <a:rPr lang="en-US" dirty="0" smtClean="0">
                <a:solidFill>
                  <a:srgbClr val="002060"/>
                </a:solidFill>
              </a:rPr>
              <a:t>Năng lực sản xuất dư thừa</a:t>
            </a:r>
          </a:p>
          <a:p>
            <a:pPr algn="just">
              <a:lnSpc>
                <a:spcPct val="150000"/>
              </a:lnSpc>
              <a:buFont typeface="Arial" pitchFamily="34" charset="0"/>
              <a:buChar char="•"/>
            </a:pPr>
            <a:r>
              <a:rPr lang="en-US" dirty="0" smtClean="0">
                <a:solidFill>
                  <a:srgbClr val="002060"/>
                </a:solidFill>
              </a:rPr>
              <a:t>Muốn đáp ứng nguyện vọng của khách hàng về sư đa dạng</a:t>
            </a:r>
          </a:p>
          <a:p>
            <a:pPr algn="just">
              <a:lnSpc>
                <a:spcPct val="150000"/>
              </a:lnSpc>
              <a:buFont typeface="Arial" pitchFamily="34" charset="0"/>
              <a:buChar char="•"/>
            </a:pPr>
            <a:r>
              <a:rPr lang="en-US" dirty="0" smtClean="0">
                <a:solidFill>
                  <a:srgbClr val="002060"/>
                </a:solidFill>
              </a:rPr>
              <a:t>Muốn theo kịp đối thủ cạnh tranh</a:t>
            </a:r>
          </a:p>
        </p:txBody>
      </p:sp>
      <p:sp>
        <p:nvSpPr>
          <p:cNvPr id="4" name="Rectangle 3"/>
          <p:cNvSpPr/>
          <p:nvPr/>
        </p:nvSpPr>
        <p:spPr bwMode="auto">
          <a:xfrm>
            <a:off x="228600" y="6477000"/>
            <a:ext cx="1447800" cy="2286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066801"/>
            <a:ext cx="8153400" cy="5105400"/>
          </a:xfrm>
        </p:spPr>
        <p:txBody>
          <a:bodyPr/>
          <a:lstStyle/>
          <a:p>
            <a:pPr algn="just">
              <a:lnSpc>
                <a:spcPct val="150000"/>
              </a:lnSpc>
              <a:buNone/>
            </a:pPr>
            <a:r>
              <a:rPr lang="en-US" dirty="0" smtClean="0">
                <a:solidFill>
                  <a:srgbClr val="002060"/>
                </a:solidFill>
              </a:rPr>
              <a:t>Việc mở rộng chủng loại chứa đựng nhiều rủi ro: </a:t>
            </a:r>
          </a:p>
          <a:p>
            <a:pPr algn="just">
              <a:lnSpc>
                <a:spcPct val="150000"/>
              </a:lnSpc>
              <a:buFont typeface="Arial" pitchFamily="34" charset="0"/>
              <a:buChar char="•"/>
            </a:pPr>
            <a:r>
              <a:rPr lang="en-US" dirty="0" smtClean="0">
                <a:solidFill>
                  <a:srgbClr val="002060"/>
                </a:solidFill>
              </a:rPr>
              <a:t>Tên nhãn có khả năng mất đi ý nghĩa đặc biệt</a:t>
            </a:r>
          </a:p>
          <a:p>
            <a:pPr algn="just">
              <a:lnSpc>
                <a:spcPct val="150000"/>
              </a:lnSpc>
              <a:buFont typeface="Arial" pitchFamily="34" charset="0"/>
              <a:buChar char="•"/>
            </a:pPr>
            <a:r>
              <a:rPr lang="en-US" dirty="0" smtClean="0">
                <a:solidFill>
                  <a:srgbClr val="002060"/>
                </a:solidFill>
              </a:rPr>
              <a:t>Không đảm bảo đủ để trang trải chi phí phát triển và khuyến mại</a:t>
            </a:r>
            <a:endParaRPr lang="en-US" dirty="0">
              <a:solidFill>
                <a:srgbClr val="002060"/>
              </a:solidFill>
            </a:endParaRPr>
          </a:p>
        </p:txBody>
      </p:sp>
      <p:sp>
        <p:nvSpPr>
          <p:cNvPr id="4" name="Rectangle 3"/>
          <p:cNvSpPr/>
          <p:nvPr/>
        </p:nvSpPr>
        <p:spPr bwMode="auto">
          <a:xfrm>
            <a:off x="228600" y="6477000"/>
            <a:ext cx="1447800" cy="2286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nSpc>
                <a:spcPct val="150000"/>
              </a:lnSpc>
              <a:buFont typeface="Wingdings" pitchFamily="2" charset="2"/>
              <a:buChar char="v"/>
            </a:pPr>
            <a:r>
              <a:rPr lang="en-US" b="1" u="sng" dirty="0" smtClean="0">
                <a:solidFill>
                  <a:srgbClr val="002060"/>
                </a:solidFill>
              </a:rPr>
              <a:t> Mở rộng nhãn hiệu</a:t>
            </a:r>
          </a:p>
          <a:p>
            <a:pPr algn="just">
              <a:lnSpc>
                <a:spcPct val="150000"/>
              </a:lnSpc>
              <a:buNone/>
            </a:pPr>
            <a:r>
              <a:rPr lang="en-US" dirty="0" smtClean="0">
                <a:solidFill>
                  <a:srgbClr val="002060"/>
                </a:solidFill>
              </a:rPr>
              <a:t>	Công ty có thể quyết định sử dụng nhãn hiệu hiện có để tung ra một sản phẩm thuộc loại mới</a:t>
            </a:r>
            <a:endParaRPr lang="en-US" dirty="0">
              <a:solidFill>
                <a:srgbClr val="002060"/>
              </a:solidFill>
            </a:endParaRPr>
          </a:p>
        </p:txBody>
      </p:sp>
      <p:sp>
        <p:nvSpPr>
          <p:cNvPr id="4" name="Rectangle 3"/>
          <p:cNvSpPr/>
          <p:nvPr/>
        </p:nvSpPr>
        <p:spPr bwMode="auto">
          <a:xfrm>
            <a:off x="228600" y="6477000"/>
            <a:ext cx="1447800" cy="2286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http://3.bp.blogspot.com/__erKBNkOZGs/Sb-KlMo1ceI/AAAAAAAABRE/GS4QCavwZYk/s400/ckJeans.jpg"/>
          <p:cNvPicPr>
            <a:picLocks noChangeAspect="1" noChangeArrowheads="1"/>
          </p:cNvPicPr>
          <p:nvPr/>
        </p:nvPicPr>
        <p:blipFill>
          <a:blip r:embed="rId2" cstate="print"/>
          <a:srcRect/>
          <a:stretch>
            <a:fillRect/>
          </a:stretch>
        </p:blipFill>
        <p:spPr bwMode="auto">
          <a:xfrm>
            <a:off x="381000" y="1295400"/>
            <a:ext cx="3962400" cy="4724400"/>
          </a:xfrm>
          <a:prstGeom prst="rect">
            <a:avLst/>
          </a:prstGeom>
          <a:noFill/>
        </p:spPr>
      </p:pic>
      <p:pic>
        <p:nvPicPr>
          <p:cNvPr id="70662" name="Picture 6" descr="http://photos.easyvn.com/usastyle/trangchu/ck_jeans.jpg"/>
          <p:cNvPicPr>
            <a:picLocks noChangeAspect="1" noChangeArrowheads="1"/>
          </p:cNvPicPr>
          <p:nvPr/>
        </p:nvPicPr>
        <p:blipFill>
          <a:blip r:embed="rId3" cstate="print"/>
          <a:srcRect/>
          <a:stretch>
            <a:fillRect/>
          </a:stretch>
        </p:blipFill>
        <p:spPr bwMode="auto">
          <a:xfrm>
            <a:off x="4724400" y="1295400"/>
            <a:ext cx="4267200" cy="4724400"/>
          </a:xfrm>
          <a:prstGeom prst="rect">
            <a:avLst/>
          </a:prstGeom>
          <a:noFill/>
        </p:spPr>
      </p:pic>
      <p:sp>
        <p:nvSpPr>
          <p:cNvPr id="7" name="Rectangle 6"/>
          <p:cNvSpPr/>
          <p:nvPr/>
        </p:nvSpPr>
        <p:spPr bwMode="auto">
          <a:xfrm>
            <a:off x="228600" y="6477000"/>
            <a:ext cx="1447800" cy="2286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http://umbamomba.com/wp-content/uploads/2010/04/ck-IN2U-dual-carton.jpg"/>
          <p:cNvPicPr>
            <a:picLocks noChangeAspect="1" noChangeArrowheads="1"/>
          </p:cNvPicPr>
          <p:nvPr/>
        </p:nvPicPr>
        <p:blipFill>
          <a:blip r:embed="rId2" cstate="print"/>
          <a:srcRect/>
          <a:stretch>
            <a:fillRect/>
          </a:stretch>
        </p:blipFill>
        <p:spPr bwMode="auto">
          <a:xfrm>
            <a:off x="0" y="1295400"/>
            <a:ext cx="4648200" cy="5229225"/>
          </a:xfrm>
          <a:prstGeom prst="rect">
            <a:avLst/>
          </a:prstGeom>
          <a:noFill/>
        </p:spPr>
      </p:pic>
      <p:pic>
        <p:nvPicPr>
          <p:cNvPr id="72712" name="Picture 8" descr="http://t2.gstatic.com/images?q=tbn:ANd9GcTWPOjVBeZjC1AvelMks13uwoiy5_upxnsc4koenOycktbit4lh"/>
          <p:cNvPicPr>
            <a:picLocks noChangeAspect="1" noChangeArrowheads="1"/>
          </p:cNvPicPr>
          <p:nvPr/>
        </p:nvPicPr>
        <p:blipFill>
          <a:blip r:embed="rId3" cstate="print"/>
          <a:srcRect/>
          <a:stretch>
            <a:fillRect/>
          </a:stretch>
        </p:blipFill>
        <p:spPr bwMode="auto">
          <a:xfrm>
            <a:off x="4953000" y="1676400"/>
            <a:ext cx="3733800" cy="4267200"/>
          </a:xfrm>
          <a:prstGeom prst="rect">
            <a:avLst/>
          </a:prstGeom>
          <a:noFill/>
        </p:spPr>
      </p:pic>
      <p:sp>
        <p:nvSpPr>
          <p:cNvPr id="6" name="Rectangle 5"/>
          <p:cNvSpPr/>
          <p:nvPr/>
        </p:nvSpPr>
        <p:spPr bwMode="auto">
          <a:xfrm>
            <a:off x="228600" y="6477000"/>
            <a:ext cx="1447800" cy="2286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2706"/>
                                        </p:tgtEl>
                                        <p:attrNameLst>
                                          <p:attrName>style.visibility</p:attrName>
                                        </p:attrNameLst>
                                      </p:cBhvr>
                                      <p:to>
                                        <p:strVal val="visible"/>
                                      </p:to>
                                    </p:set>
                                    <p:anim calcmode="lin" valueType="num">
                                      <p:cBhvr additive="base">
                                        <p:cTn id="7" dur="1000" fill="hold"/>
                                        <p:tgtEl>
                                          <p:spTgt spid="72706"/>
                                        </p:tgtEl>
                                        <p:attrNameLst>
                                          <p:attrName>ppt_x</p:attrName>
                                        </p:attrNameLst>
                                      </p:cBhvr>
                                      <p:tavLst>
                                        <p:tav tm="0">
                                          <p:val>
                                            <p:strVal val="#ppt_x"/>
                                          </p:val>
                                        </p:tav>
                                        <p:tav tm="100000">
                                          <p:val>
                                            <p:strVal val="#ppt_x"/>
                                          </p:val>
                                        </p:tav>
                                      </p:tavLst>
                                    </p:anim>
                                    <p:anim calcmode="lin" valueType="num">
                                      <p:cBhvr additive="base">
                                        <p:cTn id="8" dur="1000" fill="hold"/>
                                        <p:tgtEl>
                                          <p:spTgt spid="72706"/>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5" presetClass="entr" presetSubtype="10" fill="hold" nodeType="afterEffect">
                                  <p:stCondLst>
                                    <p:cond delay="0"/>
                                  </p:stCondLst>
                                  <p:childTnLst>
                                    <p:set>
                                      <p:cBhvr>
                                        <p:cTn id="11" dur="1" fill="hold">
                                          <p:stCondLst>
                                            <p:cond delay="0"/>
                                          </p:stCondLst>
                                        </p:cTn>
                                        <p:tgtEl>
                                          <p:spTgt spid="72712"/>
                                        </p:tgtEl>
                                        <p:attrNameLst>
                                          <p:attrName>style.visibility</p:attrName>
                                        </p:attrNameLst>
                                      </p:cBhvr>
                                      <p:to>
                                        <p:strVal val="visible"/>
                                      </p:to>
                                    </p:set>
                                    <p:animEffect transition="in" filter="checkerboard(across)">
                                      <p:cBhvr>
                                        <p:cTn id="12" dur="1000"/>
                                        <p:tgtEl>
                                          <p:spTgt spid="727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www.creativewatch.co.uk/pimages/ck-watch-k7741107.jpg"/>
          <p:cNvPicPr>
            <a:picLocks noChangeAspect="1" noChangeArrowheads="1"/>
          </p:cNvPicPr>
          <p:nvPr/>
        </p:nvPicPr>
        <p:blipFill>
          <a:blip r:embed="rId2" cstate="print"/>
          <a:srcRect/>
          <a:stretch>
            <a:fillRect/>
          </a:stretch>
        </p:blipFill>
        <p:spPr bwMode="auto">
          <a:xfrm>
            <a:off x="6019800" y="1600200"/>
            <a:ext cx="2952750" cy="4343400"/>
          </a:xfrm>
          <a:prstGeom prst="rect">
            <a:avLst/>
          </a:prstGeom>
          <a:noFill/>
        </p:spPr>
      </p:pic>
      <p:pic>
        <p:nvPicPr>
          <p:cNvPr id="3" name="Picture 4" descr="http://christmaspresentideas.org.uk/shopping/img/4/37723.jpg"/>
          <p:cNvPicPr>
            <a:picLocks noChangeAspect="1" noChangeArrowheads="1"/>
          </p:cNvPicPr>
          <p:nvPr/>
        </p:nvPicPr>
        <p:blipFill>
          <a:blip r:embed="rId3" cstate="print"/>
          <a:srcRect/>
          <a:stretch>
            <a:fillRect/>
          </a:stretch>
        </p:blipFill>
        <p:spPr bwMode="auto">
          <a:xfrm>
            <a:off x="3200400" y="1600200"/>
            <a:ext cx="2667000" cy="4419600"/>
          </a:xfrm>
          <a:prstGeom prst="rect">
            <a:avLst/>
          </a:prstGeom>
          <a:noFill/>
        </p:spPr>
      </p:pic>
      <p:pic>
        <p:nvPicPr>
          <p:cNvPr id="73730" name="Picture 2" descr="http://s7ondemand4.scene7.com/is/image/Signet/5046416?$detail475$"/>
          <p:cNvPicPr>
            <a:picLocks noChangeAspect="1" noChangeArrowheads="1"/>
          </p:cNvPicPr>
          <p:nvPr/>
        </p:nvPicPr>
        <p:blipFill>
          <a:blip r:embed="rId4" cstate="print"/>
          <a:srcRect/>
          <a:stretch>
            <a:fillRect/>
          </a:stretch>
        </p:blipFill>
        <p:spPr bwMode="auto">
          <a:xfrm>
            <a:off x="0" y="1295400"/>
            <a:ext cx="3429000" cy="4524375"/>
          </a:xfrm>
          <a:prstGeom prst="rect">
            <a:avLst/>
          </a:prstGeom>
          <a:noFill/>
        </p:spPr>
      </p:pic>
      <p:sp>
        <p:nvSpPr>
          <p:cNvPr id="5" name="Rectangle 4"/>
          <p:cNvSpPr/>
          <p:nvPr/>
        </p:nvSpPr>
        <p:spPr bwMode="auto">
          <a:xfrm>
            <a:off x="228600" y="6477000"/>
            <a:ext cx="1447800" cy="2286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73730"/>
                                        </p:tgtEl>
                                        <p:attrNameLst>
                                          <p:attrName>style.visibility</p:attrName>
                                        </p:attrNameLst>
                                      </p:cBhvr>
                                      <p:to>
                                        <p:strVal val="visible"/>
                                      </p:to>
                                    </p:set>
                                    <p:animEffect transition="in" filter="circle(in)">
                                      <p:cBhvr>
                                        <p:cTn id="7" dur="2000"/>
                                        <p:tgtEl>
                                          <p:spTgt spid="73730"/>
                                        </p:tgtEl>
                                      </p:cBhvr>
                                    </p:animEffect>
                                  </p:childTnLst>
                                </p:cTn>
                              </p:par>
                            </p:childTnLst>
                          </p:cTn>
                        </p:par>
                        <p:par>
                          <p:cTn id="8" fill="hold">
                            <p:stCondLst>
                              <p:cond delay="2000"/>
                            </p:stCondLst>
                            <p:childTnLst>
                              <p:par>
                                <p:cTn id="9" presetID="3" presetClass="entr" presetSubtype="1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linds(horizontal)">
                                      <p:cBhvr>
                                        <p:cTn id="11" dur="1000"/>
                                        <p:tgtEl>
                                          <p:spTgt spid="3"/>
                                        </p:tgtEl>
                                      </p:cBhvr>
                                    </p:animEffect>
                                  </p:childTnLst>
                                </p:cTn>
                              </p:par>
                            </p:childTnLst>
                          </p:cTn>
                        </p:par>
                        <p:par>
                          <p:cTn id="12" fill="hold">
                            <p:stCondLst>
                              <p:cond delay="3000"/>
                            </p:stCondLst>
                            <p:childTnLst>
                              <p:par>
                                <p:cTn id="13" presetID="21"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4)">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733925"/>
          </a:xfrm>
        </p:spPr>
        <p:txBody>
          <a:bodyPr/>
          <a:lstStyle/>
          <a:p>
            <a:pPr algn="just">
              <a:lnSpc>
                <a:spcPct val="150000"/>
              </a:lnSpc>
              <a:buNone/>
            </a:pPr>
            <a:r>
              <a:rPr lang="en-US" dirty="0" smtClean="0">
                <a:solidFill>
                  <a:srgbClr val="002060"/>
                </a:solidFill>
              </a:rPr>
              <a:t>	Một tên nhãn nổi tiếng cho phép:</a:t>
            </a:r>
          </a:p>
          <a:p>
            <a:pPr algn="just">
              <a:lnSpc>
                <a:spcPct val="150000"/>
              </a:lnSpc>
              <a:buFont typeface="Arial" pitchFamily="34" charset="0"/>
              <a:buChar char="•"/>
            </a:pPr>
            <a:r>
              <a:rPr lang="en-US" dirty="0" smtClean="0">
                <a:solidFill>
                  <a:srgbClr val="002060"/>
                </a:solidFill>
              </a:rPr>
              <a:t>Sản phẩm mới được nhận biết ngay và sớm được chấp nhận</a:t>
            </a:r>
          </a:p>
          <a:p>
            <a:pPr algn="just">
              <a:lnSpc>
                <a:spcPct val="150000"/>
              </a:lnSpc>
              <a:buFont typeface="Arial" pitchFamily="34" charset="0"/>
              <a:buChar char="•"/>
            </a:pPr>
            <a:r>
              <a:rPr lang="en-US" dirty="0" smtClean="0">
                <a:solidFill>
                  <a:srgbClr val="002060"/>
                </a:solidFill>
              </a:rPr>
              <a:t>Cho phép doanh nghiệp tham gia vào những loại sản phẩm mới dễ dàng hơn</a:t>
            </a:r>
          </a:p>
          <a:p>
            <a:pPr algn="just">
              <a:lnSpc>
                <a:spcPct val="150000"/>
              </a:lnSpc>
              <a:buFont typeface="Arial" pitchFamily="34" charset="0"/>
              <a:buChar char="•"/>
            </a:pPr>
            <a:r>
              <a:rPr lang="en-US" dirty="0" smtClean="0">
                <a:solidFill>
                  <a:srgbClr val="002060"/>
                </a:solidFill>
              </a:rPr>
              <a:t>Tiết kiệm nhiều chi phí quảng cáo</a:t>
            </a:r>
            <a:endParaRPr lang="en-US" dirty="0">
              <a:solidFill>
                <a:srgbClr val="002060"/>
              </a:solidFill>
            </a:endParaRPr>
          </a:p>
        </p:txBody>
      </p:sp>
      <p:sp>
        <p:nvSpPr>
          <p:cNvPr id="4" name="Rectangle 3"/>
          <p:cNvSpPr/>
          <p:nvPr/>
        </p:nvSpPr>
        <p:spPr bwMode="auto">
          <a:xfrm>
            <a:off x="228600" y="6477000"/>
            <a:ext cx="1447800" cy="2286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3200"/>
            <a:ext cx="8077200" cy="868363"/>
          </a:xfrm>
        </p:spPr>
        <p:txBody>
          <a:bodyPr/>
          <a:lstStyle/>
          <a:p>
            <a:pPr algn="ctr"/>
            <a:r>
              <a:rPr lang="en-US" sz="4800" dirty="0" smtClean="0">
                <a:solidFill>
                  <a:srgbClr val="002060"/>
                </a:solidFill>
              </a:rPr>
              <a:t>6.1 Đặc tính và phân loại sản phẩm</a:t>
            </a:r>
            <a:endParaRPr lang="en-US" sz="4800" dirty="0">
              <a:solidFill>
                <a:srgbClr val="002060"/>
              </a:solidFill>
            </a:endParaRPr>
          </a:p>
        </p:txBody>
      </p:sp>
      <p:sp>
        <p:nvSpPr>
          <p:cNvPr id="3" name="Rectangle 2"/>
          <p:cNvSpPr/>
          <p:nvPr/>
        </p:nvSpPr>
        <p:spPr bwMode="auto">
          <a:xfrm>
            <a:off x="228600" y="6477000"/>
            <a:ext cx="1447800" cy="2286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http://muabanhangngay.com/images/Tivi-LCD-SONY-32W550(12).jpg"/>
          <p:cNvPicPr>
            <a:picLocks noChangeAspect="1" noChangeArrowheads="1"/>
          </p:cNvPicPr>
          <p:nvPr/>
        </p:nvPicPr>
        <p:blipFill>
          <a:blip r:embed="rId2" cstate="print"/>
          <a:srcRect/>
          <a:stretch>
            <a:fillRect/>
          </a:stretch>
        </p:blipFill>
        <p:spPr bwMode="auto">
          <a:xfrm>
            <a:off x="0" y="1447800"/>
            <a:ext cx="3886200" cy="5105400"/>
          </a:xfrm>
          <a:prstGeom prst="rect">
            <a:avLst/>
          </a:prstGeom>
          <a:noFill/>
        </p:spPr>
      </p:pic>
      <p:pic>
        <p:nvPicPr>
          <p:cNvPr id="77832" name="Picture 8" descr="http://t0.gstatic.com/images?q=tbn:ANd9GcQ4vUxZKjlXaa5QL5aA74az1rPrTVhr1nSDgsOQ6MhhYX4esU_6-A"/>
          <p:cNvPicPr>
            <a:picLocks noChangeAspect="1" noChangeArrowheads="1"/>
          </p:cNvPicPr>
          <p:nvPr/>
        </p:nvPicPr>
        <p:blipFill>
          <a:blip r:embed="rId3" cstate="print"/>
          <a:srcRect/>
          <a:stretch>
            <a:fillRect/>
          </a:stretch>
        </p:blipFill>
        <p:spPr bwMode="auto">
          <a:xfrm>
            <a:off x="4876800" y="1600200"/>
            <a:ext cx="3962400" cy="2057400"/>
          </a:xfrm>
          <a:prstGeom prst="rect">
            <a:avLst/>
          </a:prstGeom>
          <a:noFill/>
        </p:spPr>
      </p:pic>
      <p:pic>
        <p:nvPicPr>
          <p:cNvPr id="77834" name="Picture 10" descr="http://www.quantrimang.com.vn/photos/image/072008/15/sony-handycam.jpg"/>
          <p:cNvPicPr>
            <a:picLocks noChangeAspect="1" noChangeArrowheads="1"/>
          </p:cNvPicPr>
          <p:nvPr/>
        </p:nvPicPr>
        <p:blipFill>
          <a:blip r:embed="rId4" cstate="print"/>
          <a:srcRect/>
          <a:stretch>
            <a:fillRect/>
          </a:stretch>
        </p:blipFill>
        <p:spPr bwMode="auto">
          <a:xfrm>
            <a:off x="4800600" y="3962400"/>
            <a:ext cx="4029075" cy="2590800"/>
          </a:xfrm>
          <a:prstGeom prst="rect">
            <a:avLst/>
          </a:prstGeom>
          <a:noFill/>
        </p:spPr>
      </p:pic>
      <p:sp>
        <p:nvSpPr>
          <p:cNvPr id="9" name="Rectangle 8"/>
          <p:cNvSpPr/>
          <p:nvPr/>
        </p:nvSpPr>
        <p:spPr bwMode="auto">
          <a:xfrm>
            <a:off x="228600" y="6477000"/>
            <a:ext cx="1447800" cy="2286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77826"/>
                                        </p:tgtEl>
                                        <p:attrNameLst>
                                          <p:attrName>style.visibility</p:attrName>
                                        </p:attrNameLst>
                                      </p:cBhvr>
                                      <p:to>
                                        <p:strVal val="visible"/>
                                      </p:to>
                                    </p:set>
                                    <p:animEffect transition="in" filter="dissolve">
                                      <p:cBhvr>
                                        <p:cTn id="7" dur="1000"/>
                                        <p:tgtEl>
                                          <p:spTgt spid="77826"/>
                                        </p:tgtEl>
                                      </p:cBhvr>
                                    </p:animEffect>
                                  </p:childTnLst>
                                </p:cTn>
                              </p:par>
                            </p:childTnLst>
                          </p:cTn>
                        </p:par>
                        <p:par>
                          <p:cTn id="8" fill="hold">
                            <p:stCondLst>
                              <p:cond delay="1000"/>
                            </p:stCondLst>
                            <p:childTnLst>
                              <p:par>
                                <p:cTn id="9" presetID="24" presetClass="entr" presetSubtype="0" fill="hold" nodeType="afterEffect">
                                  <p:stCondLst>
                                    <p:cond delay="0"/>
                                  </p:stCondLst>
                                  <p:childTnLst>
                                    <p:set>
                                      <p:cBhvr>
                                        <p:cTn id="10" dur="1" fill="hold">
                                          <p:stCondLst>
                                            <p:cond delay="0"/>
                                          </p:stCondLst>
                                        </p:cTn>
                                        <p:tgtEl>
                                          <p:spTgt spid="77832"/>
                                        </p:tgtEl>
                                        <p:attrNameLst>
                                          <p:attrName>style.visibility</p:attrName>
                                        </p:attrNameLst>
                                      </p:cBhvr>
                                      <p:to>
                                        <p:strVal val="visible"/>
                                      </p:to>
                                    </p:set>
                                    <p:anim to="" calcmode="lin" valueType="num">
                                      <p:cBhvr>
                                        <p:cTn id="11" dur="1" fill="hold"/>
                                        <p:tgtEl>
                                          <p:spTgt spid="77832"/>
                                        </p:tgtEl>
                                        <p:attrNameLst>
                                          <p:attrName/>
                                        </p:attrNameLst>
                                      </p:cBhvr>
                                    </p:anim>
                                  </p:childTnLst>
                                </p:cTn>
                              </p:par>
                            </p:childTnLst>
                          </p:cTn>
                        </p:par>
                        <p:par>
                          <p:cTn id="12" fill="hold">
                            <p:stCondLst>
                              <p:cond delay="1000"/>
                            </p:stCondLst>
                            <p:childTnLst>
                              <p:par>
                                <p:cTn id="13" presetID="8" presetClass="entr" presetSubtype="16" fill="hold" nodeType="afterEffect">
                                  <p:stCondLst>
                                    <p:cond delay="0"/>
                                  </p:stCondLst>
                                  <p:childTnLst>
                                    <p:set>
                                      <p:cBhvr>
                                        <p:cTn id="14" dur="1" fill="hold">
                                          <p:stCondLst>
                                            <p:cond delay="0"/>
                                          </p:stCondLst>
                                        </p:cTn>
                                        <p:tgtEl>
                                          <p:spTgt spid="77834"/>
                                        </p:tgtEl>
                                        <p:attrNameLst>
                                          <p:attrName>style.visibility</p:attrName>
                                        </p:attrNameLst>
                                      </p:cBhvr>
                                      <p:to>
                                        <p:strVal val="visible"/>
                                      </p:to>
                                    </p:set>
                                    <p:animEffect transition="in" filter="diamond(in)">
                                      <p:cBhvr>
                                        <p:cTn id="15" dur="1000"/>
                                        <p:tgtEl>
                                          <p:spTgt spid="778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733925"/>
          </a:xfrm>
        </p:spPr>
        <p:txBody>
          <a:bodyPr/>
          <a:lstStyle/>
          <a:p>
            <a:pPr algn="just">
              <a:lnSpc>
                <a:spcPct val="150000"/>
              </a:lnSpc>
              <a:buNone/>
            </a:pPr>
            <a:r>
              <a:rPr lang="en-US" dirty="0" smtClean="0">
                <a:solidFill>
                  <a:srgbClr val="002060"/>
                </a:solidFill>
              </a:rPr>
              <a:t>	Chiến lược mở rộng nhãn hiệu cũng chứa đựng nhiều rủi ro khi:</a:t>
            </a:r>
          </a:p>
          <a:p>
            <a:pPr algn="just">
              <a:lnSpc>
                <a:spcPct val="150000"/>
              </a:lnSpc>
            </a:pPr>
            <a:r>
              <a:rPr lang="en-US" dirty="0" smtClean="0">
                <a:solidFill>
                  <a:srgbClr val="002060"/>
                </a:solidFill>
              </a:rPr>
              <a:t>Sản phẩm mới có thể làm người mua thất vọng</a:t>
            </a:r>
          </a:p>
          <a:p>
            <a:pPr algn="just">
              <a:lnSpc>
                <a:spcPct val="150000"/>
              </a:lnSpc>
            </a:pPr>
            <a:r>
              <a:rPr lang="en-US" dirty="0" smtClean="0">
                <a:solidFill>
                  <a:srgbClr val="002060"/>
                </a:solidFill>
              </a:rPr>
              <a:t>Có thể gây thiệt hại đến tín nhiệm của khách hàng đối với các sản phẩm khác của doanh nghiệp</a:t>
            </a:r>
          </a:p>
          <a:p>
            <a:pPr>
              <a:buNone/>
            </a:pPr>
            <a:endParaRPr lang="en-US" dirty="0"/>
          </a:p>
        </p:txBody>
      </p:sp>
      <p:sp>
        <p:nvSpPr>
          <p:cNvPr id="4" name="Rectangle 3"/>
          <p:cNvSpPr/>
          <p:nvPr/>
        </p:nvSpPr>
        <p:spPr bwMode="auto">
          <a:xfrm>
            <a:off x="228600" y="6477000"/>
            <a:ext cx="1447800" cy="2286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6562" name="Picture 2" descr="http://www.emotino.com/data/userfiles/nguyenlamvien/image/vinamit_PRO.jpg"/>
          <p:cNvPicPr>
            <a:picLocks noChangeAspect="1" noChangeArrowheads="1"/>
          </p:cNvPicPr>
          <p:nvPr/>
        </p:nvPicPr>
        <p:blipFill>
          <a:blip r:embed="rId2" cstate="print"/>
          <a:srcRect/>
          <a:stretch>
            <a:fillRect/>
          </a:stretch>
        </p:blipFill>
        <p:spPr bwMode="auto">
          <a:xfrm>
            <a:off x="685800" y="1295400"/>
            <a:ext cx="7315200" cy="5029200"/>
          </a:xfrm>
          <a:prstGeom prst="rect">
            <a:avLst/>
          </a:prstGeom>
          <a:noFill/>
        </p:spPr>
      </p:pic>
      <p:sp>
        <p:nvSpPr>
          <p:cNvPr id="4" name="Rectangle 3"/>
          <p:cNvSpPr/>
          <p:nvPr/>
        </p:nvSpPr>
        <p:spPr bwMode="auto">
          <a:xfrm>
            <a:off x="228600" y="6477000"/>
            <a:ext cx="1447800" cy="2286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withEffect">
                                  <p:stCondLst>
                                    <p:cond delay="0"/>
                                  </p:stCondLst>
                                  <p:childTnLst>
                                    <p:set>
                                      <p:cBhvr>
                                        <p:cTn id="6" dur="1" fill="hold">
                                          <p:stCondLst>
                                            <p:cond delay="0"/>
                                          </p:stCondLst>
                                        </p:cTn>
                                        <p:tgtEl>
                                          <p:spTgt spid="66562"/>
                                        </p:tgtEl>
                                        <p:attrNameLst>
                                          <p:attrName>style.visibility</p:attrName>
                                        </p:attrNameLst>
                                      </p:cBhvr>
                                      <p:to>
                                        <p:strVal val="visible"/>
                                      </p:to>
                                    </p:set>
                                    <p:animEffect transition="in" filter="barn(inHorizontal)">
                                      <p:cBhvr>
                                        <p:cTn id="7" dur="1000"/>
                                        <p:tgtEl>
                                          <p:spTgt spid="66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http://www.vinamit.com.vn/uploads/images/cafe2.jpg"/>
          <p:cNvPicPr>
            <a:picLocks noChangeAspect="1" noChangeArrowheads="1"/>
          </p:cNvPicPr>
          <p:nvPr/>
        </p:nvPicPr>
        <p:blipFill>
          <a:blip r:embed="rId2" cstate="print"/>
          <a:srcRect/>
          <a:stretch>
            <a:fillRect/>
          </a:stretch>
        </p:blipFill>
        <p:spPr bwMode="auto">
          <a:xfrm>
            <a:off x="1295400" y="1371600"/>
            <a:ext cx="6324600" cy="4419600"/>
          </a:xfrm>
          <a:prstGeom prst="rect">
            <a:avLst/>
          </a:prstGeom>
          <a:noFill/>
        </p:spPr>
      </p:pic>
      <p:sp>
        <p:nvSpPr>
          <p:cNvPr id="3" name="Rectangle 2"/>
          <p:cNvSpPr/>
          <p:nvPr/>
        </p:nvSpPr>
        <p:spPr bwMode="auto">
          <a:xfrm>
            <a:off x="228600" y="6477000"/>
            <a:ext cx="1447800" cy="2286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69634"/>
                                        </p:tgtEl>
                                        <p:attrNameLst>
                                          <p:attrName>style.visibility</p:attrName>
                                        </p:attrNameLst>
                                      </p:cBhvr>
                                      <p:to>
                                        <p:strVal val="visible"/>
                                      </p:to>
                                    </p:set>
                                    <p:animEffect transition="in" filter="wheel(4)">
                                      <p:cBhvr>
                                        <p:cTn id="7" dur="1000"/>
                                        <p:tgtEl>
                                          <p:spTgt spid="696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masanfood.com/images/producten/Hat%20Nem%20Chinsu%20ko%20bot%20ngot_150.jpg"/>
          <p:cNvPicPr>
            <a:picLocks noChangeAspect="1" noChangeArrowheads="1"/>
          </p:cNvPicPr>
          <p:nvPr/>
        </p:nvPicPr>
        <p:blipFill>
          <a:blip r:embed="rId2" cstate="print"/>
          <a:srcRect/>
          <a:stretch>
            <a:fillRect/>
          </a:stretch>
        </p:blipFill>
        <p:spPr bwMode="auto">
          <a:xfrm>
            <a:off x="2667000" y="1371600"/>
            <a:ext cx="3810000" cy="4114800"/>
          </a:xfrm>
          <a:prstGeom prst="rect">
            <a:avLst/>
          </a:prstGeom>
          <a:noFill/>
        </p:spPr>
      </p:pic>
      <p:sp>
        <p:nvSpPr>
          <p:cNvPr id="3" name="Rectangle 2"/>
          <p:cNvSpPr/>
          <p:nvPr/>
        </p:nvSpPr>
        <p:spPr bwMode="auto">
          <a:xfrm>
            <a:off x="228600" y="6477000"/>
            <a:ext cx="1447800" cy="2286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ssolve">
                                      <p:cBhvr>
                                        <p:cTn id="7"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029200"/>
          </a:xfrm>
        </p:spPr>
        <p:txBody>
          <a:bodyPr/>
          <a:lstStyle/>
          <a:p>
            <a:pPr algn="just">
              <a:lnSpc>
                <a:spcPct val="150000"/>
              </a:lnSpc>
              <a:buFont typeface="Wingdings" pitchFamily="2" charset="2"/>
              <a:buChar char="v"/>
            </a:pPr>
            <a:r>
              <a:rPr lang="en-US" dirty="0" smtClean="0"/>
              <a:t> </a:t>
            </a:r>
            <a:r>
              <a:rPr lang="en-US" b="1" u="sng" dirty="0" smtClean="0">
                <a:solidFill>
                  <a:srgbClr val="002060"/>
                </a:solidFill>
              </a:rPr>
              <a:t>Sử dụng nhiều nhãn hiệu</a:t>
            </a:r>
          </a:p>
          <a:p>
            <a:pPr lvl="1" algn="just">
              <a:lnSpc>
                <a:spcPct val="150000"/>
              </a:lnSpc>
              <a:buFont typeface="Arial" pitchFamily="34" charset="0"/>
              <a:buChar char="•"/>
            </a:pPr>
            <a:r>
              <a:rPr lang="en-US" dirty="0" smtClean="0">
                <a:solidFill>
                  <a:srgbClr val="002060"/>
                </a:solidFill>
              </a:rPr>
              <a:t>Thiết lập những tính chất khác nhau và khơi gợi những động cơ mua khác nhau</a:t>
            </a:r>
          </a:p>
          <a:p>
            <a:pPr lvl="1" algn="just">
              <a:lnSpc>
                <a:spcPct val="150000"/>
              </a:lnSpc>
              <a:buFont typeface="Arial" pitchFamily="34" charset="0"/>
              <a:buChar char="•"/>
            </a:pPr>
            <a:r>
              <a:rPr lang="en-US" dirty="0" smtClean="0">
                <a:solidFill>
                  <a:srgbClr val="002060"/>
                </a:solidFill>
              </a:rPr>
              <a:t>Cho phép công ty chiếm giữ được nhiều không gian phân phối</a:t>
            </a:r>
          </a:p>
          <a:p>
            <a:pPr lvl="1" algn="just">
              <a:lnSpc>
                <a:spcPct val="150000"/>
              </a:lnSpc>
              <a:buFont typeface="Arial" pitchFamily="34" charset="0"/>
              <a:buChar char="•"/>
            </a:pPr>
            <a:r>
              <a:rPr lang="en-US" dirty="0" smtClean="0">
                <a:solidFill>
                  <a:srgbClr val="002060"/>
                </a:solidFill>
              </a:rPr>
              <a:t>Bảo vệ nhãn hiệu chính bằng những nhãn hiệu bọc sườn</a:t>
            </a:r>
            <a:endParaRPr lang="en-US" dirty="0">
              <a:solidFill>
                <a:srgbClr val="002060"/>
              </a:solidFill>
            </a:endParaRPr>
          </a:p>
        </p:txBody>
      </p:sp>
      <p:sp>
        <p:nvSpPr>
          <p:cNvPr id="4" name="Rectangle 3"/>
          <p:cNvSpPr/>
          <p:nvPr/>
        </p:nvSpPr>
        <p:spPr bwMode="auto">
          <a:xfrm>
            <a:off x="228600" y="6477000"/>
            <a:ext cx="1447800" cy="2286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freemania.net/blog/wp-content/uploads/2011/01/pantene-color-solutions-250x317.JPG"/>
          <p:cNvPicPr>
            <a:picLocks noChangeAspect="1" noChangeArrowheads="1"/>
          </p:cNvPicPr>
          <p:nvPr/>
        </p:nvPicPr>
        <p:blipFill>
          <a:blip r:embed="rId2" cstate="print"/>
          <a:srcRect/>
          <a:stretch>
            <a:fillRect/>
          </a:stretch>
        </p:blipFill>
        <p:spPr bwMode="auto">
          <a:xfrm>
            <a:off x="457200" y="1447800"/>
            <a:ext cx="2590800" cy="3886200"/>
          </a:xfrm>
          <a:prstGeom prst="rect">
            <a:avLst/>
          </a:prstGeom>
          <a:noFill/>
        </p:spPr>
      </p:pic>
      <p:pic>
        <p:nvPicPr>
          <p:cNvPr id="5" name="Picture 8" descr="http://www.i-mart.vn/img/p/1415-1609-large.jpg"/>
          <p:cNvPicPr>
            <a:picLocks noChangeAspect="1" noChangeArrowheads="1"/>
          </p:cNvPicPr>
          <p:nvPr/>
        </p:nvPicPr>
        <p:blipFill>
          <a:blip r:embed="rId3" cstate="print"/>
          <a:srcRect/>
          <a:stretch>
            <a:fillRect/>
          </a:stretch>
        </p:blipFill>
        <p:spPr bwMode="auto">
          <a:xfrm>
            <a:off x="3048000" y="1524000"/>
            <a:ext cx="2933700" cy="3810000"/>
          </a:xfrm>
          <a:prstGeom prst="rect">
            <a:avLst/>
          </a:prstGeom>
          <a:noFill/>
        </p:spPr>
      </p:pic>
      <p:pic>
        <p:nvPicPr>
          <p:cNvPr id="81922" name="Picture 2" descr="http://www.rajib.com/wp-content/uploads/head-and-shoulders-shampoo.jpg"/>
          <p:cNvPicPr>
            <a:picLocks noChangeAspect="1" noChangeArrowheads="1"/>
          </p:cNvPicPr>
          <p:nvPr/>
        </p:nvPicPr>
        <p:blipFill>
          <a:blip r:embed="rId4" cstate="print"/>
          <a:srcRect/>
          <a:stretch>
            <a:fillRect/>
          </a:stretch>
        </p:blipFill>
        <p:spPr bwMode="auto">
          <a:xfrm>
            <a:off x="5791200" y="1447800"/>
            <a:ext cx="3162300" cy="3810000"/>
          </a:xfrm>
          <a:prstGeom prst="rect">
            <a:avLst/>
          </a:prstGeom>
          <a:noFill/>
        </p:spPr>
      </p:pic>
      <p:sp>
        <p:nvSpPr>
          <p:cNvPr id="7" name="Rectangle 6"/>
          <p:cNvSpPr/>
          <p:nvPr/>
        </p:nvSpPr>
        <p:spPr bwMode="auto">
          <a:xfrm>
            <a:off x="228600" y="6477000"/>
            <a:ext cx="1447800" cy="2286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1000"/>
                                        <p:tgtEl>
                                          <p:spTgt spid="4"/>
                                        </p:tgtEl>
                                      </p:cBhvr>
                                    </p:animEffect>
                                  </p:childTnLst>
                                </p:cTn>
                              </p:par>
                            </p:childTnLst>
                          </p:cTn>
                        </p:par>
                        <p:par>
                          <p:cTn id="8" fill="hold">
                            <p:stCondLst>
                              <p:cond delay="1000"/>
                            </p:stCondLst>
                            <p:childTnLst>
                              <p:par>
                                <p:cTn id="9" presetID="6"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1000"/>
                                        <p:tgtEl>
                                          <p:spTgt spid="5"/>
                                        </p:tgtEl>
                                      </p:cBhvr>
                                    </p:animEffect>
                                  </p:childTnLst>
                                </p:cTn>
                              </p:par>
                            </p:childTnLst>
                          </p:cTn>
                        </p:par>
                        <p:par>
                          <p:cTn id="12" fill="hold">
                            <p:stCondLst>
                              <p:cond delay="2000"/>
                            </p:stCondLst>
                            <p:childTnLst>
                              <p:par>
                                <p:cTn id="13" presetID="21" presetClass="entr" presetSubtype="4" fill="hold" nodeType="afterEffect">
                                  <p:stCondLst>
                                    <p:cond delay="0"/>
                                  </p:stCondLst>
                                  <p:childTnLst>
                                    <p:set>
                                      <p:cBhvr>
                                        <p:cTn id="14" dur="1" fill="hold">
                                          <p:stCondLst>
                                            <p:cond delay="0"/>
                                          </p:stCondLst>
                                        </p:cTn>
                                        <p:tgtEl>
                                          <p:spTgt spid="81922"/>
                                        </p:tgtEl>
                                        <p:attrNameLst>
                                          <p:attrName>style.visibility</p:attrName>
                                        </p:attrNameLst>
                                      </p:cBhvr>
                                      <p:to>
                                        <p:strVal val="visible"/>
                                      </p:to>
                                    </p:set>
                                    <p:animEffect transition="in" filter="wheel(4)">
                                      <p:cBhvr>
                                        <p:cTn id="15" dur="1000"/>
                                        <p:tgtEl>
                                          <p:spTgt spid="819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900" name="Picture 4" descr="http://www.phunuonline.com.vn/muasam/2010/Picture/Chau/Th%C3%A1ng%204/packshot_2bottles.png"/>
          <p:cNvPicPr>
            <a:picLocks noChangeAspect="1" noChangeArrowheads="1"/>
          </p:cNvPicPr>
          <p:nvPr/>
        </p:nvPicPr>
        <p:blipFill>
          <a:blip r:embed="rId2" cstate="print"/>
          <a:srcRect/>
          <a:stretch>
            <a:fillRect/>
          </a:stretch>
        </p:blipFill>
        <p:spPr bwMode="auto">
          <a:xfrm>
            <a:off x="304800" y="1752600"/>
            <a:ext cx="3810000" cy="3781425"/>
          </a:xfrm>
          <a:prstGeom prst="rect">
            <a:avLst/>
          </a:prstGeom>
          <a:noFill/>
        </p:spPr>
      </p:pic>
      <p:pic>
        <p:nvPicPr>
          <p:cNvPr id="80902" name="Picture 6" descr="http://www.costumearmour.com/images/customdesign/tide.JPG"/>
          <p:cNvPicPr>
            <a:picLocks noChangeAspect="1" noChangeArrowheads="1"/>
          </p:cNvPicPr>
          <p:nvPr/>
        </p:nvPicPr>
        <p:blipFill>
          <a:blip r:embed="rId3" cstate="print"/>
          <a:srcRect/>
          <a:stretch>
            <a:fillRect/>
          </a:stretch>
        </p:blipFill>
        <p:spPr bwMode="auto">
          <a:xfrm>
            <a:off x="4724400" y="1524000"/>
            <a:ext cx="3810000" cy="4419600"/>
          </a:xfrm>
          <a:prstGeom prst="rect">
            <a:avLst/>
          </a:prstGeom>
          <a:noFill/>
        </p:spPr>
      </p:pic>
      <p:sp>
        <p:nvSpPr>
          <p:cNvPr id="8" name="Rectangle 7"/>
          <p:cNvSpPr/>
          <p:nvPr/>
        </p:nvSpPr>
        <p:spPr bwMode="auto">
          <a:xfrm>
            <a:off x="228600" y="6477000"/>
            <a:ext cx="1447800" cy="2286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withEffect">
                                  <p:stCondLst>
                                    <p:cond delay="0"/>
                                  </p:stCondLst>
                                  <p:childTnLst>
                                    <p:set>
                                      <p:cBhvr>
                                        <p:cTn id="6" dur="1" fill="hold">
                                          <p:stCondLst>
                                            <p:cond delay="0"/>
                                          </p:stCondLst>
                                        </p:cTn>
                                        <p:tgtEl>
                                          <p:spTgt spid="80900"/>
                                        </p:tgtEl>
                                        <p:attrNameLst>
                                          <p:attrName>style.visibility</p:attrName>
                                        </p:attrNameLst>
                                      </p:cBhvr>
                                      <p:to>
                                        <p:strVal val="visible"/>
                                      </p:to>
                                    </p:set>
                                    <p:animEffect transition="in" filter="plus(in)">
                                      <p:cBhvr>
                                        <p:cTn id="7" dur="1000"/>
                                        <p:tgtEl>
                                          <p:spTgt spid="80900"/>
                                        </p:tgtEl>
                                      </p:cBhvr>
                                    </p:animEffect>
                                  </p:childTnLst>
                                </p:cTn>
                              </p:par>
                            </p:childTnLst>
                          </p:cTn>
                        </p:par>
                        <p:par>
                          <p:cTn id="8" fill="hold">
                            <p:stCondLst>
                              <p:cond delay="1000"/>
                            </p:stCondLst>
                            <p:childTnLst>
                              <p:par>
                                <p:cTn id="9" presetID="18" presetClass="entr" presetSubtype="12" fill="hold" nodeType="afterEffect">
                                  <p:stCondLst>
                                    <p:cond delay="0"/>
                                  </p:stCondLst>
                                  <p:childTnLst>
                                    <p:set>
                                      <p:cBhvr>
                                        <p:cTn id="10" dur="1" fill="hold">
                                          <p:stCondLst>
                                            <p:cond delay="0"/>
                                          </p:stCondLst>
                                        </p:cTn>
                                        <p:tgtEl>
                                          <p:spTgt spid="80902"/>
                                        </p:tgtEl>
                                        <p:attrNameLst>
                                          <p:attrName>style.visibility</p:attrName>
                                        </p:attrNameLst>
                                      </p:cBhvr>
                                      <p:to>
                                        <p:strVal val="visible"/>
                                      </p:to>
                                    </p:set>
                                    <p:animEffect transition="in" filter="strips(downLeft)">
                                      <p:cBhvr>
                                        <p:cTn id="11" dur="1000"/>
                                        <p:tgtEl>
                                          <p:spTgt spid="809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http://rudipunyagaye.blogsome.com/images/olay-775060.gif"/>
          <p:cNvPicPr>
            <a:picLocks noChangeAspect="1" noChangeArrowheads="1"/>
          </p:cNvPicPr>
          <p:nvPr/>
        </p:nvPicPr>
        <p:blipFill>
          <a:blip r:embed="rId2" cstate="print"/>
          <a:srcRect/>
          <a:stretch>
            <a:fillRect/>
          </a:stretch>
        </p:blipFill>
        <p:spPr bwMode="auto">
          <a:xfrm>
            <a:off x="685800" y="1600200"/>
            <a:ext cx="3581400" cy="4400551"/>
          </a:xfrm>
          <a:prstGeom prst="rect">
            <a:avLst/>
          </a:prstGeom>
          <a:noFill/>
        </p:spPr>
      </p:pic>
      <p:pic>
        <p:nvPicPr>
          <p:cNvPr id="82948" name="Picture 4" descr="http://www.indiangifthouse.com/gifthampers/gifs/snap6.jpg"/>
          <p:cNvPicPr>
            <a:picLocks noChangeAspect="1" noChangeArrowheads="1"/>
          </p:cNvPicPr>
          <p:nvPr/>
        </p:nvPicPr>
        <p:blipFill>
          <a:blip r:embed="rId3" cstate="print"/>
          <a:srcRect/>
          <a:stretch>
            <a:fillRect/>
          </a:stretch>
        </p:blipFill>
        <p:spPr bwMode="auto">
          <a:xfrm>
            <a:off x="4648200" y="1676400"/>
            <a:ext cx="3581400" cy="4419600"/>
          </a:xfrm>
          <a:prstGeom prst="rect">
            <a:avLst/>
          </a:prstGeom>
          <a:noFill/>
        </p:spPr>
      </p:pic>
      <p:sp>
        <p:nvSpPr>
          <p:cNvPr id="4" name="Rectangle 3"/>
          <p:cNvSpPr/>
          <p:nvPr/>
        </p:nvSpPr>
        <p:spPr bwMode="auto">
          <a:xfrm>
            <a:off x="228600" y="6477000"/>
            <a:ext cx="1447800" cy="2286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82946"/>
                                        </p:tgtEl>
                                        <p:attrNameLst>
                                          <p:attrName>style.visibility</p:attrName>
                                        </p:attrNameLst>
                                      </p:cBhvr>
                                      <p:to>
                                        <p:strVal val="visible"/>
                                      </p:to>
                                    </p:set>
                                    <p:animEffect transition="in" filter="dissolve">
                                      <p:cBhvr>
                                        <p:cTn id="7" dur="1000"/>
                                        <p:tgtEl>
                                          <p:spTgt spid="82946"/>
                                        </p:tgtEl>
                                      </p:cBhvr>
                                    </p:animEffect>
                                  </p:childTnLst>
                                </p:cTn>
                              </p:par>
                            </p:childTnLst>
                          </p:cTn>
                        </p:par>
                        <p:par>
                          <p:cTn id="8" fill="hold">
                            <p:stCondLst>
                              <p:cond delay="1000"/>
                            </p:stCondLst>
                            <p:childTnLst>
                              <p:par>
                                <p:cTn id="9" presetID="8" presetClass="entr" presetSubtype="16" fill="hold" nodeType="afterEffect">
                                  <p:stCondLst>
                                    <p:cond delay="0"/>
                                  </p:stCondLst>
                                  <p:childTnLst>
                                    <p:set>
                                      <p:cBhvr>
                                        <p:cTn id="10" dur="1" fill="hold">
                                          <p:stCondLst>
                                            <p:cond delay="0"/>
                                          </p:stCondLst>
                                        </p:cTn>
                                        <p:tgtEl>
                                          <p:spTgt spid="82948"/>
                                        </p:tgtEl>
                                        <p:attrNameLst>
                                          <p:attrName>style.visibility</p:attrName>
                                        </p:attrNameLst>
                                      </p:cBhvr>
                                      <p:to>
                                        <p:strVal val="visible"/>
                                      </p:to>
                                    </p:set>
                                    <p:animEffect transition="in" filter="diamond(in)">
                                      <p:cBhvr>
                                        <p:cTn id="11" dur="1000"/>
                                        <p:tgtEl>
                                          <p:spTgt spid="829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Font typeface="Wingdings" pitchFamily="2" charset="2"/>
              <a:buChar char="v"/>
            </a:pPr>
            <a:r>
              <a:rPr lang="en-US" b="1" u="sng" dirty="0" smtClean="0">
                <a:solidFill>
                  <a:srgbClr val="002060"/>
                </a:solidFill>
              </a:rPr>
              <a:t> Sử dụng nhãn hiệu mới</a:t>
            </a:r>
          </a:p>
          <a:p>
            <a:pPr algn="just">
              <a:lnSpc>
                <a:spcPct val="150000"/>
              </a:lnSpc>
              <a:buNone/>
            </a:pPr>
            <a:r>
              <a:rPr lang="en-US" dirty="0" smtClean="0">
                <a:solidFill>
                  <a:srgbClr val="002060"/>
                </a:solidFill>
              </a:rPr>
              <a:t>	Doanh nghiệp có thể sử dụng nhãn hiệu mới khi nhận ra nhãn hiệu thường dùng không thích hợp do đó công ty phải tạo ra tên nhãn mới</a:t>
            </a:r>
            <a:endParaRPr lang="en-US" dirty="0">
              <a:solidFill>
                <a:srgbClr val="002060"/>
              </a:solidFill>
            </a:endParaRPr>
          </a:p>
        </p:txBody>
      </p:sp>
      <p:sp>
        <p:nvSpPr>
          <p:cNvPr id="4" name="Rectangle 3"/>
          <p:cNvSpPr/>
          <p:nvPr/>
        </p:nvSpPr>
        <p:spPr bwMode="auto">
          <a:xfrm>
            <a:off x="228600" y="6477000"/>
            <a:ext cx="1447800" cy="2286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sz="3600" dirty="0" smtClean="0">
                <a:solidFill>
                  <a:srgbClr val="002060"/>
                </a:solidFill>
              </a:rPr>
              <a:t>6.1.1 Khái niệm sản phẩm</a:t>
            </a:r>
            <a:endParaRPr lang="en-US" sz="3600" dirty="0">
              <a:solidFill>
                <a:srgbClr val="002060"/>
              </a:solidFill>
            </a:endParaRPr>
          </a:p>
        </p:txBody>
      </p:sp>
      <p:sp>
        <p:nvSpPr>
          <p:cNvPr id="3" name="Content Placeholder 2"/>
          <p:cNvSpPr>
            <a:spLocks noGrp="1"/>
          </p:cNvSpPr>
          <p:nvPr>
            <p:ph idx="1"/>
          </p:nvPr>
        </p:nvSpPr>
        <p:spPr>
          <a:xfrm>
            <a:off x="457200" y="1981200"/>
            <a:ext cx="8229600" cy="4191000"/>
          </a:xfrm>
        </p:spPr>
        <p:txBody>
          <a:bodyPr/>
          <a:lstStyle/>
          <a:p>
            <a:pPr algn="just">
              <a:lnSpc>
                <a:spcPct val="150000"/>
              </a:lnSpc>
              <a:buNone/>
            </a:pPr>
            <a:r>
              <a:rPr lang="en-US" dirty="0" smtClean="0"/>
              <a:t>	</a:t>
            </a:r>
            <a:r>
              <a:rPr lang="en-US" i="1" dirty="0" smtClean="0">
                <a:solidFill>
                  <a:srgbClr val="002060"/>
                </a:solidFill>
              </a:rPr>
              <a:t>Sản phẩm là tất cả những thứ có thể được chào bán trên thị trường để có thể thỏa mãn một nhu cầu hoặc mong muốn.</a:t>
            </a:r>
          </a:p>
          <a:p>
            <a:pPr algn="r">
              <a:lnSpc>
                <a:spcPct val="150000"/>
              </a:lnSpc>
              <a:buNone/>
            </a:pPr>
            <a:r>
              <a:rPr lang="en-US" i="1" dirty="0" smtClean="0">
                <a:solidFill>
                  <a:srgbClr val="002060"/>
                </a:solidFill>
              </a:rPr>
              <a:t> (Philip Kotler)</a:t>
            </a:r>
            <a:endParaRPr lang="en-US" i="1" dirty="0">
              <a:solidFill>
                <a:srgbClr val="002060"/>
              </a:solidFill>
            </a:endParaRPr>
          </a:p>
        </p:txBody>
      </p:sp>
      <p:sp>
        <p:nvSpPr>
          <p:cNvPr id="4" name="Rectangle 3"/>
          <p:cNvSpPr/>
          <p:nvPr/>
        </p:nvSpPr>
        <p:spPr bwMode="auto">
          <a:xfrm>
            <a:off x="228600" y="6477000"/>
            <a:ext cx="1447800" cy="2286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http://mycar.vn/Upload/ProAuto/18743/toyota-camry-20111.jpg"/>
          <p:cNvPicPr>
            <a:picLocks noChangeAspect="1" noChangeArrowheads="1"/>
          </p:cNvPicPr>
          <p:nvPr/>
        </p:nvPicPr>
        <p:blipFill>
          <a:blip r:embed="rId2" cstate="print"/>
          <a:srcRect/>
          <a:stretch>
            <a:fillRect/>
          </a:stretch>
        </p:blipFill>
        <p:spPr bwMode="auto">
          <a:xfrm>
            <a:off x="152400" y="1143000"/>
            <a:ext cx="4572000" cy="3200400"/>
          </a:xfrm>
          <a:prstGeom prst="rect">
            <a:avLst/>
          </a:prstGeom>
          <a:noFill/>
        </p:spPr>
      </p:pic>
      <p:pic>
        <p:nvPicPr>
          <p:cNvPr id="83972" name="Picture 4" descr="http://blog.ooyyo.com/wp-content/uploads/2010/08/2010_Corolla.jpg"/>
          <p:cNvPicPr>
            <a:picLocks noChangeAspect="1" noChangeArrowheads="1"/>
          </p:cNvPicPr>
          <p:nvPr/>
        </p:nvPicPr>
        <p:blipFill>
          <a:blip r:embed="rId3" cstate="print"/>
          <a:srcRect/>
          <a:stretch>
            <a:fillRect/>
          </a:stretch>
        </p:blipFill>
        <p:spPr bwMode="auto">
          <a:xfrm>
            <a:off x="4724400" y="2514600"/>
            <a:ext cx="4419600" cy="4114800"/>
          </a:xfrm>
          <a:prstGeom prst="rect">
            <a:avLst/>
          </a:prstGeom>
          <a:noFill/>
        </p:spPr>
      </p:pic>
      <p:sp>
        <p:nvSpPr>
          <p:cNvPr id="6" name="TextBox 5"/>
          <p:cNvSpPr txBox="1"/>
          <p:nvPr/>
        </p:nvSpPr>
        <p:spPr>
          <a:xfrm>
            <a:off x="533400" y="4572000"/>
            <a:ext cx="3352800" cy="523220"/>
          </a:xfrm>
          <a:prstGeom prst="rect">
            <a:avLst/>
          </a:prstGeom>
          <a:noFill/>
        </p:spPr>
        <p:txBody>
          <a:bodyPr wrap="square" rtlCol="0">
            <a:spAutoFit/>
          </a:bodyPr>
          <a:lstStyle/>
          <a:p>
            <a:r>
              <a:rPr lang="en-US" sz="2800" dirty="0" smtClean="0">
                <a:solidFill>
                  <a:srgbClr val="002060"/>
                </a:solidFill>
              </a:rPr>
              <a:t>Toyota Camry</a:t>
            </a:r>
            <a:endParaRPr lang="en-US" sz="2800" dirty="0">
              <a:solidFill>
                <a:srgbClr val="002060"/>
              </a:solidFill>
            </a:endParaRPr>
          </a:p>
        </p:txBody>
      </p:sp>
      <p:sp>
        <p:nvSpPr>
          <p:cNvPr id="7" name="TextBox 6"/>
          <p:cNvSpPr txBox="1"/>
          <p:nvPr/>
        </p:nvSpPr>
        <p:spPr>
          <a:xfrm>
            <a:off x="5867400" y="2438400"/>
            <a:ext cx="2819400" cy="523220"/>
          </a:xfrm>
          <a:prstGeom prst="rect">
            <a:avLst/>
          </a:prstGeom>
          <a:noFill/>
        </p:spPr>
        <p:txBody>
          <a:bodyPr wrap="square" rtlCol="0">
            <a:spAutoFit/>
          </a:bodyPr>
          <a:lstStyle/>
          <a:p>
            <a:r>
              <a:rPr lang="en-US" sz="2800" dirty="0" smtClean="0">
                <a:solidFill>
                  <a:srgbClr val="C00000"/>
                </a:solidFill>
              </a:rPr>
              <a:t>Toyota Corolla</a:t>
            </a:r>
            <a:endParaRPr lang="en-US" sz="2800" dirty="0">
              <a:solidFill>
                <a:srgbClr val="C00000"/>
              </a:solidFill>
            </a:endParaRPr>
          </a:p>
        </p:txBody>
      </p:sp>
      <p:sp>
        <p:nvSpPr>
          <p:cNvPr id="8" name="Rectangle 7"/>
          <p:cNvSpPr/>
          <p:nvPr/>
        </p:nvSpPr>
        <p:spPr bwMode="auto">
          <a:xfrm>
            <a:off x="228600" y="6477000"/>
            <a:ext cx="1447800" cy="2286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83970"/>
                                        </p:tgtEl>
                                        <p:attrNameLst>
                                          <p:attrName>style.visibility</p:attrName>
                                        </p:attrNameLst>
                                      </p:cBhvr>
                                      <p:to>
                                        <p:strVal val="visible"/>
                                      </p:to>
                                    </p:set>
                                    <p:animEffect transition="in" filter="circle(in)">
                                      <p:cBhvr>
                                        <p:cTn id="7" dur="1000"/>
                                        <p:tgtEl>
                                          <p:spTgt spid="83970"/>
                                        </p:tgtEl>
                                      </p:cBhvr>
                                    </p:animEffect>
                                  </p:childTnLst>
                                </p:cTn>
                              </p:par>
                            </p:childTnLst>
                          </p:cTn>
                        </p:par>
                        <p:par>
                          <p:cTn id="8" fill="hold">
                            <p:stCondLst>
                              <p:cond delay="1000"/>
                            </p:stCondLst>
                            <p:childTnLst>
                              <p:par>
                                <p:cTn id="9" presetID="13" presetClass="entr" presetSubtype="16" fill="hold" nodeType="afterEffect">
                                  <p:stCondLst>
                                    <p:cond delay="0"/>
                                  </p:stCondLst>
                                  <p:childTnLst>
                                    <p:set>
                                      <p:cBhvr>
                                        <p:cTn id="10" dur="1" fill="hold">
                                          <p:stCondLst>
                                            <p:cond delay="0"/>
                                          </p:stCondLst>
                                        </p:cTn>
                                        <p:tgtEl>
                                          <p:spTgt spid="83972"/>
                                        </p:tgtEl>
                                        <p:attrNameLst>
                                          <p:attrName>style.visibility</p:attrName>
                                        </p:attrNameLst>
                                      </p:cBhvr>
                                      <p:to>
                                        <p:strVal val="visible"/>
                                      </p:to>
                                    </p:set>
                                    <p:animEffect transition="in" filter="plus(in)">
                                      <p:cBhvr>
                                        <p:cTn id="11" dur="1000"/>
                                        <p:tgtEl>
                                          <p:spTgt spid="839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http://f.sile.vn/images/a0/531-1022986-ban-toyota-yaris-1-5g-xe-hoan-hao-cho-nguoi-hoan-hao.jpg"/>
          <p:cNvPicPr>
            <a:picLocks noChangeAspect="1" noChangeArrowheads="1"/>
          </p:cNvPicPr>
          <p:nvPr/>
        </p:nvPicPr>
        <p:blipFill>
          <a:blip r:embed="rId2" cstate="print"/>
          <a:srcRect/>
          <a:stretch>
            <a:fillRect/>
          </a:stretch>
        </p:blipFill>
        <p:spPr bwMode="auto">
          <a:xfrm>
            <a:off x="0" y="1066800"/>
            <a:ext cx="6324600" cy="2971800"/>
          </a:xfrm>
          <a:prstGeom prst="rect">
            <a:avLst/>
          </a:prstGeom>
          <a:noFill/>
        </p:spPr>
      </p:pic>
      <p:pic>
        <p:nvPicPr>
          <p:cNvPr id="86020" name="Picture 4" descr="http://www.vntime.vn/File/image/1833803a-dab5-42f9-9e0e-6399c254435etoyota-altis.jpg"/>
          <p:cNvPicPr>
            <a:picLocks noChangeAspect="1" noChangeArrowheads="1"/>
          </p:cNvPicPr>
          <p:nvPr/>
        </p:nvPicPr>
        <p:blipFill>
          <a:blip r:embed="rId3" cstate="print"/>
          <a:srcRect/>
          <a:stretch>
            <a:fillRect/>
          </a:stretch>
        </p:blipFill>
        <p:spPr bwMode="auto">
          <a:xfrm>
            <a:off x="3124200" y="4038600"/>
            <a:ext cx="6019800" cy="2819400"/>
          </a:xfrm>
          <a:prstGeom prst="rect">
            <a:avLst/>
          </a:prstGeom>
          <a:noFill/>
        </p:spPr>
      </p:pic>
      <p:sp>
        <p:nvSpPr>
          <p:cNvPr id="4" name="Rectangle 3"/>
          <p:cNvSpPr/>
          <p:nvPr/>
        </p:nvSpPr>
        <p:spPr bwMode="auto">
          <a:xfrm>
            <a:off x="228600" y="6477000"/>
            <a:ext cx="1447800" cy="2286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86018"/>
                                        </p:tgtEl>
                                        <p:attrNameLst>
                                          <p:attrName>style.visibility</p:attrName>
                                        </p:attrNameLst>
                                      </p:cBhvr>
                                      <p:to>
                                        <p:strVal val="visible"/>
                                      </p:to>
                                    </p:set>
                                    <p:anim to="" calcmode="lin" valueType="num">
                                      <p:cBhvr>
                                        <p:cTn id="7" dur="1" fill="hold"/>
                                        <p:tgtEl>
                                          <p:spTgt spid="8601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86020"/>
                                        </p:tgtEl>
                                        <p:attrNameLst>
                                          <p:attrName>style.visibility</p:attrName>
                                        </p:attrNameLst>
                                      </p:cBhvr>
                                      <p:to>
                                        <p:strVal val="visible"/>
                                      </p:to>
                                    </p:set>
                                    <p:anim to="" calcmode="lin" valueType="num">
                                      <p:cBhvr>
                                        <p:cTn id="12" dur="1" fill="hold"/>
                                        <p:tgtEl>
                                          <p:spTgt spid="8602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4" name="Picture 4" descr="http://taichinhthegioi.com/Ban-tin/Pictures/minority_report_lexus.jpg"/>
          <p:cNvPicPr>
            <a:picLocks noChangeAspect="1" noChangeArrowheads="1"/>
          </p:cNvPicPr>
          <p:nvPr/>
        </p:nvPicPr>
        <p:blipFill>
          <a:blip r:embed="rId2" cstate="print"/>
          <a:srcRect/>
          <a:stretch>
            <a:fillRect/>
          </a:stretch>
        </p:blipFill>
        <p:spPr bwMode="auto">
          <a:xfrm>
            <a:off x="228600" y="990600"/>
            <a:ext cx="4572000" cy="4914901"/>
          </a:xfrm>
          <a:prstGeom prst="rect">
            <a:avLst/>
          </a:prstGeom>
          <a:noFill/>
        </p:spPr>
      </p:pic>
      <p:pic>
        <p:nvPicPr>
          <p:cNvPr id="87046" name="Picture 6" descr="http://themotorreport.com.au/wp-content/uploads/2008/04/lexus-lf-a_face.jpg"/>
          <p:cNvPicPr>
            <a:picLocks noChangeAspect="1" noChangeArrowheads="1"/>
          </p:cNvPicPr>
          <p:nvPr/>
        </p:nvPicPr>
        <p:blipFill>
          <a:blip r:embed="rId3" cstate="print"/>
          <a:srcRect/>
          <a:stretch>
            <a:fillRect/>
          </a:stretch>
        </p:blipFill>
        <p:spPr bwMode="auto">
          <a:xfrm>
            <a:off x="4800600" y="1447800"/>
            <a:ext cx="4343400" cy="3886200"/>
          </a:xfrm>
          <a:prstGeom prst="rect">
            <a:avLst/>
          </a:prstGeom>
          <a:noFill/>
        </p:spPr>
      </p:pic>
      <p:sp>
        <p:nvSpPr>
          <p:cNvPr id="5" name="Rectangle 4"/>
          <p:cNvSpPr/>
          <p:nvPr/>
        </p:nvSpPr>
        <p:spPr bwMode="auto">
          <a:xfrm>
            <a:off x="228600" y="6477000"/>
            <a:ext cx="1447800" cy="2286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87044"/>
                                        </p:tgtEl>
                                        <p:attrNameLst>
                                          <p:attrName>style.visibility</p:attrName>
                                        </p:attrNameLst>
                                      </p:cBhvr>
                                      <p:to>
                                        <p:strVal val="visible"/>
                                      </p:to>
                                    </p:set>
                                    <p:animEffect transition="in" filter="dissolve">
                                      <p:cBhvr>
                                        <p:cTn id="7" dur="1000"/>
                                        <p:tgtEl>
                                          <p:spTgt spid="87044"/>
                                        </p:tgtEl>
                                      </p:cBhvr>
                                    </p:animEffect>
                                  </p:childTnLst>
                                </p:cTn>
                              </p:par>
                            </p:childTnLst>
                          </p:cTn>
                        </p:par>
                        <p:par>
                          <p:cTn id="8" fill="hold">
                            <p:stCondLst>
                              <p:cond delay="1000"/>
                            </p:stCondLst>
                            <p:childTnLst>
                              <p:par>
                                <p:cTn id="9" presetID="18" presetClass="entr" presetSubtype="12" fill="hold" nodeType="afterEffect">
                                  <p:stCondLst>
                                    <p:cond delay="0"/>
                                  </p:stCondLst>
                                  <p:childTnLst>
                                    <p:set>
                                      <p:cBhvr>
                                        <p:cTn id="10" dur="1" fill="hold">
                                          <p:stCondLst>
                                            <p:cond delay="0"/>
                                          </p:stCondLst>
                                        </p:cTn>
                                        <p:tgtEl>
                                          <p:spTgt spid="87046"/>
                                        </p:tgtEl>
                                        <p:attrNameLst>
                                          <p:attrName>style.visibility</p:attrName>
                                        </p:attrNameLst>
                                      </p:cBhvr>
                                      <p:to>
                                        <p:strVal val="visible"/>
                                      </p:to>
                                    </p:set>
                                    <p:animEffect transition="in" filter="strips(downLeft)">
                                      <p:cBhvr>
                                        <p:cTn id="11" dur="1000"/>
                                        <p:tgtEl>
                                          <p:spTgt spid="870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solidFill>
                  <a:srgbClr val="002060"/>
                </a:solidFill>
              </a:rPr>
              <a:t>6.2.3 Quản trị chu kì sống của sản phẩm (PLC)</a:t>
            </a:r>
            <a:endParaRPr lang="en-US" dirty="0"/>
          </a:p>
        </p:txBody>
      </p:sp>
      <p:sp>
        <p:nvSpPr>
          <p:cNvPr id="3" name="Content Placeholder 2"/>
          <p:cNvSpPr>
            <a:spLocks noGrp="1"/>
          </p:cNvSpPr>
          <p:nvPr>
            <p:ph idx="1"/>
          </p:nvPr>
        </p:nvSpPr>
        <p:spPr/>
        <p:txBody>
          <a:bodyPr/>
          <a:lstStyle/>
          <a:p>
            <a:pPr algn="just">
              <a:buNone/>
            </a:pPr>
            <a:r>
              <a:rPr lang="en-US" b="1" dirty="0" smtClean="0">
                <a:solidFill>
                  <a:srgbClr val="C00000"/>
                </a:solidFill>
              </a:rPr>
              <a:t>6.2.3.1 Khái niệm</a:t>
            </a:r>
          </a:p>
          <a:p>
            <a:pPr algn="just">
              <a:lnSpc>
                <a:spcPct val="150000"/>
              </a:lnSpc>
              <a:buNone/>
            </a:pPr>
            <a:r>
              <a:rPr lang="en-US" dirty="0" smtClean="0"/>
              <a:t>	</a:t>
            </a:r>
            <a:r>
              <a:rPr lang="en-US" i="1" dirty="0" smtClean="0">
                <a:solidFill>
                  <a:srgbClr val="002060"/>
                </a:solidFill>
              </a:rPr>
              <a:t>Chu kì sống của sản phẩm là khoảng thời gian sản phẩm tồn tại trên thị trường và nó mô tả sinh động các giai đoạn trong lịch sử tiêu thụ của sản phẩm.</a:t>
            </a:r>
          </a:p>
          <a:p>
            <a:pPr algn="ctr">
              <a:buNone/>
            </a:pPr>
            <a:endParaRPr lang="en-US" sz="3000" b="1" dirty="0">
              <a:solidFill>
                <a:srgbClr val="C00000"/>
              </a:solidFill>
            </a:endParaRPr>
          </a:p>
        </p:txBody>
      </p:sp>
      <p:sp>
        <p:nvSpPr>
          <p:cNvPr id="4" name="Rectangle 3"/>
          <p:cNvSpPr/>
          <p:nvPr/>
        </p:nvSpPr>
        <p:spPr bwMode="auto">
          <a:xfrm>
            <a:off x="228600" y="6477000"/>
            <a:ext cx="1447800" cy="2286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0114" name="Picture 1"/>
          <p:cNvPicPr>
            <a:picLocks noChangeAspect="1" noChangeArrowheads="1"/>
          </p:cNvPicPr>
          <p:nvPr/>
        </p:nvPicPr>
        <p:blipFill>
          <a:blip r:embed="rId2" cstate="print"/>
          <a:srcRect/>
          <a:stretch>
            <a:fillRect/>
          </a:stretch>
        </p:blipFill>
        <p:spPr bwMode="auto">
          <a:xfrm>
            <a:off x="1600200" y="1524000"/>
            <a:ext cx="5867400" cy="4114800"/>
          </a:xfrm>
          <a:prstGeom prst="rect">
            <a:avLst/>
          </a:prstGeom>
          <a:noFill/>
          <a:ln w="9525">
            <a:noFill/>
            <a:miter lim="800000"/>
            <a:headEnd/>
            <a:tailEnd/>
          </a:ln>
        </p:spPr>
      </p:pic>
      <p:sp>
        <p:nvSpPr>
          <p:cNvPr id="4" name="Rectangle 3"/>
          <p:cNvSpPr/>
          <p:nvPr/>
        </p:nvSpPr>
        <p:spPr bwMode="auto">
          <a:xfrm>
            <a:off x="228600" y="6477000"/>
            <a:ext cx="1447800" cy="2286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447800"/>
            <a:ext cx="8229600" cy="5105400"/>
          </a:xfrm>
        </p:spPr>
        <p:txBody>
          <a:bodyPr/>
          <a:lstStyle/>
          <a:p>
            <a:pPr algn="ctr">
              <a:buNone/>
            </a:pPr>
            <a:r>
              <a:rPr lang="en-US" b="1" dirty="0" smtClean="0">
                <a:solidFill>
                  <a:srgbClr val="C00000"/>
                </a:solidFill>
              </a:rPr>
              <a:t>6.2.3.2 Giai đoạn giới thiệu</a:t>
            </a:r>
          </a:p>
          <a:p>
            <a:pPr algn="just">
              <a:lnSpc>
                <a:spcPct val="150000"/>
              </a:lnSpc>
              <a:buNone/>
            </a:pPr>
            <a:r>
              <a:rPr lang="en-US" dirty="0" smtClean="0"/>
              <a:t>	</a:t>
            </a:r>
            <a:r>
              <a:rPr lang="en-US" dirty="0" smtClean="0">
                <a:solidFill>
                  <a:srgbClr val="002060"/>
                </a:solidFill>
              </a:rPr>
              <a:t>Giai đoạn này bắt đầu khi một sản phẩm mới được đem bán trên thị trường và cần có thời gian để có thể đưa sản phẩm ra một số thị trường</a:t>
            </a:r>
            <a:endParaRPr lang="en-US" b="1" dirty="0">
              <a:solidFill>
                <a:srgbClr val="002060"/>
              </a:solidFill>
            </a:endParaRPr>
          </a:p>
        </p:txBody>
      </p:sp>
      <p:sp>
        <p:nvSpPr>
          <p:cNvPr id="4" name="Rectangle 3"/>
          <p:cNvSpPr/>
          <p:nvPr/>
        </p:nvSpPr>
        <p:spPr bwMode="auto">
          <a:xfrm>
            <a:off x="228600" y="6477000"/>
            <a:ext cx="1447800" cy="2286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438275"/>
            <a:ext cx="8382000" cy="4733925"/>
          </a:xfrm>
        </p:spPr>
        <p:txBody>
          <a:bodyPr/>
          <a:lstStyle/>
          <a:p>
            <a:pPr lvl="1">
              <a:lnSpc>
                <a:spcPct val="150000"/>
              </a:lnSpc>
              <a:buFont typeface="Arial" pitchFamily="34" charset="0"/>
              <a:buChar char="•"/>
            </a:pPr>
            <a:r>
              <a:rPr lang="en-US" sz="3200" dirty="0" smtClean="0">
                <a:solidFill>
                  <a:srgbClr val="002060"/>
                </a:solidFill>
              </a:rPr>
              <a:t>Lợi nhuận âm hay thấp bởi vì mức tiêu thụ thấp</a:t>
            </a:r>
          </a:p>
          <a:p>
            <a:pPr lvl="1">
              <a:lnSpc>
                <a:spcPct val="150000"/>
              </a:lnSpc>
              <a:buFont typeface="Arial" pitchFamily="34" charset="0"/>
              <a:buChar char="•"/>
            </a:pPr>
            <a:r>
              <a:rPr lang="en-US" sz="3200" dirty="0" smtClean="0">
                <a:solidFill>
                  <a:srgbClr val="002060"/>
                </a:solidFill>
              </a:rPr>
              <a:t>Các chi phí phân phối </a:t>
            </a:r>
            <a:r>
              <a:rPr lang="en-US" sz="3200" dirty="0" err="1" smtClean="0">
                <a:solidFill>
                  <a:srgbClr val="002060"/>
                </a:solidFill>
              </a:rPr>
              <a:t>và</a:t>
            </a:r>
            <a:r>
              <a:rPr lang="en-US" sz="3200" dirty="0" smtClean="0">
                <a:solidFill>
                  <a:srgbClr val="002060"/>
                </a:solidFill>
              </a:rPr>
              <a:t> </a:t>
            </a:r>
            <a:r>
              <a:rPr lang="en-US" sz="3200" dirty="0" err="1" smtClean="0">
                <a:solidFill>
                  <a:srgbClr val="002060"/>
                </a:solidFill>
              </a:rPr>
              <a:t>chiêu</a:t>
            </a:r>
            <a:r>
              <a:rPr lang="en-US" sz="3200" dirty="0" smtClean="0">
                <a:solidFill>
                  <a:srgbClr val="002060"/>
                </a:solidFill>
              </a:rPr>
              <a:t> </a:t>
            </a:r>
            <a:r>
              <a:rPr lang="en-US" sz="3200" dirty="0" err="1" smtClean="0">
                <a:solidFill>
                  <a:srgbClr val="002060"/>
                </a:solidFill>
              </a:rPr>
              <a:t>thị</a:t>
            </a:r>
            <a:r>
              <a:rPr lang="en-US" sz="3200" dirty="0" smtClean="0">
                <a:solidFill>
                  <a:srgbClr val="002060"/>
                </a:solidFill>
              </a:rPr>
              <a:t> rất lớn</a:t>
            </a:r>
          </a:p>
          <a:p>
            <a:pPr lvl="1">
              <a:lnSpc>
                <a:spcPct val="150000"/>
              </a:lnSpc>
              <a:buFont typeface="Arial" pitchFamily="34" charset="0"/>
              <a:buChar char="•"/>
            </a:pPr>
            <a:r>
              <a:rPr lang="en-US" sz="3200" dirty="0" smtClean="0">
                <a:solidFill>
                  <a:srgbClr val="002060"/>
                </a:solidFill>
              </a:rPr>
              <a:t>Giá thường cao</a:t>
            </a:r>
            <a:endParaRPr lang="en-US" sz="3200" dirty="0">
              <a:solidFill>
                <a:srgbClr val="002060"/>
              </a:solidFill>
            </a:endParaRPr>
          </a:p>
        </p:txBody>
      </p:sp>
      <p:sp>
        <p:nvSpPr>
          <p:cNvPr id="4" name="Rectangle 3"/>
          <p:cNvSpPr/>
          <p:nvPr/>
        </p:nvSpPr>
        <p:spPr bwMode="auto">
          <a:xfrm>
            <a:off x="228600" y="6477000"/>
            <a:ext cx="1447800" cy="2286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04800" y="1066800"/>
            <a:ext cx="8229600" cy="5105400"/>
          </a:xfrm>
        </p:spPr>
        <p:txBody>
          <a:bodyPr/>
          <a:lstStyle/>
          <a:p>
            <a:pPr algn="just">
              <a:lnSpc>
                <a:spcPct val="150000"/>
              </a:lnSpc>
              <a:buNone/>
            </a:pPr>
            <a:r>
              <a:rPr lang="en-US" dirty="0" smtClean="0">
                <a:solidFill>
                  <a:srgbClr val="002060"/>
                </a:solidFill>
              </a:rPr>
              <a:t>	</a:t>
            </a:r>
            <a:endParaRPr lang="en-US" dirty="0">
              <a:solidFill>
                <a:srgbClr val="002060"/>
              </a:solidFill>
            </a:endParaRPr>
          </a:p>
        </p:txBody>
      </p:sp>
      <p:graphicFrame>
        <p:nvGraphicFramePr>
          <p:cNvPr id="4" name="Table 3"/>
          <p:cNvGraphicFramePr>
            <a:graphicFrameLocks noGrp="1"/>
          </p:cNvGraphicFramePr>
          <p:nvPr/>
        </p:nvGraphicFramePr>
        <p:xfrm>
          <a:off x="2133600" y="2514600"/>
          <a:ext cx="6096000" cy="3596639"/>
        </p:xfrm>
        <a:graphic>
          <a:graphicData uri="http://schemas.openxmlformats.org/drawingml/2006/table">
            <a:tbl>
              <a:tblPr firstRow="1" bandRow="1">
                <a:tableStyleId>{5C22544A-7EE6-4342-B048-85BDC9FD1C3A}</a:tableStyleId>
              </a:tblPr>
              <a:tblGrid>
                <a:gridCol w="3200400"/>
                <a:gridCol w="2895600"/>
              </a:tblGrid>
              <a:tr h="370840">
                <a:tc>
                  <a:txBody>
                    <a:bodyPr/>
                    <a:lstStyle/>
                    <a:p>
                      <a:pPr algn="ctr"/>
                      <a:endParaRPr lang="en-US" sz="2800" b="0" dirty="0" smtClean="0">
                        <a:solidFill>
                          <a:srgbClr val="C00000"/>
                        </a:solidFill>
                      </a:endParaRPr>
                    </a:p>
                    <a:p>
                      <a:pPr algn="ctr"/>
                      <a:r>
                        <a:rPr lang="en-US" sz="2800" b="0" dirty="0" smtClean="0">
                          <a:solidFill>
                            <a:srgbClr val="C00000"/>
                          </a:solidFill>
                        </a:rPr>
                        <a:t>Chiến</a:t>
                      </a:r>
                      <a:r>
                        <a:rPr lang="en-US" sz="2800" b="0" baseline="0" dirty="0" smtClean="0">
                          <a:solidFill>
                            <a:srgbClr val="C00000"/>
                          </a:solidFill>
                        </a:rPr>
                        <a:t> lược hớt váng chớp nhoáng</a:t>
                      </a:r>
                    </a:p>
                    <a:p>
                      <a:pPr algn="ctr"/>
                      <a:endParaRPr lang="en-US" sz="2800" b="0" dirty="0">
                        <a:solidFill>
                          <a:srgbClr val="C00000"/>
                        </a:solidFill>
                      </a:endParaRPr>
                    </a:p>
                  </a:txBody>
                  <a:tcPr/>
                </a:tc>
                <a:tc>
                  <a:txBody>
                    <a:bodyPr/>
                    <a:lstStyle/>
                    <a:p>
                      <a:pPr algn="ctr"/>
                      <a:endParaRPr lang="en-US" sz="2800" b="0" dirty="0" smtClean="0">
                        <a:solidFill>
                          <a:srgbClr val="C00000"/>
                        </a:solidFill>
                      </a:endParaRPr>
                    </a:p>
                    <a:p>
                      <a:pPr algn="ctr"/>
                      <a:r>
                        <a:rPr lang="en-US" sz="2800" b="0" dirty="0" smtClean="0">
                          <a:solidFill>
                            <a:srgbClr val="C00000"/>
                          </a:solidFill>
                        </a:rPr>
                        <a:t>Chiến</a:t>
                      </a:r>
                      <a:r>
                        <a:rPr lang="en-US" sz="2800" b="0" baseline="0" dirty="0" smtClean="0">
                          <a:solidFill>
                            <a:srgbClr val="C00000"/>
                          </a:solidFill>
                        </a:rPr>
                        <a:t> lược hớt váng từ từ</a:t>
                      </a:r>
                      <a:endParaRPr lang="en-US" sz="2800" b="0" dirty="0">
                        <a:solidFill>
                          <a:srgbClr val="C00000"/>
                        </a:solidFill>
                      </a:endParaRPr>
                    </a:p>
                  </a:txBody>
                  <a:tcPr/>
                </a:tc>
              </a:tr>
              <a:tr h="370840">
                <a:tc>
                  <a:txBody>
                    <a:bodyPr/>
                    <a:lstStyle/>
                    <a:p>
                      <a:pPr algn="ctr"/>
                      <a:endParaRPr lang="en-US" sz="2800" dirty="0" smtClean="0">
                        <a:solidFill>
                          <a:srgbClr val="002060"/>
                        </a:solidFill>
                      </a:endParaRPr>
                    </a:p>
                    <a:p>
                      <a:pPr algn="ctr"/>
                      <a:r>
                        <a:rPr lang="en-US" sz="2800" dirty="0" smtClean="0">
                          <a:solidFill>
                            <a:srgbClr val="002060"/>
                          </a:solidFill>
                        </a:rPr>
                        <a:t>Chiến</a:t>
                      </a:r>
                      <a:r>
                        <a:rPr lang="en-US" sz="2800" baseline="0" dirty="0" smtClean="0">
                          <a:solidFill>
                            <a:srgbClr val="002060"/>
                          </a:solidFill>
                        </a:rPr>
                        <a:t> lược xâm nhập chớp nhoáng</a:t>
                      </a:r>
                      <a:endParaRPr lang="en-US" sz="2800" dirty="0">
                        <a:solidFill>
                          <a:srgbClr val="002060"/>
                        </a:solidFill>
                      </a:endParaRPr>
                    </a:p>
                  </a:txBody>
                  <a:tcPr/>
                </a:tc>
                <a:tc>
                  <a:txBody>
                    <a:bodyPr/>
                    <a:lstStyle/>
                    <a:p>
                      <a:pPr algn="ctr"/>
                      <a:endParaRPr lang="en-US" sz="2800" dirty="0" smtClean="0">
                        <a:solidFill>
                          <a:srgbClr val="002060"/>
                        </a:solidFill>
                      </a:endParaRPr>
                    </a:p>
                    <a:p>
                      <a:pPr algn="ctr"/>
                      <a:r>
                        <a:rPr lang="en-US" sz="2800" dirty="0" smtClean="0">
                          <a:solidFill>
                            <a:srgbClr val="002060"/>
                          </a:solidFill>
                        </a:rPr>
                        <a:t>Chiến</a:t>
                      </a:r>
                      <a:r>
                        <a:rPr lang="en-US" sz="2800" baseline="0" dirty="0" smtClean="0">
                          <a:solidFill>
                            <a:srgbClr val="002060"/>
                          </a:solidFill>
                        </a:rPr>
                        <a:t> lược xâm </a:t>
                      </a:r>
                    </a:p>
                    <a:p>
                      <a:pPr algn="ctr"/>
                      <a:r>
                        <a:rPr lang="en-US" sz="2800" baseline="0" dirty="0" smtClean="0">
                          <a:solidFill>
                            <a:srgbClr val="002060"/>
                          </a:solidFill>
                        </a:rPr>
                        <a:t>nhập từ từ</a:t>
                      </a:r>
                    </a:p>
                    <a:p>
                      <a:pPr algn="ctr"/>
                      <a:endParaRPr lang="en-US" sz="2800" dirty="0">
                        <a:solidFill>
                          <a:srgbClr val="002060"/>
                        </a:solidFill>
                      </a:endParaRPr>
                    </a:p>
                  </a:txBody>
                  <a:tcPr/>
                </a:tc>
              </a:tr>
            </a:tbl>
          </a:graphicData>
        </a:graphic>
      </p:graphicFrame>
      <p:sp>
        <p:nvSpPr>
          <p:cNvPr id="5" name="TextBox 4"/>
          <p:cNvSpPr txBox="1"/>
          <p:nvPr/>
        </p:nvSpPr>
        <p:spPr>
          <a:xfrm>
            <a:off x="3200400" y="1905000"/>
            <a:ext cx="1371600" cy="523220"/>
          </a:xfrm>
          <a:prstGeom prst="rect">
            <a:avLst/>
          </a:prstGeom>
          <a:noFill/>
        </p:spPr>
        <p:txBody>
          <a:bodyPr wrap="square" rtlCol="0">
            <a:spAutoFit/>
          </a:bodyPr>
          <a:lstStyle/>
          <a:p>
            <a:r>
              <a:rPr lang="en-US" sz="2800" dirty="0" smtClean="0">
                <a:solidFill>
                  <a:srgbClr val="C00000"/>
                </a:solidFill>
              </a:rPr>
              <a:t>Cao</a:t>
            </a:r>
            <a:endParaRPr lang="en-US" sz="2800" dirty="0">
              <a:solidFill>
                <a:srgbClr val="C00000"/>
              </a:solidFill>
            </a:endParaRPr>
          </a:p>
        </p:txBody>
      </p:sp>
      <p:sp>
        <p:nvSpPr>
          <p:cNvPr id="6" name="TextBox 5"/>
          <p:cNvSpPr txBox="1"/>
          <p:nvPr/>
        </p:nvSpPr>
        <p:spPr>
          <a:xfrm>
            <a:off x="914400" y="4953000"/>
            <a:ext cx="1143000" cy="523220"/>
          </a:xfrm>
          <a:prstGeom prst="rect">
            <a:avLst/>
          </a:prstGeom>
          <a:noFill/>
        </p:spPr>
        <p:txBody>
          <a:bodyPr wrap="square" rtlCol="0">
            <a:spAutoFit/>
          </a:bodyPr>
          <a:lstStyle/>
          <a:p>
            <a:r>
              <a:rPr lang="en-US" sz="2800" dirty="0" smtClean="0">
                <a:solidFill>
                  <a:srgbClr val="C00000"/>
                </a:solidFill>
              </a:rPr>
              <a:t>Thấp</a:t>
            </a:r>
            <a:endParaRPr lang="en-US" sz="2800" dirty="0">
              <a:solidFill>
                <a:srgbClr val="C00000"/>
              </a:solidFill>
            </a:endParaRPr>
          </a:p>
        </p:txBody>
      </p:sp>
      <p:sp>
        <p:nvSpPr>
          <p:cNvPr id="7" name="TextBox 6"/>
          <p:cNvSpPr txBox="1"/>
          <p:nvPr/>
        </p:nvSpPr>
        <p:spPr>
          <a:xfrm>
            <a:off x="762000" y="3124200"/>
            <a:ext cx="1371600" cy="523220"/>
          </a:xfrm>
          <a:prstGeom prst="rect">
            <a:avLst/>
          </a:prstGeom>
          <a:noFill/>
        </p:spPr>
        <p:txBody>
          <a:bodyPr wrap="square" rtlCol="0">
            <a:spAutoFit/>
          </a:bodyPr>
          <a:lstStyle/>
          <a:p>
            <a:r>
              <a:rPr lang="en-US" sz="2800" dirty="0" smtClean="0">
                <a:solidFill>
                  <a:srgbClr val="C00000"/>
                </a:solidFill>
              </a:rPr>
              <a:t>Cao</a:t>
            </a:r>
            <a:endParaRPr lang="en-US" sz="2800" dirty="0">
              <a:solidFill>
                <a:srgbClr val="C00000"/>
              </a:solidFill>
            </a:endParaRPr>
          </a:p>
        </p:txBody>
      </p:sp>
      <p:sp>
        <p:nvSpPr>
          <p:cNvPr id="8" name="TextBox 7"/>
          <p:cNvSpPr txBox="1"/>
          <p:nvPr/>
        </p:nvSpPr>
        <p:spPr>
          <a:xfrm>
            <a:off x="6248400" y="1905000"/>
            <a:ext cx="1143000" cy="523220"/>
          </a:xfrm>
          <a:prstGeom prst="rect">
            <a:avLst/>
          </a:prstGeom>
          <a:noFill/>
        </p:spPr>
        <p:txBody>
          <a:bodyPr wrap="square" rtlCol="0">
            <a:spAutoFit/>
          </a:bodyPr>
          <a:lstStyle/>
          <a:p>
            <a:r>
              <a:rPr lang="en-US" sz="2800" dirty="0" smtClean="0">
                <a:solidFill>
                  <a:srgbClr val="C00000"/>
                </a:solidFill>
              </a:rPr>
              <a:t>Thấp</a:t>
            </a:r>
            <a:endParaRPr lang="en-US" sz="2800" dirty="0">
              <a:solidFill>
                <a:srgbClr val="C00000"/>
              </a:solidFill>
            </a:endParaRPr>
          </a:p>
        </p:txBody>
      </p:sp>
      <p:sp>
        <p:nvSpPr>
          <p:cNvPr id="9" name="TextBox 8"/>
          <p:cNvSpPr txBox="1"/>
          <p:nvPr/>
        </p:nvSpPr>
        <p:spPr>
          <a:xfrm>
            <a:off x="3581400" y="1219200"/>
            <a:ext cx="3505200" cy="646331"/>
          </a:xfrm>
          <a:prstGeom prst="rect">
            <a:avLst/>
          </a:prstGeom>
          <a:noFill/>
        </p:spPr>
        <p:txBody>
          <a:bodyPr wrap="square" rtlCol="0">
            <a:spAutoFit/>
          </a:bodyPr>
          <a:lstStyle/>
          <a:p>
            <a:r>
              <a:rPr lang="en-US" sz="3600" b="1" dirty="0" smtClean="0">
                <a:solidFill>
                  <a:srgbClr val="00B050"/>
                </a:solidFill>
              </a:rPr>
              <a:t>KHUYẾN MẠI</a:t>
            </a:r>
            <a:endParaRPr lang="en-US" sz="3600" b="1" dirty="0">
              <a:solidFill>
                <a:srgbClr val="00B050"/>
              </a:solidFill>
            </a:endParaRPr>
          </a:p>
        </p:txBody>
      </p:sp>
      <p:sp>
        <p:nvSpPr>
          <p:cNvPr id="10" name="TextBox 9"/>
          <p:cNvSpPr txBox="1"/>
          <p:nvPr/>
        </p:nvSpPr>
        <p:spPr>
          <a:xfrm>
            <a:off x="304800" y="3962400"/>
            <a:ext cx="1371600" cy="646331"/>
          </a:xfrm>
          <a:prstGeom prst="rect">
            <a:avLst/>
          </a:prstGeom>
          <a:noFill/>
        </p:spPr>
        <p:txBody>
          <a:bodyPr wrap="square" rtlCol="0">
            <a:spAutoFit/>
          </a:bodyPr>
          <a:lstStyle/>
          <a:p>
            <a:r>
              <a:rPr lang="en-US" sz="3600" b="1" dirty="0" smtClean="0">
                <a:solidFill>
                  <a:srgbClr val="00B050"/>
                </a:solidFill>
              </a:rPr>
              <a:t>GIÁ</a:t>
            </a:r>
            <a:endParaRPr lang="en-US" sz="3600" b="1" dirty="0">
              <a:solidFill>
                <a:srgbClr val="00B050"/>
              </a:solidFill>
            </a:endParaRPr>
          </a:p>
        </p:txBody>
      </p:sp>
      <p:sp>
        <p:nvSpPr>
          <p:cNvPr id="11" name="Rectangle 10"/>
          <p:cNvSpPr/>
          <p:nvPr/>
        </p:nvSpPr>
        <p:spPr bwMode="auto">
          <a:xfrm>
            <a:off x="228600" y="6477000"/>
            <a:ext cx="1447800" cy="2286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38275"/>
            <a:ext cx="8153400" cy="4733925"/>
          </a:xfrm>
        </p:spPr>
        <p:txBody>
          <a:bodyPr/>
          <a:lstStyle/>
          <a:p>
            <a:pPr algn="ctr">
              <a:buNone/>
            </a:pPr>
            <a:r>
              <a:rPr lang="en-US" b="1" dirty="0" smtClean="0">
                <a:solidFill>
                  <a:srgbClr val="C00000"/>
                </a:solidFill>
              </a:rPr>
              <a:t>6.2.3.3 Giai đoạn phát triển </a:t>
            </a:r>
          </a:p>
          <a:p>
            <a:pPr lvl="1" algn="just">
              <a:lnSpc>
                <a:spcPct val="150000"/>
              </a:lnSpc>
              <a:buFont typeface="Arial" pitchFamily="34" charset="0"/>
              <a:buChar char="•"/>
            </a:pPr>
            <a:r>
              <a:rPr lang="en-US" dirty="0" smtClean="0">
                <a:solidFill>
                  <a:srgbClr val="002060"/>
                </a:solidFill>
              </a:rPr>
              <a:t>Giai đoạn này lợi nhuận tăng nhanh, những người tiên phong thích sản phẩm và người tiêu dùng bắt đầu mua sản phẩm.</a:t>
            </a:r>
          </a:p>
          <a:p>
            <a:pPr lvl="1" algn="just">
              <a:lnSpc>
                <a:spcPct val="150000"/>
              </a:lnSpc>
              <a:buFont typeface="Arial" pitchFamily="34" charset="0"/>
              <a:buChar char="•"/>
            </a:pPr>
            <a:r>
              <a:rPr lang="en-US" dirty="0" smtClean="0">
                <a:solidFill>
                  <a:srgbClr val="002060"/>
                </a:solidFill>
              </a:rPr>
              <a:t>Các đối thủ cạnh tranh bắt đầu thâm nhập thị trường</a:t>
            </a:r>
          </a:p>
          <a:p>
            <a:pPr algn="just">
              <a:buNone/>
            </a:pPr>
            <a:endParaRPr lang="en-US" dirty="0">
              <a:solidFill>
                <a:srgbClr val="002060"/>
              </a:solidFill>
            </a:endParaRPr>
          </a:p>
        </p:txBody>
      </p:sp>
      <p:sp>
        <p:nvSpPr>
          <p:cNvPr id="5" name="Rectangle 4"/>
          <p:cNvSpPr/>
          <p:nvPr/>
        </p:nvSpPr>
        <p:spPr bwMode="auto">
          <a:xfrm>
            <a:off x="228600" y="6477000"/>
            <a:ext cx="1447800" cy="2286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buNone/>
            </a:pPr>
            <a:r>
              <a:rPr lang="en-US" b="1" dirty="0" smtClean="0">
                <a:solidFill>
                  <a:srgbClr val="C00000"/>
                </a:solidFill>
              </a:rPr>
              <a:t>6.2.3.4 Giai đoạn trưởng thành</a:t>
            </a:r>
          </a:p>
          <a:p>
            <a:pPr algn="just">
              <a:lnSpc>
                <a:spcPct val="150000"/>
              </a:lnSpc>
              <a:buNone/>
            </a:pPr>
            <a:r>
              <a:rPr lang="en-US" b="1" dirty="0" smtClean="0">
                <a:solidFill>
                  <a:srgbClr val="C00000"/>
                </a:solidFill>
              </a:rPr>
              <a:t>	</a:t>
            </a:r>
            <a:r>
              <a:rPr lang="en-US" dirty="0" smtClean="0">
                <a:solidFill>
                  <a:srgbClr val="002060"/>
                </a:solidFill>
              </a:rPr>
              <a:t>Nhịp độ tăng trưởng của sản phẩm chựng lại và sản phẩm bước vào giai đoạn trưởng thành</a:t>
            </a:r>
            <a:endParaRPr lang="en-US" dirty="0">
              <a:solidFill>
                <a:srgbClr val="002060"/>
              </a:solidFill>
            </a:endParaRPr>
          </a:p>
        </p:txBody>
      </p:sp>
      <p:sp>
        <p:nvSpPr>
          <p:cNvPr id="4" name="Rectangle 3"/>
          <p:cNvSpPr/>
          <p:nvPr/>
        </p:nvSpPr>
        <p:spPr bwMode="auto">
          <a:xfrm>
            <a:off x="228600" y="6477000"/>
            <a:ext cx="1447800" cy="2286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z="3600" dirty="0" smtClean="0">
                <a:solidFill>
                  <a:srgbClr val="002060"/>
                </a:solidFill>
              </a:rPr>
              <a:t>6.1.2 </a:t>
            </a:r>
            <a:r>
              <a:rPr lang="en-US" sz="3600" dirty="0" err="1" smtClean="0">
                <a:solidFill>
                  <a:srgbClr val="002060"/>
                </a:solidFill>
              </a:rPr>
              <a:t>Cấp</a:t>
            </a:r>
            <a:r>
              <a:rPr lang="en-US" sz="3600" dirty="0" smtClean="0">
                <a:solidFill>
                  <a:srgbClr val="002060"/>
                </a:solidFill>
              </a:rPr>
              <a:t> </a:t>
            </a:r>
            <a:r>
              <a:rPr lang="en-US" sz="3600" dirty="0" err="1" smtClean="0">
                <a:solidFill>
                  <a:srgbClr val="002060"/>
                </a:solidFill>
              </a:rPr>
              <a:t>độ</a:t>
            </a:r>
            <a:r>
              <a:rPr lang="en-US" sz="3600" dirty="0" smtClean="0">
                <a:solidFill>
                  <a:srgbClr val="002060"/>
                </a:solidFill>
              </a:rPr>
              <a:t> </a:t>
            </a:r>
            <a:r>
              <a:rPr lang="en-US" sz="3600" dirty="0" err="1" smtClean="0">
                <a:solidFill>
                  <a:srgbClr val="002060"/>
                </a:solidFill>
              </a:rPr>
              <a:t>của</a:t>
            </a:r>
            <a:r>
              <a:rPr lang="en-US" sz="3600" dirty="0" smtClean="0">
                <a:solidFill>
                  <a:srgbClr val="002060"/>
                </a:solidFill>
              </a:rPr>
              <a:t> </a:t>
            </a:r>
            <a:r>
              <a:rPr lang="en-US" sz="3600" dirty="0" err="1" smtClean="0">
                <a:solidFill>
                  <a:srgbClr val="002060"/>
                </a:solidFill>
              </a:rPr>
              <a:t>sản</a:t>
            </a:r>
            <a:r>
              <a:rPr lang="en-US" sz="3600" dirty="0" smtClean="0">
                <a:solidFill>
                  <a:srgbClr val="002060"/>
                </a:solidFill>
              </a:rPr>
              <a:t> </a:t>
            </a:r>
            <a:r>
              <a:rPr lang="en-US" sz="3600" dirty="0" err="1" smtClean="0">
                <a:solidFill>
                  <a:srgbClr val="002060"/>
                </a:solidFill>
              </a:rPr>
              <a:t>phẩm</a:t>
            </a:r>
            <a:endParaRPr lang="en-US" sz="3600" dirty="0">
              <a:solidFill>
                <a:srgbClr val="002060"/>
              </a:solidFill>
            </a:endParaRPr>
          </a:p>
        </p:txBody>
      </p:sp>
      <p:sp>
        <p:nvSpPr>
          <p:cNvPr id="26629" name="Oval 5"/>
          <p:cNvSpPr>
            <a:spLocks noChangeArrowheads="1"/>
          </p:cNvSpPr>
          <p:nvPr/>
        </p:nvSpPr>
        <p:spPr bwMode="gray">
          <a:xfrm rot="-37439143">
            <a:off x="2001928" y="1163981"/>
            <a:ext cx="4945164" cy="5106190"/>
          </a:xfrm>
          <a:prstGeom prst="ellipse">
            <a:avLst/>
          </a:prstGeom>
          <a:gradFill rotWithShape="1">
            <a:gsLst>
              <a:gs pos="0">
                <a:schemeClr val="folHlink"/>
              </a:gs>
              <a:gs pos="100000">
                <a:schemeClr val="folHlink">
                  <a:gamma/>
                  <a:shade val="69804"/>
                  <a:invGamma/>
                </a:schemeClr>
              </a:gs>
            </a:gsLst>
            <a:lin ang="0" scaled="1"/>
          </a:gradFill>
          <a:ln w="28575">
            <a:solidFill>
              <a:srgbClr val="F8F8F8"/>
            </a:solidFill>
            <a:round/>
            <a:headEnd/>
            <a:tailEnd/>
          </a:ln>
          <a:effectLst>
            <a:outerShdw dist="77251" dir="567739" algn="ctr" rotWithShape="0">
              <a:srgbClr val="080808">
                <a:alpha val="50000"/>
              </a:srgbClr>
            </a:outerShdw>
          </a:effectLst>
        </p:spPr>
        <p:txBody>
          <a:bodyPr wrap="none" anchor="ctr"/>
          <a:lstStyle/>
          <a:p>
            <a:endParaRPr lang="en-US"/>
          </a:p>
        </p:txBody>
      </p:sp>
      <p:sp>
        <p:nvSpPr>
          <p:cNvPr id="26630" name="Oval 6"/>
          <p:cNvSpPr>
            <a:spLocks noChangeArrowheads="1"/>
          </p:cNvSpPr>
          <p:nvPr/>
        </p:nvSpPr>
        <p:spPr bwMode="gray">
          <a:xfrm rot="-37440864">
            <a:off x="2543516" y="1727128"/>
            <a:ext cx="3935266" cy="4086040"/>
          </a:xfrm>
          <a:prstGeom prst="ellipse">
            <a:avLst/>
          </a:prstGeom>
          <a:gradFill rotWithShape="1">
            <a:gsLst>
              <a:gs pos="0">
                <a:schemeClr val="accent1"/>
              </a:gs>
              <a:gs pos="100000">
                <a:schemeClr val="accent1">
                  <a:gamma/>
                  <a:shade val="72941"/>
                  <a:invGamma/>
                </a:schemeClr>
              </a:gs>
            </a:gsLst>
            <a:lin ang="0" scaled="1"/>
          </a:gradFill>
          <a:ln w="28575">
            <a:solidFill>
              <a:srgbClr val="F8F8F8"/>
            </a:solidFill>
            <a:round/>
            <a:headEnd/>
            <a:tailEnd/>
          </a:ln>
          <a:effectLst>
            <a:outerShdw dist="77251" dir="567739" algn="ctr" rotWithShape="0">
              <a:srgbClr val="080808">
                <a:alpha val="50000"/>
              </a:srgbClr>
            </a:outerShdw>
          </a:effectLst>
        </p:spPr>
        <p:txBody>
          <a:bodyPr wrap="none" anchor="ctr"/>
          <a:lstStyle/>
          <a:p>
            <a:endParaRPr lang="en-US"/>
          </a:p>
        </p:txBody>
      </p:sp>
      <p:sp>
        <p:nvSpPr>
          <p:cNvPr id="26631" name="Oval 7"/>
          <p:cNvSpPr>
            <a:spLocks noChangeArrowheads="1"/>
          </p:cNvSpPr>
          <p:nvPr/>
        </p:nvSpPr>
        <p:spPr bwMode="gray">
          <a:xfrm rot="-37448793">
            <a:off x="2877864" y="2118832"/>
            <a:ext cx="3227039" cy="3354812"/>
          </a:xfrm>
          <a:prstGeom prst="ellipse">
            <a:avLst/>
          </a:prstGeom>
          <a:gradFill rotWithShape="1">
            <a:gsLst>
              <a:gs pos="0">
                <a:schemeClr val="accent2"/>
              </a:gs>
              <a:gs pos="100000">
                <a:schemeClr val="accent2">
                  <a:gamma/>
                  <a:shade val="76078"/>
                  <a:invGamma/>
                </a:schemeClr>
              </a:gs>
            </a:gsLst>
            <a:lin ang="0" scaled="1"/>
          </a:gradFill>
          <a:ln w="28575">
            <a:solidFill>
              <a:srgbClr val="F8F8F8"/>
            </a:solidFill>
            <a:round/>
            <a:headEnd/>
            <a:tailEnd/>
          </a:ln>
          <a:effectLst>
            <a:outerShdw dist="77251" dir="567739" algn="ctr" rotWithShape="0">
              <a:srgbClr val="080808">
                <a:alpha val="50000"/>
              </a:srgbClr>
            </a:outerShdw>
          </a:effectLst>
        </p:spPr>
        <p:txBody>
          <a:bodyPr wrap="none" anchor="ctr"/>
          <a:lstStyle/>
          <a:p>
            <a:endParaRPr lang="en-US"/>
          </a:p>
        </p:txBody>
      </p:sp>
      <p:sp>
        <p:nvSpPr>
          <p:cNvPr id="26632" name="Oval 8"/>
          <p:cNvSpPr>
            <a:spLocks noChangeArrowheads="1"/>
          </p:cNvSpPr>
          <p:nvPr/>
        </p:nvSpPr>
        <p:spPr bwMode="gray">
          <a:xfrm rot="-37456135">
            <a:off x="3371628" y="2498307"/>
            <a:ext cx="2297401" cy="2575714"/>
          </a:xfrm>
          <a:prstGeom prst="ellipse">
            <a:avLst/>
          </a:prstGeom>
          <a:gradFill rotWithShape="1">
            <a:gsLst>
              <a:gs pos="0">
                <a:schemeClr val="hlink"/>
              </a:gs>
              <a:gs pos="100000">
                <a:schemeClr val="hlink">
                  <a:gamma/>
                  <a:shade val="79216"/>
                  <a:invGamma/>
                </a:schemeClr>
              </a:gs>
            </a:gsLst>
            <a:lin ang="0" scaled="1"/>
          </a:gradFill>
          <a:ln w="28575">
            <a:solidFill>
              <a:srgbClr val="F8F8F8"/>
            </a:solidFill>
            <a:round/>
            <a:headEnd/>
            <a:tailEnd/>
          </a:ln>
          <a:effectLst>
            <a:outerShdw dist="77251" dir="567739" algn="ctr" rotWithShape="0">
              <a:srgbClr val="080808">
                <a:alpha val="50000"/>
              </a:srgbClr>
            </a:outerShdw>
          </a:effectLst>
        </p:spPr>
        <p:txBody>
          <a:bodyPr wrap="none" anchor="ctr"/>
          <a:lstStyle/>
          <a:p>
            <a:endParaRPr lang="en-US"/>
          </a:p>
        </p:txBody>
      </p:sp>
      <p:sp>
        <p:nvSpPr>
          <p:cNvPr id="26637" name="Text Box 18"/>
          <p:cNvSpPr txBox="1">
            <a:spLocks noChangeArrowheads="1"/>
          </p:cNvSpPr>
          <p:nvPr/>
        </p:nvSpPr>
        <p:spPr bwMode="white">
          <a:xfrm>
            <a:off x="5943600" y="1371600"/>
            <a:ext cx="3200400" cy="461665"/>
          </a:xfrm>
          <a:prstGeom prst="rect">
            <a:avLst/>
          </a:prstGeom>
          <a:noFill/>
          <a:ln w="9525" algn="ctr">
            <a:noFill/>
            <a:miter lim="800000"/>
            <a:headEnd/>
            <a:tailEnd/>
          </a:ln>
          <a:effectLst/>
        </p:spPr>
        <p:txBody>
          <a:bodyPr wrap="square">
            <a:spAutoFit/>
          </a:bodyPr>
          <a:lstStyle/>
          <a:p>
            <a:pPr>
              <a:spcBef>
                <a:spcPct val="50000"/>
              </a:spcBef>
            </a:pPr>
            <a:r>
              <a:rPr lang="en-US" sz="2400" b="1" dirty="0" err="1" smtClean="0">
                <a:solidFill>
                  <a:srgbClr val="C00000"/>
                </a:solidFill>
                <a:latin typeface="+mj-lt"/>
                <a:cs typeface="Arial" charset="0"/>
              </a:rPr>
              <a:t>Sản</a:t>
            </a:r>
            <a:r>
              <a:rPr lang="en-US" sz="2400" b="1" dirty="0" smtClean="0">
                <a:solidFill>
                  <a:srgbClr val="C00000"/>
                </a:solidFill>
                <a:latin typeface="+mj-lt"/>
                <a:cs typeface="Arial" charset="0"/>
              </a:rPr>
              <a:t> </a:t>
            </a:r>
            <a:r>
              <a:rPr lang="en-US" sz="2400" b="1" dirty="0" err="1" smtClean="0">
                <a:solidFill>
                  <a:srgbClr val="C00000"/>
                </a:solidFill>
                <a:latin typeface="+mj-lt"/>
                <a:cs typeface="Arial" charset="0"/>
              </a:rPr>
              <a:t>phẩm</a:t>
            </a:r>
            <a:r>
              <a:rPr lang="en-US" sz="2400" b="1" dirty="0" smtClean="0">
                <a:solidFill>
                  <a:srgbClr val="C00000"/>
                </a:solidFill>
                <a:latin typeface="+mj-lt"/>
                <a:cs typeface="Arial" charset="0"/>
              </a:rPr>
              <a:t> </a:t>
            </a:r>
            <a:r>
              <a:rPr lang="en-US" sz="2400" b="1" dirty="0" err="1" smtClean="0">
                <a:solidFill>
                  <a:srgbClr val="C00000"/>
                </a:solidFill>
                <a:latin typeface="+mj-lt"/>
                <a:cs typeface="Arial" charset="0"/>
              </a:rPr>
              <a:t>tiềm</a:t>
            </a:r>
            <a:r>
              <a:rPr lang="en-US" sz="2400" b="1" dirty="0" smtClean="0">
                <a:solidFill>
                  <a:srgbClr val="C00000"/>
                </a:solidFill>
                <a:latin typeface="+mj-lt"/>
                <a:cs typeface="Arial" charset="0"/>
              </a:rPr>
              <a:t> </a:t>
            </a:r>
            <a:r>
              <a:rPr lang="en-US" sz="2400" b="1" dirty="0" err="1" smtClean="0">
                <a:solidFill>
                  <a:srgbClr val="C00000"/>
                </a:solidFill>
                <a:latin typeface="+mj-lt"/>
                <a:cs typeface="Arial" charset="0"/>
              </a:rPr>
              <a:t>năng</a:t>
            </a:r>
            <a:endParaRPr lang="en-US" sz="2400" b="1" dirty="0">
              <a:solidFill>
                <a:srgbClr val="C00000"/>
              </a:solidFill>
              <a:latin typeface="+mj-lt"/>
              <a:cs typeface="Arial" charset="0"/>
            </a:endParaRPr>
          </a:p>
        </p:txBody>
      </p:sp>
      <p:sp>
        <p:nvSpPr>
          <p:cNvPr id="26650" name="Text Box 18"/>
          <p:cNvSpPr txBox="1">
            <a:spLocks noChangeArrowheads="1"/>
          </p:cNvSpPr>
          <p:nvPr/>
        </p:nvSpPr>
        <p:spPr bwMode="gray">
          <a:xfrm>
            <a:off x="7086600" y="4191000"/>
            <a:ext cx="2057400" cy="830997"/>
          </a:xfrm>
          <a:prstGeom prst="rect">
            <a:avLst/>
          </a:prstGeom>
          <a:noFill/>
          <a:ln w="9525" algn="ctr">
            <a:noFill/>
            <a:miter lim="800000"/>
            <a:headEnd/>
            <a:tailEnd/>
          </a:ln>
          <a:effectLst/>
        </p:spPr>
        <p:txBody>
          <a:bodyPr wrap="square">
            <a:spAutoFit/>
          </a:bodyPr>
          <a:lstStyle/>
          <a:p>
            <a:pPr>
              <a:spcBef>
                <a:spcPct val="50000"/>
              </a:spcBef>
            </a:pPr>
            <a:r>
              <a:rPr lang="en-US" sz="2400" b="1" dirty="0" err="1" smtClean="0">
                <a:solidFill>
                  <a:srgbClr val="00B050"/>
                </a:solidFill>
                <a:cs typeface="Arial" charset="0"/>
              </a:rPr>
              <a:t>Sản</a:t>
            </a:r>
            <a:r>
              <a:rPr lang="en-US" sz="2400" b="1" dirty="0" smtClean="0">
                <a:solidFill>
                  <a:srgbClr val="00B050"/>
                </a:solidFill>
                <a:cs typeface="Arial" charset="0"/>
              </a:rPr>
              <a:t> </a:t>
            </a:r>
            <a:r>
              <a:rPr lang="en-US" sz="2400" b="1" dirty="0" err="1" smtClean="0">
                <a:solidFill>
                  <a:srgbClr val="00B050"/>
                </a:solidFill>
                <a:cs typeface="Arial" charset="0"/>
              </a:rPr>
              <a:t>phẩm</a:t>
            </a:r>
            <a:r>
              <a:rPr lang="en-US" sz="2400" b="1" dirty="0" smtClean="0">
                <a:solidFill>
                  <a:srgbClr val="00B050"/>
                </a:solidFill>
                <a:cs typeface="Arial" charset="0"/>
              </a:rPr>
              <a:t> </a:t>
            </a:r>
            <a:r>
              <a:rPr lang="en-US" sz="2400" b="1" dirty="0" err="1" smtClean="0">
                <a:solidFill>
                  <a:srgbClr val="00B050"/>
                </a:solidFill>
                <a:cs typeface="Arial" charset="0"/>
              </a:rPr>
              <a:t>cơ</a:t>
            </a:r>
            <a:r>
              <a:rPr lang="en-US" sz="2400" b="1" dirty="0" smtClean="0">
                <a:solidFill>
                  <a:srgbClr val="00B050"/>
                </a:solidFill>
                <a:cs typeface="Arial" charset="0"/>
              </a:rPr>
              <a:t> </a:t>
            </a:r>
            <a:r>
              <a:rPr lang="en-US" sz="2400" b="1" dirty="0" err="1" smtClean="0">
                <a:solidFill>
                  <a:srgbClr val="00B050"/>
                </a:solidFill>
                <a:cs typeface="Arial" charset="0"/>
              </a:rPr>
              <a:t>bản</a:t>
            </a:r>
            <a:endParaRPr lang="en-US" sz="2400" b="1" dirty="0">
              <a:solidFill>
                <a:srgbClr val="00B050"/>
              </a:solidFill>
              <a:cs typeface="Arial" charset="0"/>
            </a:endParaRPr>
          </a:p>
        </p:txBody>
      </p:sp>
      <p:sp>
        <p:nvSpPr>
          <p:cNvPr id="26651" name="Text Box 18"/>
          <p:cNvSpPr txBox="1">
            <a:spLocks noChangeArrowheads="1"/>
          </p:cNvSpPr>
          <p:nvPr/>
        </p:nvSpPr>
        <p:spPr bwMode="gray">
          <a:xfrm>
            <a:off x="7239000" y="3048000"/>
            <a:ext cx="1905000" cy="830997"/>
          </a:xfrm>
          <a:prstGeom prst="rect">
            <a:avLst/>
          </a:prstGeom>
          <a:noFill/>
          <a:ln w="9525" algn="ctr">
            <a:noFill/>
            <a:miter lim="800000"/>
            <a:headEnd/>
            <a:tailEnd/>
          </a:ln>
          <a:effectLst/>
        </p:spPr>
        <p:txBody>
          <a:bodyPr wrap="square">
            <a:spAutoFit/>
          </a:bodyPr>
          <a:lstStyle/>
          <a:p>
            <a:pPr>
              <a:spcBef>
                <a:spcPct val="50000"/>
              </a:spcBef>
            </a:pPr>
            <a:r>
              <a:rPr lang="en-US" sz="2400" b="1" dirty="0" err="1" smtClean="0">
                <a:solidFill>
                  <a:schemeClr val="accent6">
                    <a:lumMod val="75000"/>
                  </a:schemeClr>
                </a:solidFill>
                <a:cs typeface="Arial" charset="0"/>
              </a:rPr>
              <a:t>Sản</a:t>
            </a:r>
            <a:r>
              <a:rPr lang="en-US" sz="2400" b="1" dirty="0" smtClean="0">
                <a:solidFill>
                  <a:schemeClr val="accent6">
                    <a:lumMod val="75000"/>
                  </a:schemeClr>
                </a:solidFill>
                <a:cs typeface="Arial" charset="0"/>
              </a:rPr>
              <a:t> </a:t>
            </a:r>
            <a:r>
              <a:rPr lang="en-US" sz="2400" b="1" dirty="0" err="1" smtClean="0">
                <a:solidFill>
                  <a:schemeClr val="accent6">
                    <a:lumMod val="75000"/>
                  </a:schemeClr>
                </a:solidFill>
                <a:cs typeface="Arial" charset="0"/>
              </a:rPr>
              <a:t>phẩm</a:t>
            </a:r>
            <a:r>
              <a:rPr lang="en-US" sz="2400" b="1" dirty="0" smtClean="0">
                <a:solidFill>
                  <a:schemeClr val="accent6">
                    <a:lumMod val="75000"/>
                  </a:schemeClr>
                </a:solidFill>
                <a:cs typeface="Arial" charset="0"/>
              </a:rPr>
              <a:t> </a:t>
            </a:r>
            <a:r>
              <a:rPr lang="en-US" sz="2400" b="1" dirty="0" err="1" smtClean="0">
                <a:solidFill>
                  <a:schemeClr val="accent6">
                    <a:lumMod val="75000"/>
                  </a:schemeClr>
                </a:solidFill>
                <a:cs typeface="Arial" charset="0"/>
              </a:rPr>
              <a:t>mong</a:t>
            </a:r>
            <a:r>
              <a:rPr lang="en-US" sz="2400" b="1" dirty="0" smtClean="0">
                <a:solidFill>
                  <a:schemeClr val="accent6">
                    <a:lumMod val="75000"/>
                  </a:schemeClr>
                </a:solidFill>
                <a:cs typeface="Arial" charset="0"/>
              </a:rPr>
              <a:t> </a:t>
            </a:r>
            <a:r>
              <a:rPr lang="en-US" sz="2400" b="1" dirty="0" err="1" smtClean="0">
                <a:solidFill>
                  <a:schemeClr val="accent6">
                    <a:lumMod val="75000"/>
                  </a:schemeClr>
                </a:solidFill>
                <a:cs typeface="Arial" charset="0"/>
              </a:rPr>
              <a:t>đợi</a:t>
            </a:r>
            <a:endParaRPr lang="en-US" sz="2400" b="1" dirty="0">
              <a:solidFill>
                <a:schemeClr val="accent6">
                  <a:lumMod val="75000"/>
                </a:schemeClr>
              </a:solidFill>
              <a:cs typeface="Arial" charset="0"/>
            </a:endParaRPr>
          </a:p>
        </p:txBody>
      </p:sp>
      <p:sp>
        <p:nvSpPr>
          <p:cNvPr id="26652" name="Text Box 18"/>
          <p:cNvSpPr txBox="1">
            <a:spLocks noChangeArrowheads="1"/>
          </p:cNvSpPr>
          <p:nvPr/>
        </p:nvSpPr>
        <p:spPr bwMode="gray">
          <a:xfrm>
            <a:off x="6477000" y="2133600"/>
            <a:ext cx="2667000" cy="830997"/>
          </a:xfrm>
          <a:prstGeom prst="rect">
            <a:avLst/>
          </a:prstGeom>
          <a:noFill/>
          <a:ln w="9525" algn="ctr">
            <a:noFill/>
            <a:miter lim="800000"/>
            <a:headEnd/>
            <a:tailEnd/>
          </a:ln>
          <a:effectLst/>
        </p:spPr>
        <p:txBody>
          <a:bodyPr wrap="square">
            <a:spAutoFit/>
          </a:bodyPr>
          <a:lstStyle/>
          <a:p>
            <a:pPr>
              <a:spcBef>
                <a:spcPct val="50000"/>
              </a:spcBef>
            </a:pPr>
            <a:r>
              <a:rPr lang="en-US" sz="2400" b="1" dirty="0" err="1" smtClean="0">
                <a:solidFill>
                  <a:schemeClr val="tx2">
                    <a:lumMod val="60000"/>
                    <a:lumOff val="40000"/>
                  </a:schemeClr>
                </a:solidFill>
                <a:cs typeface="Arial" charset="0"/>
              </a:rPr>
              <a:t>Sản</a:t>
            </a:r>
            <a:r>
              <a:rPr lang="en-US" sz="2400" b="1" dirty="0" smtClean="0">
                <a:solidFill>
                  <a:schemeClr val="tx2">
                    <a:lumMod val="60000"/>
                    <a:lumOff val="40000"/>
                  </a:schemeClr>
                </a:solidFill>
                <a:cs typeface="Arial" charset="0"/>
              </a:rPr>
              <a:t> </a:t>
            </a:r>
            <a:r>
              <a:rPr lang="en-US" sz="2400" b="1" dirty="0" err="1" smtClean="0">
                <a:solidFill>
                  <a:schemeClr val="tx2">
                    <a:lumMod val="60000"/>
                    <a:lumOff val="40000"/>
                  </a:schemeClr>
                </a:solidFill>
                <a:cs typeface="Arial" charset="0"/>
              </a:rPr>
              <a:t>phẩm</a:t>
            </a:r>
            <a:r>
              <a:rPr lang="en-US" sz="2400" b="1" dirty="0" smtClean="0">
                <a:solidFill>
                  <a:schemeClr val="tx2">
                    <a:lumMod val="60000"/>
                    <a:lumOff val="40000"/>
                  </a:schemeClr>
                </a:solidFill>
                <a:cs typeface="Arial" charset="0"/>
              </a:rPr>
              <a:t> </a:t>
            </a:r>
            <a:r>
              <a:rPr lang="en-US" sz="2400" b="1" dirty="0" err="1" smtClean="0">
                <a:solidFill>
                  <a:schemeClr val="tx2">
                    <a:lumMod val="60000"/>
                    <a:lumOff val="40000"/>
                  </a:schemeClr>
                </a:solidFill>
                <a:cs typeface="Arial" charset="0"/>
              </a:rPr>
              <a:t>hoàn</a:t>
            </a:r>
            <a:r>
              <a:rPr lang="en-US" sz="2400" b="1" dirty="0" smtClean="0">
                <a:solidFill>
                  <a:schemeClr val="tx2">
                    <a:lumMod val="60000"/>
                    <a:lumOff val="40000"/>
                  </a:schemeClr>
                </a:solidFill>
                <a:cs typeface="Arial" charset="0"/>
              </a:rPr>
              <a:t> </a:t>
            </a:r>
            <a:r>
              <a:rPr lang="en-US" sz="2400" b="1" dirty="0" err="1" smtClean="0">
                <a:solidFill>
                  <a:schemeClr val="tx2">
                    <a:lumMod val="60000"/>
                    <a:lumOff val="40000"/>
                  </a:schemeClr>
                </a:solidFill>
                <a:cs typeface="Arial" charset="0"/>
              </a:rPr>
              <a:t>thiện</a:t>
            </a:r>
            <a:endParaRPr lang="en-US" sz="2400" b="1" dirty="0">
              <a:solidFill>
                <a:schemeClr val="tx2">
                  <a:lumMod val="60000"/>
                  <a:lumOff val="40000"/>
                </a:schemeClr>
              </a:solidFill>
              <a:cs typeface="Arial" charset="0"/>
            </a:endParaRPr>
          </a:p>
        </p:txBody>
      </p:sp>
      <p:sp>
        <p:nvSpPr>
          <p:cNvPr id="32" name="Rectangle 31"/>
          <p:cNvSpPr/>
          <p:nvPr/>
        </p:nvSpPr>
        <p:spPr bwMode="auto">
          <a:xfrm>
            <a:off x="152400" y="6477000"/>
            <a:ext cx="1600200" cy="2286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3" name="Oval 6"/>
          <p:cNvSpPr>
            <a:spLocks noChangeArrowheads="1"/>
          </p:cNvSpPr>
          <p:nvPr/>
        </p:nvSpPr>
        <p:spPr bwMode="gray">
          <a:xfrm rot="-37440864">
            <a:off x="3910219" y="3146576"/>
            <a:ext cx="1228445" cy="1449808"/>
          </a:xfrm>
          <a:prstGeom prst="ellipse">
            <a:avLst/>
          </a:prstGeom>
          <a:solidFill>
            <a:srgbClr val="FFFF00"/>
          </a:solidFill>
          <a:ln w="28575">
            <a:solidFill>
              <a:srgbClr val="F8F8F8"/>
            </a:solidFill>
            <a:round/>
            <a:headEnd/>
            <a:tailEnd/>
          </a:ln>
          <a:effectLst>
            <a:outerShdw dist="77251" dir="567739" algn="ctr" rotWithShape="0">
              <a:srgbClr val="080808">
                <a:alpha val="50000"/>
              </a:srgbClr>
            </a:outerShdw>
          </a:effectLst>
        </p:spPr>
        <p:txBody>
          <a:bodyPr wrap="none" anchor="ctr"/>
          <a:lstStyle/>
          <a:p>
            <a:endParaRPr lang="en-US"/>
          </a:p>
        </p:txBody>
      </p:sp>
      <p:sp>
        <p:nvSpPr>
          <p:cNvPr id="34" name="Text Box 18"/>
          <p:cNvSpPr txBox="1">
            <a:spLocks noChangeArrowheads="1"/>
          </p:cNvSpPr>
          <p:nvPr/>
        </p:nvSpPr>
        <p:spPr bwMode="gray">
          <a:xfrm>
            <a:off x="3733800" y="3505200"/>
            <a:ext cx="1552575" cy="830997"/>
          </a:xfrm>
          <a:prstGeom prst="rect">
            <a:avLst/>
          </a:prstGeom>
          <a:noFill/>
          <a:ln w="9525" algn="ctr">
            <a:noFill/>
            <a:miter lim="800000"/>
            <a:headEnd/>
            <a:tailEnd/>
          </a:ln>
          <a:effectLst/>
        </p:spPr>
        <p:txBody>
          <a:bodyPr>
            <a:spAutoFit/>
          </a:bodyPr>
          <a:lstStyle/>
          <a:p>
            <a:pPr>
              <a:spcBef>
                <a:spcPct val="50000"/>
              </a:spcBef>
            </a:pPr>
            <a:r>
              <a:rPr lang="en-US" sz="2400" b="1" dirty="0" err="1" smtClean="0">
                <a:solidFill>
                  <a:srgbClr val="C00000"/>
                </a:solidFill>
                <a:cs typeface="Arial" charset="0"/>
              </a:rPr>
              <a:t>Lợi</a:t>
            </a:r>
            <a:r>
              <a:rPr lang="en-US" sz="2400" b="1" dirty="0" smtClean="0">
                <a:solidFill>
                  <a:srgbClr val="C00000"/>
                </a:solidFill>
                <a:cs typeface="Arial" charset="0"/>
              </a:rPr>
              <a:t> </a:t>
            </a:r>
            <a:r>
              <a:rPr lang="en-US" sz="2400" b="1" dirty="0" err="1" smtClean="0">
                <a:solidFill>
                  <a:srgbClr val="C00000"/>
                </a:solidFill>
                <a:cs typeface="Arial" charset="0"/>
              </a:rPr>
              <a:t>ích</a:t>
            </a:r>
            <a:r>
              <a:rPr lang="en-US" sz="2400" b="1" dirty="0" smtClean="0">
                <a:solidFill>
                  <a:srgbClr val="C00000"/>
                </a:solidFill>
                <a:cs typeface="Arial" charset="0"/>
              </a:rPr>
              <a:t> </a:t>
            </a:r>
            <a:r>
              <a:rPr lang="en-US" sz="2400" b="1" dirty="0" err="1" smtClean="0">
                <a:solidFill>
                  <a:srgbClr val="C00000"/>
                </a:solidFill>
                <a:cs typeface="Arial" charset="0"/>
              </a:rPr>
              <a:t>cốt</a:t>
            </a:r>
            <a:r>
              <a:rPr lang="en-US" sz="2400" b="1" dirty="0" smtClean="0">
                <a:solidFill>
                  <a:srgbClr val="C00000"/>
                </a:solidFill>
                <a:cs typeface="Arial" charset="0"/>
              </a:rPr>
              <a:t> </a:t>
            </a:r>
            <a:r>
              <a:rPr lang="en-US" sz="2400" b="1" dirty="0" err="1" smtClean="0">
                <a:solidFill>
                  <a:srgbClr val="C00000"/>
                </a:solidFill>
                <a:cs typeface="Arial" charset="0"/>
              </a:rPr>
              <a:t>lõi</a:t>
            </a:r>
            <a:endParaRPr lang="en-US" sz="2400" b="1" dirty="0">
              <a:solidFill>
                <a:srgbClr val="C00000"/>
              </a:solidFill>
              <a:cs typeface="Arial" charset="0"/>
            </a:endParaRPr>
          </a:p>
        </p:txBody>
      </p:sp>
      <p:sp>
        <p:nvSpPr>
          <p:cNvPr id="36" name="Right Arrow 35"/>
          <p:cNvSpPr/>
          <p:nvPr/>
        </p:nvSpPr>
        <p:spPr bwMode="auto">
          <a:xfrm>
            <a:off x="5486400" y="1447800"/>
            <a:ext cx="533400" cy="457200"/>
          </a:xfrm>
          <a:prstGeom prst="rightArrow">
            <a:avLst/>
          </a:prstGeom>
          <a:solidFill>
            <a:srgbClr val="FFC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7" name="Right Arrow 36"/>
          <p:cNvSpPr/>
          <p:nvPr/>
        </p:nvSpPr>
        <p:spPr bwMode="auto">
          <a:xfrm>
            <a:off x="5638800" y="2057400"/>
            <a:ext cx="990600" cy="533400"/>
          </a:xfrm>
          <a:prstGeom prst="rightArrow">
            <a:avLst/>
          </a:prstGeom>
          <a:solidFill>
            <a:schemeClr val="accent1">
              <a:lumMod val="60000"/>
              <a:lumOff val="4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8" name="Right Arrow 37"/>
          <p:cNvSpPr/>
          <p:nvPr/>
        </p:nvSpPr>
        <p:spPr bwMode="auto">
          <a:xfrm>
            <a:off x="5943600" y="3200400"/>
            <a:ext cx="1371600" cy="533400"/>
          </a:xfrm>
          <a:prstGeom prst="rightArrow">
            <a:avLst/>
          </a:prstGeom>
          <a:solidFill>
            <a:schemeClr val="accent2">
              <a:lumMod val="7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9" name="Right Arrow 38"/>
          <p:cNvSpPr/>
          <p:nvPr/>
        </p:nvSpPr>
        <p:spPr bwMode="auto">
          <a:xfrm>
            <a:off x="5257800" y="4191000"/>
            <a:ext cx="2057400" cy="533400"/>
          </a:xfrm>
          <a:prstGeom prst="rightArrow">
            <a:avLst/>
          </a:prstGeom>
          <a:solidFill>
            <a:srgbClr val="92D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447800"/>
            <a:ext cx="8229600" cy="4733925"/>
          </a:xfrm>
        </p:spPr>
        <p:txBody>
          <a:bodyPr/>
          <a:lstStyle/>
          <a:p>
            <a:pPr algn="just">
              <a:lnSpc>
                <a:spcPct val="150000"/>
              </a:lnSpc>
              <a:buNone/>
            </a:pPr>
            <a:r>
              <a:rPr lang="en-US" dirty="0" smtClean="0">
                <a:solidFill>
                  <a:srgbClr val="002060"/>
                </a:solidFill>
              </a:rPr>
              <a:t>Giai đoạn trưởng thành chia làm 3 thời kỳ:</a:t>
            </a:r>
          </a:p>
          <a:p>
            <a:pPr algn="just">
              <a:lnSpc>
                <a:spcPct val="150000"/>
              </a:lnSpc>
              <a:buFont typeface="Arial" pitchFamily="34" charset="0"/>
              <a:buChar char="•"/>
            </a:pPr>
            <a:r>
              <a:rPr lang="en-US" dirty="0" smtClean="0">
                <a:solidFill>
                  <a:srgbClr val="002060"/>
                </a:solidFill>
              </a:rPr>
              <a:t>Thời kỳ trưởng thành tăng trưởng</a:t>
            </a:r>
          </a:p>
          <a:p>
            <a:pPr algn="just">
              <a:lnSpc>
                <a:spcPct val="150000"/>
              </a:lnSpc>
              <a:buFont typeface="Arial" pitchFamily="34" charset="0"/>
              <a:buChar char="•"/>
            </a:pPr>
            <a:r>
              <a:rPr lang="en-US" dirty="0" smtClean="0">
                <a:solidFill>
                  <a:srgbClr val="002060"/>
                </a:solidFill>
              </a:rPr>
              <a:t>Thời kỳ trưởng thành ổn định</a:t>
            </a:r>
          </a:p>
          <a:p>
            <a:pPr algn="just">
              <a:lnSpc>
                <a:spcPct val="150000"/>
              </a:lnSpc>
              <a:buFont typeface="Arial" pitchFamily="34" charset="0"/>
              <a:buChar char="•"/>
            </a:pPr>
            <a:r>
              <a:rPr lang="en-US" dirty="0" smtClean="0">
                <a:solidFill>
                  <a:srgbClr val="002060"/>
                </a:solidFill>
              </a:rPr>
              <a:t>Thời kỳ trưởng thành suy tàn</a:t>
            </a:r>
            <a:endParaRPr lang="en-US" dirty="0">
              <a:solidFill>
                <a:srgbClr val="002060"/>
              </a:solidFill>
            </a:endParaRPr>
          </a:p>
        </p:txBody>
      </p:sp>
      <p:sp>
        <p:nvSpPr>
          <p:cNvPr id="4" name="Rectangle 3"/>
          <p:cNvSpPr/>
          <p:nvPr/>
        </p:nvSpPr>
        <p:spPr bwMode="auto">
          <a:xfrm>
            <a:off x="228600" y="6477000"/>
            <a:ext cx="1447800" cy="2286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lnSpc>
                <a:spcPct val="150000"/>
              </a:lnSpc>
              <a:buNone/>
            </a:pPr>
            <a:r>
              <a:rPr lang="en-US" dirty="0" smtClean="0">
                <a:solidFill>
                  <a:srgbClr val="002060"/>
                </a:solidFill>
              </a:rPr>
              <a:t>	</a:t>
            </a:r>
            <a:r>
              <a:rPr lang="en-US" b="1" dirty="0" smtClean="0">
                <a:solidFill>
                  <a:srgbClr val="002060"/>
                </a:solidFill>
              </a:rPr>
              <a:t>Các chiến lược Marketing</a:t>
            </a:r>
          </a:p>
          <a:p>
            <a:pPr lvl="1" algn="just">
              <a:lnSpc>
                <a:spcPct val="150000"/>
              </a:lnSpc>
              <a:buFont typeface="Arial" pitchFamily="34" charset="0"/>
              <a:buChar char="•"/>
            </a:pPr>
            <a:endParaRPr lang="en-US" sz="3200" dirty="0" smtClean="0">
              <a:solidFill>
                <a:srgbClr val="002060"/>
              </a:solidFill>
            </a:endParaRPr>
          </a:p>
          <a:p>
            <a:pPr lvl="1" algn="just">
              <a:lnSpc>
                <a:spcPct val="150000"/>
              </a:lnSpc>
              <a:buFont typeface="Arial" pitchFamily="34" charset="0"/>
              <a:buChar char="•"/>
            </a:pPr>
            <a:endParaRPr lang="en-US" sz="3200" dirty="0" smtClean="0">
              <a:solidFill>
                <a:srgbClr val="002060"/>
              </a:solidFill>
            </a:endParaRPr>
          </a:p>
          <a:p>
            <a:pPr lvl="1" algn="just">
              <a:lnSpc>
                <a:spcPct val="150000"/>
              </a:lnSpc>
              <a:buFont typeface="Arial" pitchFamily="34" charset="0"/>
              <a:buChar char="•"/>
            </a:pPr>
            <a:endParaRPr lang="en-US" sz="3200" dirty="0" smtClean="0">
              <a:solidFill>
                <a:srgbClr val="002060"/>
              </a:solidFill>
            </a:endParaRPr>
          </a:p>
          <a:p>
            <a:pPr lvl="1" algn="just">
              <a:lnSpc>
                <a:spcPct val="150000"/>
              </a:lnSpc>
              <a:buNone/>
            </a:pPr>
            <a:endParaRPr lang="en-US" sz="3200" dirty="0" smtClean="0">
              <a:solidFill>
                <a:srgbClr val="002060"/>
              </a:solidFill>
            </a:endParaRPr>
          </a:p>
        </p:txBody>
      </p:sp>
      <p:grpSp>
        <p:nvGrpSpPr>
          <p:cNvPr id="4" name="Group 18"/>
          <p:cNvGrpSpPr>
            <a:grpSpLocks/>
          </p:cNvGrpSpPr>
          <p:nvPr/>
        </p:nvGrpSpPr>
        <p:grpSpPr bwMode="auto">
          <a:xfrm>
            <a:off x="2057400" y="2438400"/>
            <a:ext cx="5311775" cy="688975"/>
            <a:chOff x="720" y="1392"/>
            <a:chExt cx="4058" cy="480"/>
          </a:xfrm>
        </p:grpSpPr>
        <p:sp>
          <p:nvSpPr>
            <p:cNvPr id="5" name="AutoShape 19"/>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endParaRPr lang="en-US"/>
            </a:p>
          </p:txBody>
        </p:sp>
        <p:grpSp>
          <p:nvGrpSpPr>
            <p:cNvPr id="6" name="Group 20"/>
            <p:cNvGrpSpPr>
              <a:grpSpLocks/>
            </p:cNvGrpSpPr>
            <p:nvPr/>
          </p:nvGrpSpPr>
          <p:grpSpPr bwMode="auto">
            <a:xfrm>
              <a:off x="730" y="1407"/>
              <a:ext cx="4043" cy="444"/>
              <a:chOff x="744" y="1407"/>
              <a:chExt cx="3988" cy="444"/>
            </a:xfrm>
          </p:grpSpPr>
          <p:sp>
            <p:nvSpPr>
              <p:cNvPr id="7" name="AutoShape 21"/>
              <p:cNvSpPr>
                <a:spLocks noChangeArrowheads="1"/>
              </p:cNvSpPr>
              <p:nvPr/>
            </p:nvSpPr>
            <p:spPr bwMode="gray">
              <a:xfrm>
                <a:off x="744" y="1736"/>
                <a:ext cx="3988" cy="115"/>
              </a:xfrm>
              <a:prstGeom prst="roundRect">
                <a:avLst>
                  <a:gd name="adj" fmla="val 50000"/>
                </a:avLst>
              </a:prstGeom>
              <a:gradFill rotWithShape="1">
                <a:gsLst>
                  <a:gs pos="0">
                    <a:schemeClr val="accent1">
                      <a:alpha val="0"/>
                    </a:schemeClr>
                  </a:gs>
                  <a:gs pos="100000">
                    <a:schemeClr val="accent1">
                      <a:gamma/>
                      <a:tint val="0"/>
                      <a:invGamma/>
                    </a:schemeClr>
                  </a:gs>
                </a:gsLst>
                <a:lin ang="5400000" scaled="1"/>
              </a:gradFill>
              <a:ln w="9525">
                <a:noFill/>
                <a:round/>
                <a:headEnd/>
                <a:tailEnd/>
              </a:ln>
              <a:effectLst/>
            </p:spPr>
            <p:txBody>
              <a:bodyPr wrap="none" anchor="ctr"/>
              <a:lstStyle/>
              <a:p>
                <a:endParaRPr lang="en-US"/>
              </a:p>
            </p:txBody>
          </p:sp>
          <p:sp>
            <p:nvSpPr>
              <p:cNvPr id="8" name="AutoShape 22"/>
              <p:cNvSpPr>
                <a:spLocks noChangeArrowheads="1"/>
              </p:cNvSpPr>
              <p:nvPr/>
            </p:nvSpPr>
            <p:spPr bwMode="gray">
              <a:xfrm>
                <a:off x="744" y="1407"/>
                <a:ext cx="3988" cy="115"/>
              </a:xfrm>
              <a:prstGeom prst="roundRect">
                <a:avLst>
                  <a:gd name="adj" fmla="val 50000"/>
                </a:avLst>
              </a:prstGeom>
              <a:gradFill rotWithShape="1">
                <a:gsLst>
                  <a:gs pos="0">
                    <a:schemeClr val="accent1">
                      <a:gamma/>
                      <a:tint val="0"/>
                      <a:invGamma/>
                    </a:schemeClr>
                  </a:gs>
                  <a:gs pos="100000">
                    <a:schemeClr val="accent1">
                      <a:alpha val="0"/>
                    </a:schemeClr>
                  </a:gs>
                </a:gsLst>
                <a:lin ang="5400000" scaled="1"/>
              </a:gradFill>
              <a:ln w="9525">
                <a:noFill/>
                <a:round/>
                <a:headEnd/>
                <a:tailEnd/>
              </a:ln>
              <a:effectLst/>
            </p:spPr>
            <p:txBody>
              <a:bodyPr wrap="none" anchor="ctr"/>
              <a:lstStyle/>
              <a:p>
                <a:endParaRPr lang="en-US"/>
              </a:p>
            </p:txBody>
          </p:sp>
        </p:grpSp>
      </p:grpSp>
      <p:sp>
        <p:nvSpPr>
          <p:cNvPr id="9" name="Text Box 23"/>
          <p:cNvSpPr txBox="1">
            <a:spLocks noChangeArrowheads="1"/>
          </p:cNvSpPr>
          <p:nvPr/>
        </p:nvSpPr>
        <p:spPr bwMode="white">
          <a:xfrm>
            <a:off x="2514600" y="2362200"/>
            <a:ext cx="4495800" cy="830997"/>
          </a:xfrm>
          <a:prstGeom prst="rect">
            <a:avLst/>
          </a:prstGeom>
          <a:noFill/>
          <a:ln w="9525">
            <a:noFill/>
            <a:miter lim="800000"/>
            <a:headEnd/>
            <a:tailEnd/>
          </a:ln>
          <a:effectLst/>
        </p:spPr>
        <p:txBody>
          <a:bodyPr wrap="square">
            <a:spAutoFit/>
          </a:bodyPr>
          <a:lstStyle/>
          <a:p>
            <a:pPr lvl="1" algn="just">
              <a:lnSpc>
                <a:spcPct val="150000"/>
              </a:lnSpc>
            </a:pPr>
            <a:r>
              <a:rPr lang="en-US" sz="3200" dirty="0" smtClean="0">
                <a:solidFill>
                  <a:srgbClr val="002060"/>
                </a:solidFill>
              </a:rPr>
              <a:t>Cải biến thị trường</a:t>
            </a:r>
          </a:p>
        </p:txBody>
      </p:sp>
      <p:grpSp>
        <p:nvGrpSpPr>
          <p:cNvPr id="10" name="Group 3"/>
          <p:cNvGrpSpPr>
            <a:grpSpLocks/>
          </p:cNvGrpSpPr>
          <p:nvPr/>
        </p:nvGrpSpPr>
        <p:grpSpPr bwMode="auto">
          <a:xfrm>
            <a:off x="2057400" y="3429000"/>
            <a:ext cx="5311775" cy="688975"/>
            <a:chOff x="720" y="1392"/>
            <a:chExt cx="4058" cy="480"/>
          </a:xfrm>
        </p:grpSpPr>
        <p:sp>
          <p:nvSpPr>
            <p:cNvPr id="11" name="AutoShape 4"/>
            <p:cNvSpPr>
              <a:spLocks noChangeArrowheads="1"/>
            </p:cNvSpPr>
            <p:nvPr/>
          </p:nvSpPr>
          <p:spPr bwMode="gray">
            <a:xfrm>
              <a:off x="720" y="1392"/>
              <a:ext cx="4058" cy="480"/>
            </a:xfrm>
            <a:prstGeom prst="roundRect">
              <a:avLst>
                <a:gd name="adj" fmla="val 17509"/>
              </a:avLst>
            </a:prstGeom>
            <a:gradFill rotWithShape="1">
              <a:gsLst>
                <a:gs pos="0">
                  <a:schemeClr val="accent2"/>
                </a:gs>
                <a:gs pos="50000">
                  <a:schemeClr val="accent2">
                    <a:gamma/>
                    <a:shade val="92157"/>
                    <a:invGamma/>
                  </a:schemeClr>
                </a:gs>
                <a:gs pos="100000">
                  <a:schemeClr val="accent2"/>
                </a:gs>
              </a:gsLst>
              <a:lin ang="5400000" scaled="1"/>
            </a:gradFill>
            <a:ln w="9525">
              <a:noFill/>
              <a:round/>
              <a:headEnd/>
              <a:tailEnd/>
            </a:ln>
            <a:effectLst/>
          </p:spPr>
          <p:txBody>
            <a:bodyPr wrap="none" anchor="ctr"/>
            <a:lstStyle/>
            <a:p>
              <a:endParaRPr lang="en-US"/>
            </a:p>
          </p:txBody>
        </p:sp>
        <p:grpSp>
          <p:nvGrpSpPr>
            <p:cNvPr id="12" name="Group 5"/>
            <p:cNvGrpSpPr>
              <a:grpSpLocks/>
            </p:cNvGrpSpPr>
            <p:nvPr/>
          </p:nvGrpSpPr>
          <p:grpSpPr bwMode="auto">
            <a:xfrm>
              <a:off x="730" y="1407"/>
              <a:ext cx="4043" cy="444"/>
              <a:chOff x="744" y="1407"/>
              <a:chExt cx="3988" cy="444"/>
            </a:xfrm>
          </p:grpSpPr>
          <p:sp>
            <p:nvSpPr>
              <p:cNvPr id="13" name="AutoShape 6"/>
              <p:cNvSpPr>
                <a:spLocks noChangeArrowheads="1"/>
              </p:cNvSpPr>
              <p:nvPr/>
            </p:nvSpPr>
            <p:spPr bwMode="gray">
              <a:xfrm>
                <a:off x="744" y="1736"/>
                <a:ext cx="3988" cy="115"/>
              </a:xfrm>
              <a:prstGeom prst="roundRect">
                <a:avLst>
                  <a:gd name="adj" fmla="val 50000"/>
                </a:avLst>
              </a:prstGeom>
              <a:gradFill rotWithShape="1">
                <a:gsLst>
                  <a:gs pos="0">
                    <a:schemeClr val="accent2">
                      <a:alpha val="0"/>
                    </a:schemeClr>
                  </a:gs>
                  <a:gs pos="100000">
                    <a:schemeClr val="accent2">
                      <a:gamma/>
                      <a:tint val="0"/>
                      <a:invGamma/>
                    </a:schemeClr>
                  </a:gs>
                </a:gsLst>
                <a:lin ang="5400000" scaled="1"/>
              </a:gradFill>
              <a:ln w="9525">
                <a:noFill/>
                <a:round/>
                <a:headEnd/>
                <a:tailEnd/>
              </a:ln>
              <a:effectLst/>
            </p:spPr>
            <p:txBody>
              <a:bodyPr wrap="none" anchor="ctr"/>
              <a:lstStyle/>
              <a:p>
                <a:endParaRPr lang="en-US"/>
              </a:p>
            </p:txBody>
          </p:sp>
          <p:sp>
            <p:nvSpPr>
              <p:cNvPr id="14" name="AutoShape 7"/>
              <p:cNvSpPr>
                <a:spLocks noChangeArrowheads="1"/>
              </p:cNvSpPr>
              <p:nvPr/>
            </p:nvSpPr>
            <p:spPr bwMode="gray">
              <a:xfrm>
                <a:off x="744" y="1407"/>
                <a:ext cx="3988" cy="115"/>
              </a:xfrm>
              <a:prstGeom prst="roundRect">
                <a:avLst>
                  <a:gd name="adj" fmla="val 50000"/>
                </a:avLst>
              </a:prstGeom>
              <a:gradFill rotWithShape="1">
                <a:gsLst>
                  <a:gs pos="0">
                    <a:schemeClr val="accent2">
                      <a:gamma/>
                      <a:tint val="0"/>
                      <a:invGamma/>
                    </a:schemeClr>
                  </a:gs>
                  <a:gs pos="100000">
                    <a:schemeClr val="accent2">
                      <a:alpha val="0"/>
                    </a:schemeClr>
                  </a:gs>
                </a:gsLst>
                <a:lin ang="5400000" scaled="1"/>
              </a:gradFill>
              <a:ln w="9525">
                <a:noFill/>
                <a:round/>
                <a:headEnd/>
                <a:tailEnd/>
              </a:ln>
              <a:effectLst/>
            </p:spPr>
            <p:txBody>
              <a:bodyPr wrap="none" anchor="ctr"/>
              <a:lstStyle/>
              <a:p>
                <a:endParaRPr lang="en-US"/>
              </a:p>
            </p:txBody>
          </p:sp>
        </p:grpSp>
      </p:grpSp>
      <p:sp>
        <p:nvSpPr>
          <p:cNvPr id="15" name="Text Box 24"/>
          <p:cNvSpPr txBox="1">
            <a:spLocks noChangeArrowheads="1"/>
          </p:cNvSpPr>
          <p:nvPr/>
        </p:nvSpPr>
        <p:spPr bwMode="white">
          <a:xfrm>
            <a:off x="2438400" y="3352800"/>
            <a:ext cx="4495800" cy="739754"/>
          </a:xfrm>
          <a:prstGeom prst="rect">
            <a:avLst/>
          </a:prstGeom>
          <a:noFill/>
          <a:ln w="9525">
            <a:noFill/>
            <a:miter lim="800000"/>
            <a:headEnd/>
            <a:tailEnd/>
          </a:ln>
          <a:effectLst/>
        </p:spPr>
        <p:txBody>
          <a:bodyPr>
            <a:spAutoFit/>
          </a:bodyPr>
          <a:lstStyle/>
          <a:p>
            <a:pPr lvl="1" algn="just">
              <a:lnSpc>
                <a:spcPct val="150000"/>
              </a:lnSpc>
            </a:pPr>
            <a:r>
              <a:rPr lang="en-US" sz="3200" dirty="0" smtClean="0">
                <a:solidFill>
                  <a:srgbClr val="002060"/>
                </a:solidFill>
              </a:rPr>
              <a:t>Cải biến sản phẩm</a:t>
            </a:r>
          </a:p>
        </p:txBody>
      </p:sp>
      <p:grpSp>
        <p:nvGrpSpPr>
          <p:cNvPr id="16" name="Group 8"/>
          <p:cNvGrpSpPr>
            <a:grpSpLocks/>
          </p:cNvGrpSpPr>
          <p:nvPr/>
        </p:nvGrpSpPr>
        <p:grpSpPr bwMode="auto">
          <a:xfrm>
            <a:off x="2057400" y="4495800"/>
            <a:ext cx="5311775" cy="688975"/>
            <a:chOff x="720" y="1392"/>
            <a:chExt cx="4058" cy="480"/>
          </a:xfrm>
        </p:grpSpPr>
        <p:sp>
          <p:nvSpPr>
            <p:cNvPr id="17" name="AutoShape 9"/>
            <p:cNvSpPr>
              <a:spLocks noChangeArrowheads="1"/>
            </p:cNvSpPr>
            <p:nvPr/>
          </p:nvSpPr>
          <p:spPr bwMode="gray">
            <a:xfrm>
              <a:off x="720" y="1392"/>
              <a:ext cx="4058" cy="480"/>
            </a:xfrm>
            <a:prstGeom prst="roundRect">
              <a:avLst>
                <a:gd name="adj" fmla="val 17509"/>
              </a:avLst>
            </a:prstGeom>
            <a:gradFill rotWithShape="1">
              <a:gsLst>
                <a:gs pos="0">
                  <a:schemeClr val="hlink"/>
                </a:gs>
                <a:gs pos="50000">
                  <a:schemeClr val="hlink">
                    <a:gamma/>
                    <a:shade val="92157"/>
                    <a:invGamma/>
                  </a:schemeClr>
                </a:gs>
                <a:gs pos="100000">
                  <a:schemeClr val="hlink"/>
                </a:gs>
              </a:gsLst>
              <a:lin ang="5400000" scaled="1"/>
            </a:gradFill>
            <a:ln w="9525">
              <a:noFill/>
              <a:round/>
              <a:headEnd/>
              <a:tailEnd/>
            </a:ln>
            <a:effectLst/>
          </p:spPr>
          <p:txBody>
            <a:bodyPr wrap="none" anchor="ctr"/>
            <a:lstStyle/>
            <a:p>
              <a:endParaRPr lang="en-US"/>
            </a:p>
          </p:txBody>
        </p:sp>
        <p:grpSp>
          <p:nvGrpSpPr>
            <p:cNvPr id="18" name="Group 10"/>
            <p:cNvGrpSpPr>
              <a:grpSpLocks/>
            </p:cNvGrpSpPr>
            <p:nvPr/>
          </p:nvGrpSpPr>
          <p:grpSpPr bwMode="auto">
            <a:xfrm>
              <a:off x="730" y="1407"/>
              <a:ext cx="4043" cy="444"/>
              <a:chOff x="744" y="1407"/>
              <a:chExt cx="3988" cy="444"/>
            </a:xfrm>
          </p:grpSpPr>
          <p:sp>
            <p:nvSpPr>
              <p:cNvPr id="19"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p:spPr>
            <p:txBody>
              <a:bodyPr wrap="none" anchor="ctr"/>
              <a:lstStyle/>
              <a:p>
                <a:endParaRPr lang="en-US"/>
              </a:p>
            </p:txBody>
          </p:sp>
          <p:sp>
            <p:nvSpPr>
              <p:cNvPr id="20"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p:spPr>
            <p:txBody>
              <a:bodyPr wrap="none" anchor="ctr"/>
              <a:lstStyle/>
              <a:p>
                <a:endParaRPr lang="en-US"/>
              </a:p>
            </p:txBody>
          </p:sp>
        </p:grpSp>
      </p:grpSp>
      <p:sp>
        <p:nvSpPr>
          <p:cNvPr id="21" name="Text Box 24"/>
          <p:cNvSpPr txBox="1">
            <a:spLocks noChangeArrowheads="1"/>
          </p:cNvSpPr>
          <p:nvPr/>
        </p:nvSpPr>
        <p:spPr bwMode="white">
          <a:xfrm>
            <a:off x="1676400" y="4419600"/>
            <a:ext cx="5867400" cy="830997"/>
          </a:xfrm>
          <a:prstGeom prst="rect">
            <a:avLst/>
          </a:prstGeom>
          <a:noFill/>
          <a:ln w="9525">
            <a:noFill/>
            <a:miter lim="800000"/>
            <a:headEnd/>
            <a:tailEnd/>
          </a:ln>
          <a:effectLst/>
        </p:spPr>
        <p:txBody>
          <a:bodyPr wrap="square">
            <a:spAutoFit/>
          </a:bodyPr>
          <a:lstStyle/>
          <a:p>
            <a:pPr lvl="1" algn="just">
              <a:lnSpc>
                <a:spcPct val="150000"/>
              </a:lnSpc>
            </a:pPr>
            <a:r>
              <a:rPr lang="en-US" sz="3200" dirty="0" smtClean="0">
                <a:solidFill>
                  <a:srgbClr val="002060"/>
                </a:solidFill>
              </a:rPr>
              <a:t>Cải biến Marketing hỗn hợp</a:t>
            </a:r>
          </a:p>
        </p:txBody>
      </p:sp>
      <p:sp>
        <p:nvSpPr>
          <p:cNvPr id="22" name="Rectangle 21"/>
          <p:cNvSpPr/>
          <p:nvPr/>
        </p:nvSpPr>
        <p:spPr bwMode="auto">
          <a:xfrm>
            <a:off x="228600" y="6477000"/>
            <a:ext cx="1447800" cy="2286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endParaRPr lang="en-US"/>
          </a:p>
        </p:txBody>
      </p:sp>
      <p:sp>
        <p:nvSpPr>
          <p:cNvPr id="13" name="Content Placeholder 12"/>
          <p:cNvSpPr>
            <a:spLocks noGrp="1"/>
          </p:cNvSpPr>
          <p:nvPr>
            <p:ph idx="1"/>
          </p:nvPr>
        </p:nvSpPr>
        <p:spPr/>
        <p:txBody>
          <a:bodyPr/>
          <a:lstStyle/>
          <a:p>
            <a:pPr>
              <a:buNone/>
            </a:pPr>
            <a:endParaRPr lang="en-US" dirty="0" smtClean="0"/>
          </a:p>
          <a:p>
            <a:pPr>
              <a:buNone/>
            </a:pPr>
            <a:endParaRPr lang="en-US" dirty="0" smtClean="0"/>
          </a:p>
          <a:p>
            <a:pPr algn="just">
              <a:lnSpc>
                <a:spcPct val="150000"/>
              </a:lnSpc>
              <a:buFont typeface="Arial" pitchFamily="34" charset="0"/>
              <a:buChar char="•"/>
            </a:pPr>
            <a:r>
              <a:rPr lang="en-US" dirty="0" smtClean="0">
                <a:solidFill>
                  <a:srgbClr val="002060"/>
                </a:solidFill>
              </a:rPr>
              <a:t>Thay đổi thái độ của người không sử dụng</a:t>
            </a:r>
          </a:p>
          <a:p>
            <a:pPr algn="just">
              <a:lnSpc>
                <a:spcPct val="150000"/>
              </a:lnSpc>
              <a:buFont typeface="Arial" pitchFamily="34" charset="0"/>
              <a:buChar char="•"/>
            </a:pPr>
            <a:r>
              <a:rPr lang="en-US" dirty="0" smtClean="0">
                <a:solidFill>
                  <a:srgbClr val="002060"/>
                </a:solidFill>
              </a:rPr>
              <a:t>Xâm nhập những khúc thị trường mới</a:t>
            </a:r>
          </a:p>
          <a:p>
            <a:pPr algn="just">
              <a:lnSpc>
                <a:spcPct val="150000"/>
              </a:lnSpc>
              <a:buFont typeface="Arial" pitchFamily="34" charset="0"/>
              <a:buChar char="•"/>
            </a:pPr>
            <a:r>
              <a:rPr lang="en-US" dirty="0" smtClean="0">
                <a:solidFill>
                  <a:srgbClr val="002060"/>
                </a:solidFill>
              </a:rPr>
              <a:t>Giành khách hàng của đối thủ cạnh tranh</a:t>
            </a:r>
            <a:endParaRPr lang="en-US" dirty="0">
              <a:solidFill>
                <a:srgbClr val="002060"/>
              </a:solidFill>
            </a:endParaRPr>
          </a:p>
        </p:txBody>
      </p:sp>
      <p:grpSp>
        <p:nvGrpSpPr>
          <p:cNvPr id="6" name="Group 18"/>
          <p:cNvGrpSpPr>
            <a:grpSpLocks/>
          </p:cNvGrpSpPr>
          <p:nvPr/>
        </p:nvGrpSpPr>
        <p:grpSpPr bwMode="auto">
          <a:xfrm>
            <a:off x="1828800" y="1600200"/>
            <a:ext cx="5311775" cy="688975"/>
            <a:chOff x="720" y="1392"/>
            <a:chExt cx="4058" cy="480"/>
          </a:xfrm>
        </p:grpSpPr>
        <p:sp>
          <p:nvSpPr>
            <p:cNvPr id="7" name="AutoShape 19"/>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endParaRPr lang="en-US"/>
            </a:p>
          </p:txBody>
        </p:sp>
        <p:grpSp>
          <p:nvGrpSpPr>
            <p:cNvPr id="8" name="Group 20"/>
            <p:cNvGrpSpPr>
              <a:grpSpLocks/>
            </p:cNvGrpSpPr>
            <p:nvPr/>
          </p:nvGrpSpPr>
          <p:grpSpPr bwMode="auto">
            <a:xfrm>
              <a:off x="730" y="1407"/>
              <a:ext cx="4043" cy="444"/>
              <a:chOff x="744" y="1407"/>
              <a:chExt cx="3988" cy="444"/>
            </a:xfrm>
          </p:grpSpPr>
          <p:sp>
            <p:nvSpPr>
              <p:cNvPr id="9" name="AutoShape 21"/>
              <p:cNvSpPr>
                <a:spLocks noChangeArrowheads="1"/>
              </p:cNvSpPr>
              <p:nvPr/>
            </p:nvSpPr>
            <p:spPr bwMode="gray">
              <a:xfrm>
                <a:off x="744" y="1736"/>
                <a:ext cx="3988" cy="115"/>
              </a:xfrm>
              <a:prstGeom prst="roundRect">
                <a:avLst>
                  <a:gd name="adj" fmla="val 50000"/>
                </a:avLst>
              </a:prstGeom>
              <a:gradFill rotWithShape="1">
                <a:gsLst>
                  <a:gs pos="0">
                    <a:schemeClr val="accent1">
                      <a:alpha val="0"/>
                    </a:schemeClr>
                  </a:gs>
                  <a:gs pos="100000">
                    <a:schemeClr val="accent1">
                      <a:gamma/>
                      <a:tint val="0"/>
                      <a:invGamma/>
                    </a:schemeClr>
                  </a:gs>
                </a:gsLst>
                <a:lin ang="5400000" scaled="1"/>
              </a:gradFill>
              <a:ln w="9525">
                <a:noFill/>
                <a:round/>
                <a:headEnd/>
                <a:tailEnd/>
              </a:ln>
              <a:effectLst/>
            </p:spPr>
            <p:txBody>
              <a:bodyPr wrap="none" anchor="ctr"/>
              <a:lstStyle/>
              <a:p>
                <a:endParaRPr lang="en-US"/>
              </a:p>
            </p:txBody>
          </p:sp>
          <p:sp>
            <p:nvSpPr>
              <p:cNvPr id="10" name="AutoShape 22"/>
              <p:cNvSpPr>
                <a:spLocks noChangeArrowheads="1"/>
              </p:cNvSpPr>
              <p:nvPr/>
            </p:nvSpPr>
            <p:spPr bwMode="gray">
              <a:xfrm>
                <a:off x="744" y="1407"/>
                <a:ext cx="3988" cy="115"/>
              </a:xfrm>
              <a:prstGeom prst="roundRect">
                <a:avLst>
                  <a:gd name="adj" fmla="val 50000"/>
                </a:avLst>
              </a:prstGeom>
              <a:gradFill rotWithShape="1">
                <a:gsLst>
                  <a:gs pos="0">
                    <a:schemeClr val="accent1">
                      <a:gamma/>
                      <a:tint val="0"/>
                      <a:invGamma/>
                    </a:schemeClr>
                  </a:gs>
                  <a:gs pos="100000">
                    <a:schemeClr val="accent1">
                      <a:alpha val="0"/>
                    </a:schemeClr>
                  </a:gs>
                </a:gsLst>
                <a:lin ang="5400000" scaled="1"/>
              </a:gradFill>
              <a:ln w="9525">
                <a:noFill/>
                <a:round/>
                <a:headEnd/>
                <a:tailEnd/>
              </a:ln>
              <a:effectLst/>
            </p:spPr>
            <p:txBody>
              <a:bodyPr wrap="none" anchor="ctr"/>
              <a:lstStyle/>
              <a:p>
                <a:endParaRPr lang="en-US"/>
              </a:p>
            </p:txBody>
          </p:sp>
        </p:grpSp>
      </p:grpSp>
      <p:sp>
        <p:nvSpPr>
          <p:cNvPr id="11" name="Text Box 23"/>
          <p:cNvSpPr txBox="1">
            <a:spLocks noChangeArrowheads="1"/>
          </p:cNvSpPr>
          <p:nvPr/>
        </p:nvSpPr>
        <p:spPr bwMode="white">
          <a:xfrm>
            <a:off x="2286000" y="1447800"/>
            <a:ext cx="4495800" cy="830997"/>
          </a:xfrm>
          <a:prstGeom prst="rect">
            <a:avLst/>
          </a:prstGeom>
          <a:noFill/>
          <a:ln w="9525">
            <a:noFill/>
            <a:miter lim="800000"/>
            <a:headEnd/>
            <a:tailEnd/>
          </a:ln>
          <a:effectLst/>
        </p:spPr>
        <p:txBody>
          <a:bodyPr wrap="square">
            <a:spAutoFit/>
          </a:bodyPr>
          <a:lstStyle/>
          <a:p>
            <a:pPr lvl="1" algn="just">
              <a:lnSpc>
                <a:spcPct val="150000"/>
              </a:lnSpc>
            </a:pPr>
            <a:r>
              <a:rPr lang="en-US" sz="3200" dirty="0" smtClean="0">
                <a:solidFill>
                  <a:srgbClr val="002060"/>
                </a:solidFill>
              </a:rPr>
              <a:t>Cải biến thị trường</a:t>
            </a:r>
          </a:p>
        </p:txBody>
      </p:sp>
      <p:sp>
        <p:nvSpPr>
          <p:cNvPr id="14" name="Rectangle 13"/>
          <p:cNvSpPr/>
          <p:nvPr/>
        </p:nvSpPr>
        <p:spPr bwMode="auto">
          <a:xfrm>
            <a:off x="228600" y="6477000"/>
            <a:ext cx="1447800" cy="2286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lnSpc>
                <a:spcPct val="150000"/>
              </a:lnSpc>
            </a:pPr>
            <a:r>
              <a:rPr lang="en-US" dirty="0" smtClean="0">
                <a:solidFill>
                  <a:srgbClr val="002060"/>
                </a:solidFill>
              </a:rPr>
              <a:t>Thúc đẩy sử dụng thường xuyên hơn</a:t>
            </a:r>
          </a:p>
          <a:p>
            <a:pPr algn="just">
              <a:lnSpc>
                <a:spcPct val="150000"/>
              </a:lnSpc>
            </a:pPr>
            <a:r>
              <a:rPr lang="en-US" dirty="0" smtClean="0">
                <a:solidFill>
                  <a:srgbClr val="002060"/>
                </a:solidFill>
              </a:rPr>
              <a:t>Tăng mức sử dụng mỗi lần</a:t>
            </a:r>
          </a:p>
          <a:p>
            <a:pPr algn="just">
              <a:lnSpc>
                <a:spcPct val="150000"/>
              </a:lnSpc>
            </a:pPr>
            <a:r>
              <a:rPr lang="en-US" dirty="0" smtClean="0">
                <a:solidFill>
                  <a:srgbClr val="002060"/>
                </a:solidFill>
              </a:rPr>
              <a:t>Đưa ra những công dụng mới và phong phú hơn</a:t>
            </a:r>
          </a:p>
          <a:p>
            <a:pPr>
              <a:buNone/>
            </a:pPr>
            <a:endParaRPr lang="en-US" dirty="0"/>
          </a:p>
        </p:txBody>
      </p:sp>
      <p:sp>
        <p:nvSpPr>
          <p:cNvPr id="4" name="Rectangle 3"/>
          <p:cNvSpPr/>
          <p:nvPr/>
        </p:nvSpPr>
        <p:spPr bwMode="auto">
          <a:xfrm>
            <a:off x="228600" y="6477000"/>
            <a:ext cx="1447800" cy="2286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endParaRPr lang="en-US"/>
          </a:p>
        </p:txBody>
      </p:sp>
      <p:sp>
        <p:nvSpPr>
          <p:cNvPr id="17" name="Content Placeholder 16"/>
          <p:cNvSpPr>
            <a:spLocks noGrp="1"/>
          </p:cNvSpPr>
          <p:nvPr>
            <p:ph idx="1"/>
          </p:nvPr>
        </p:nvSpPr>
        <p:spPr/>
        <p:txBody>
          <a:bodyPr/>
          <a:lstStyle/>
          <a:p>
            <a:pPr>
              <a:buNone/>
            </a:pPr>
            <a:endParaRPr lang="en-US" dirty="0" smtClean="0"/>
          </a:p>
          <a:p>
            <a:pPr>
              <a:buNone/>
            </a:pPr>
            <a:endParaRPr lang="en-US" dirty="0" smtClean="0"/>
          </a:p>
          <a:p>
            <a:pPr lvl="1" algn="just">
              <a:lnSpc>
                <a:spcPct val="150000"/>
              </a:lnSpc>
              <a:buFont typeface="Arial" pitchFamily="34" charset="0"/>
              <a:buChar char="•"/>
            </a:pPr>
            <a:r>
              <a:rPr lang="en-US" b="1" dirty="0" smtClean="0">
                <a:solidFill>
                  <a:srgbClr val="002060"/>
                </a:solidFill>
              </a:rPr>
              <a:t>Chiến lược cải biến chất lượng </a:t>
            </a:r>
            <a:r>
              <a:rPr lang="en-US" dirty="0" smtClean="0">
                <a:solidFill>
                  <a:srgbClr val="002060"/>
                </a:solidFill>
              </a:rPr>
              <a:t>nhằm nâng cao tính năng của sản phẩm </a:t>
            </a:r>
          </a:p>
          <a:p>
            <a:pPr lvl="1" algn="just">
              <a:lnSpc>
                <a:spcPct val="150000"/>
              </a:lnSpc>
              <a:buFont typeface="Arial" pitchFamily="34" charset="0"/>
              <a:buChar char="•"/>
            </a:pPr>
            <a:r>
              <a:rPr lang="en-US" b="1" dirty="0" smtClean="0">
                <a:solidFill>
                  <a:srgbClr val="002060"/>
                </a:solidFill>
              </a:rPr>
              <a:t>Chiến lược cải biến tính chất </a:t>
            </a:r>
            <a:r>
              <a:rPr lang="en-US" dirty="0" smtClean="0">
                <a:solidFill>
                  <a:srgbClr val="002060"/>
                </a:solidFill>
              </a:rPr>
              <a:t>nhằm bổ sung thêm những tính chất mới</a:t>
            </a:r>
            <a:endParaRPr lang="en-US" dirty="0">
              <a:solidFill>
                <a:srgbClr val="002060"/>
              </a:solidFill>
            </a:endParaRPr>
          </a:p>
        </p:txBody>
      </p:sp>
      <p:grpSp>
        <p:nvGrpSpPr>
          <p:cNvPr id="10" name="Group 3"/>
          <p:cNvGrpSpPr>
            <a:grpSpLocks/>
          </p:cNvGrpSpPr>
          <p:nvPr/>
        </p:nvGrpSpPr>
        <p:grpSpPr bwMode="auto">
          <a:xfrm>
            <a:off x="2057400" y="1600200"/>
            <a:ext cx="5311775" cy="688975"/>
            <a:chOff x="720" y="1392"/>
            <a:chExt cx="4058" cy="480"/>
          </a:xfrm>
        </p:grpSpPr>
        <p:sp>
          <p:nvSpPr>
            <p:cNvPr id="11" name="AutoShape 4"/>
            <p:cNvSpPr>
              <a:spLocks noChangeArrowheads="1"/>
            </p:cNvSpPr>
            <p:nvPr/>
          </p:nvSpPr>
          <p:spPr bwMode="gray">
            <a:xfrm>
              <a:off x="720" y="1392"/>
              <a:ext cx="4058" cy="480"/>
            </a:xfrm>
            <a:prstGeom prst="roundRect">
              <a:avLst>
                <a:gd name="adj" fmla="val 17509"/>
              </a:avLst>
            </a:prstGeom>
            <a:gradFill rotWithShape="1">
              <a:gsLst>
                <a:gs pos="0">
                  <a:schemeClr val="accent2"/>
                </a:gs>
                <a:gs pos="50000">
                  <a:schemeClr val="accent2">
                    <a:gamma/>
                    <a:shade val="92157"/>
                    <a:invGamma/>
                  </a:schemeClr>
                </a:gs>
                <a:gs pos="100000">
                  <a:schemeClr val="accent2"/>
                </a:gs>
              </a:gsLst>
              <a:lin ang="5400000" scaled="1"/>
            </a:gradFill>
            <a:ln w="9525">
              <a:noFill/>
              <a:round/>
              <a:headEnd/>
              <a:tailEnd/>
            </a:ln>
            <a:effectLst/>
          </p:spPr>
          <p:txBody>
            <a:bodyPr wrap="none" anchor="ctr"/>
            <a:lstStyle/>
            <a:p>
              <a:endParaRPr lang="en-US"/>
            </a:p>
          </p:txBody>
        </p:sp>
        <p:grpSp>
          <p:nvGrpSpPr>
            <p:cNvPr id="12" name="Group 5"/>
            <p:cNvGrpSpPr>
              <a:grpSpLocks/>
            </p:cNvGrpSpPr>
            <p:nvPr/>
          </p:nvGrpSpPr>
          <p:grpSpPr bwMode="auto">
            <a:xfrm>
              <a:off x="730" y="1407"/>
              <a:ext cx="4043" cy="444"/>
              <a:chOff x="744" y="1407"/>
              <a:chExt cx="3988" cy="444"/>
            </a:xfrm>
          </p:grpSpPr>
          <p:sp>
            <p:nvSpPr>
              <p:cNvPr id="13" name="AutoShape 6"/>
              <p:cNvSpPr>
                <a:spLocks noChangeArrowheads="1"/>
              </p:cNvSpPr>
              <p:nvPr/>
            </p:nvSpPr>
            <p:spPr bwMode="gray">
              <a:xfrm>
                <a:off x="744" y="1736"/>
                <a:ext cx="3988" cy="115"/>
              </a:xfrm>
              <a:prstGeom prst="roundRect">
                <a:avLst>
                  <a:gd name="adj" fmla="val 50000"/>
                </a:avLst>
              </a:prstGeom>
              <a:gradFill rotWithShape="1">
                <a:gsLst>
                  <a:gs pos="0">
                    <a:schemeClr val="accent2">
                      <a:alpha val="0"/>
                    </a:schemeClr>
                  </a:gs>
                  <a:gs pos="100000">
                    <a:schemeClr val="accent2">
                      <a:gamma/>
                      <a:tint val="0"/>
                      <a:invGamma/>
                    </a:schemeClr>
                  </a:gs>
                </a:gsLst>
                <a:lin ang="5400000" scaled="1"/>
              </a:gradFill>
              <a:ln w="9525">
                <a:noFill/>
                <a:round/>
                <a:headEnd/>
                <a:tailEnd/>
              </a:ln>
              <a:effectLst/>
            </p:spPr>
            <p:txBody>
              <a:bodyPr wrap="none" anchor="ctr"/>
              <a:lstStyle/>
              <a:p>
                <a:endParaRPr lang="en-US"/>
              </a:p>
            </p:txBody>
          </p:sp>
          <p:sp>
            <p:nvSpPr>
              <p:cNvPr id="14" name="AutoShape 7"/>
              <p:cNvSpPr>
                <a:spLocks noChangeArrowheads="1"/>
              </p:cNvSpPr>
              <p:nvPr/>
            </p:nvSpPr>
            <p:spPr bwMode="gray">
              <a:xfrm>
                <a:off x="744" y="1407"/>
                <a:ext cx="3988" cy="115"/>
              </a:xfrm>
              <a:prstGeom prst="roundRect">
                <a:avLst>
                  <a:gd name="adj" fmla="val 50000"/>
                </a:avLst>
              </a:prstGeom>
              <a:gradFill rotWithShape="1">
                <a:gsLst>
                  <a:gs pos="0">
                    <a:schemeClr val="accent2">
                      <a:gamma/>
                      <a:tint val="0"/>
                      <a:invGamma/>
                    </a:schemeClr>
                  </a:gs>
                  <a:gs pos="100000">
                    <a:schemeClr val="accent2">
                      <a:alpha val="0"/>
                    </a:schemeClr>
                  </a:gs>
                </a:gsLst>
                <a:lin ang="5400000" scaled="1"/>
              </a:gradFill>
              <a:ln w="9525">
                <a:noFill/>
                <a:round/>
                <a:headEnd/>
                <a:tailEnd/>
              </a:ln>
              <a:effectLst/>
            </p:spPr>
            <p:txBody>
              <a:bodyPr wrap="none" anchor="ctr"/>
              <a:lstStyle/>
              <a:p>
                <a:endParaRPr lang="en-US"/>
              </a:p>
            </p:txBody>
          </p:sp>
        </p:grpSp>
      </p:grpSp>
      <p:sp>
        <p:nvSpPr>
          <p:cNvPr id="15" name="Text Box 24"/>
          <p:cNvSpPr txBox="1">
            <a:spLocks noChangeArrowheads="1"/>
          </p:cNvSpPr>
          <p:nvPr/>
        </p:nvSpPr>
        <p:spPr bwMode="white">
          <a:xfrm>
            <a:off x="2286000" y="1524000"/>
            <a:ext cx="4495800" cy="739754"/>
          </a:xfrm>
          <a:prstGeom prst="rect">
            <a:avLst/>
          </a:prstGeom>
          <a:noFill/>
          <a:ln w="9525">
            <a:noFill/>
            <a:miter lim="800000"/>
            <a:headEnd/>
            <a:tailEnd/>
          </a:ln>
          <a:effectLst/>
        </p:spPr>
        <p:txBody>
          <a:bodyPr>
            <a:spAutoFit/>
          </a:bodyPr>
          <a:lstStyle/>
          <a:p>
            <a:pPr lvl="1" algn="just">
              <a:lnSpc>
                <a:spcPct val="150000"/>
              </a:lnSpc>
            </a:pPr>
            <a:r>
              <a:rPr lang="en-US" sz="3200" dirty="0" smtClean="0">
                <a:solidFill>
                  <a:srgbClr val="002060"/>
                </a:solidFill>
              </a:rPr>
              <a:t>Cải biến sản phẩm</a:t>
            </a:r>
          </a:p>
        </p:txBody>
      </p:sp>
      <p:sp>
        <p:nvSpPr>
          <p:cNvPr id="18" name="Rectangle 17"/>
          <p:cNvSpPr/>
          <p:nvPr/>
        </p:nvSpPr>
        <p:spPr bwMode="auto">
          <a:xfrm>
            <a:off x="228600" y="6477000"/>
            <a:ext cx="1447800" cy="2286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981200"/>
            <a:ext cx="8153400" cy="4191000"/>
          </a:xfrm>
        </p:spPr>
        <p:txBody>
          <a:bodyPr/>
          <a:lstStyle/>
          <a:p>
            <a:pPr algn="just">
              <a:lnSpc>
                <a:spcPct val="150000"/>
              </a:lnSpc>
            </a:pPr>
            <a:r>
              <a:rPr lang="en-US" b="1" dirty="0" err="1" smtClean="0">
                <a:solidFill>
                  <a:srgbClr val="002060"/>
                </a:solidFill>
              </a:rPr>
              <a:t>Cải</a:t>
            </a:r>
            <a:r>
              <a:rPr lang="en-US" b="1" dirty="0" smtClean="0">
                <a:solidFill>
                  <a:srgbClr val="002060"/>
                </a:solidFill>
              </a:rPr>
              <a:t> biến kiểu dáng </a:t>
            </a:r>
            <a:r>
              <a:rPr lang="en-US" dirty="0" smtClean="0">
                <a:solidFill>
                  <a:srgbClr val="002060"/>
                </a:solidFill>
              </a:rPr>
              <a:t>nhằm làm tăng tính hấp dẫn về thẩm mỹ của sản phẩm</a:t>
            </a:r>
            <a:endParaRPr lang="en-US" b="1" dirty="0">
              <a:solidFill>
                <a:srgbClr val="002060"/>
              </a:solidFill>
            </a:endParaRPr>
          </a:p>
        </p:txBody>
      </p:sp>
      <p:sp>
        <p:nvSpPr>
          <p:cNvPr id="4" name="Rectangle 3"/>
          <p:cNvSpPr/>
          <p:nvPr/>
        </p:nvSpPr>
        <p:spPr bwMode="auto">
          <a:xfrm>
            <a:off x="228600" y="6477000"/>
            <a:ext cx="1447800" cy="2286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endParaRPr lang="en-US"/>
          </a:p>
        </p:txBody>
      </p:sp>
      <p:sp>
        <p:nvSpPr>
          <p:cNvPr id="14" name="Content Placeholder 13"/>
          <p:cNvSpPr>
            <a:spLocks noGrp="1"/>
          </p:cNvSpPr>
          <p:nvPr>
            <p:ph idx="1"/>
          </p:nvPr>
        </p:nvSpPr>
        <p:spPr/>
        <p:txBody>
          <a:bodyPr/>
          <a:lstStyle/>
          <a:p>
            <a:pPr>
              <a:buNone/>
            </a:pPr>
            <a:endParaRPr lang="en-US" dirty="0" smtClean="0"/>
          </a:p>
          <a:p>
            <a:pPr>
              <a:buNone/>
            </a:pPr>
            <a:endParaRPr lang="en-US" dirty="0" smtClean="0"/>
          </a:p>
          <a:p>
            <a:pPr lvl="2" algn="just">
              <a:lnSpc>
                <a:spcPct val="150000"/>
              </a:lnSpc>
              <a:buFont typeface="Arial" pitchFamily="34" charset="0"/>
              <a:buChar char="•"/>
            </a:pPr>
            <a:r>
              <a:rPr lang="en-US" sz="3200" dirty="0" smtClean="0">
                <a:solidFill>
                  <a:srgbClr val="002060"/>
                </a:solidFill>
              </a:rPr>
              <a:t>Giá</a:t>
            </a:r>
          </a:p>
          <a:p>
            <a:pPr lvl="2" algn="just">
              <a:lnSpc>
                <a:spcPct val="150000"/>
              </a:lnSpc>
              <a:buFont typeface="Arial" pitchFamily="34" charset="0"/>
              <a:buChar char="•"/>
            </a:pPr>
            <a:r>
              <a:rPr lang="en-US" sz="3200" dirty="0" smtClean="0">
                <a:solidFill>
                  <a:srgbClr val="002060"/>
                </a:solidFill>
              </a:rPr>
              <a:t>Phân phối</a:t>
            </a:r>
          </a:p>
          <a:p>
            <a:pPr lvl="2" algn="just">
              <a:lnSpc>
                <a:spcPct val="150000"/>
              </a:lnSpc>
              <a:buFont typeface="Arial" pitchFamily="34" charset="0"/>
              <a:buChar char="•"/>
            </a:pPr>
            <a:r>
              <a:rPr lang="en-US" sz="3200" dirty="0" smtClean="0">
                <a:solidFill>
                  <a:srgbClr val="002060"/>
                </a:solidFill>
              </a:rPr>
              <a:t>Chiêu thị</a:t>
            </a:r>
          </a:p>
        </p:txBody>
      </p:sp>
      <p:grpSp>
        <p:nvGrpSpPr>
          <p:cNvPr id="7" name="Group 8"/>
          <p:cNvGrpSpPr>
            <a:grpSpLocks/>
          </p:cNvGrpSpPr>
          <p:nvPr/>
        </p:nvGrpSpPr>
        <p:grpSpPr bwMode="auto">
          <a:xfrm>
            <a:off x="1676400" y="1600200"/>
            <a:ext cx="5540375" cy="688975"/>
            <a:chOff x="720" y="1392"/>
            <a:chExt cx="4058" cy="480"/>
          </a:xfrm>
        </p:grpSpPr>
        <p:sp>
          <p:nvSpPr>
            <p:cNvPr id="8" name="AutoShape 9"/>
            <p:cNvSpPr>
              <a:spLocks noChangeArrowheads="1"/>
            </p:cNvSpPr>
            <p:nvPr/>
          </p:nvSpPr>
          <p:spPr bwMode="gray">
            <a:xfrm>
              <a:off x="720" y="1392"/>
              <a:ext cx="4058" cy="480"/>
            </a:xfrm>
            <a:prstGeom prst="roundRect">
              <a:avLst>
                <a:gd name="adj" fmla="val 17509"/>
              </a:avLst>
            </a:prstGeom>
            <a:gradFill rotWithShape="1">
              <a:gsLst>
                <a:gs pos="0">
                  <a:schemeClr val="hlink"/>
                </a:gs>
                <a:gs pos="50000">
                  <a:schemeClr val="hlink">
                    <a:gamma/>
                    <a:shade val="92157"/>
                    <a:invGamma/>
                  </a:schemeClr>
                </a:gs>
                <a:gs pos="100000">
                  <a:schemeClr val="hlink"/>
                </a:gs>
              </a:gsLst>
              <a:lin ang="5400000" scaled="1"/>
            </a:gradFill>
            <a:ln w="9525">
              <a:noFill/>
              <a:round/>
              <a:headEnd/>
              <a:tailEnd/>
            </a:ln>
            <a:effectLst/>
          </p:spPr>
          <p:txBody>
            <a:bodyPr wrap="none" anchor="ctr"/>
            <a:lstStyle/>
            <a:p>
              <a:endParaRPr lang="en-US"/>
            </a:p>
          </p:txBody>
        </p:sp>
        <p:grpSp>
          <p:nvGrpSpPr>
            <p:cNvPr id="9" name="Group 10"/>
            <p:cNvGrpSpPr>
              <a:grpSpLocks/>
            </p:cNvGrpSpPr>
            <p:nvPr/>
          </p:nvGrpSpPr>
          <p:grpSpPr bwMode="auto">
            <a:xfrm>
              <a:off x="730" y="1407"/>
              <a:ext cx="4043" cy="444"/>
              <a:chOff x="744" y="1407"/>
              <a:chExt cx="3988" cy="444"/>
            </a:xfrm>
          </p:grpSpPr>
          <p:sp>
            <p:nvSpPr>
              <p:cNvPr id="10"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p:spPr>
            <p:txBody>
              <a:bodyPr wrap="none" anchor="ctr"/>
              <a:lstStyle/>
              <a:p>
                <a:endParaRPr lang="en-US"/>
              </a:p>
            </p:txBody>
          </p:sp>
          <p:sp>
            <p:nvSpPr>
              <p:cNvPr id="11"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p:spPr>
            <p:txBody>
              <a:bodyPr wrap="none" anchor="ctr"/>
              <a:lstStyle/>
              <a:p>
                <a:endParaRPr lang="en-US"/>
              </a:p>
            </p:txBody>
          </p:sp>
        </p:grpSp>
      </p:grpSp>
      <p:sp>
        <p:nvSpPr>
          <p:cNvPr id="12" name="Text Box 23"/>
          <p:cNvSpPr txBox="1">
            <a:spLocks noChangeArrowheads="1"/>
          </p:cNvSpPr>
          <p:nvPr/>
        </p:nvSpPr>
        <p:spPr bwMode="white">
          <a:xfrm>
            <a:off x="1524000" y="1676400"/>
            <a:ext cx="5867400" cy="584775"/>
          </a:xfrm>
          <a:prstGeom prst="rect">
            <a:avLst/>
          </a:prstGeom>
          <a:noFill/>
          <a:ln w="9525">
            <a:noFill/>
            <a:miter lim="800000"/>
            <a:headEnd/>
            <a:tailEnd/>
          </a:ln>
          <a:effectLst/>
        </p:spPr>
        <p:txBody>
          <a:bodyPr wrap="square">
            <a:spAutoFit/>
          </a:bodyPr>
          <a:lstStyle/>
          <a:p>
            <a:pPr marL="457200" indent="-457200">
              <a:spcBef>
                <a:spcPct val="50000"/>
              </a:spcBef>
              <a:buClr>
                <a:schemeClr val="tx1"/>
              </a:buClr>
            </a:pPr>
            <a:r>
              <a:rPr lang="en-US" sz="3200" b="1" dirty="0" smtClean="0">
                <a:solidFill>
                  <a:srgbClr val="FFFFFF"/>
                </a:solidFill>
                <a:cs typeface="Arial" charset="0"/>
              </a:rPr>
              <a:t>Cải biến Marketing hỗn hợp</a:t>
            </a:r>
            <a:endParaRPr lang="en-US" sz="3200" b="1" dirty="0">
              <a:solidFill>
                <a:srgbClr val="FFFFFF"/>
              </a:solidFill>
              <a:cs typeface="Arial" charset="0"/>
            </a:endParaRPr>
          </a:p>
        </p:txBody>
      </p:sp>
      <p:sp>
        <p:nvSpPr>
          <p:cNvPr id="15" name="Rectangle 14"/>
          <p:cNvSpPr/>
          <p:nvPr/>
        </p:nvSpPr>
        <p:spPr bwMode="auto">
          <a:xfrm>
            <a:off x="228600" y="6477000"/>
            <a:ext cx="1447800" cy="2286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buNone/>
            </a:pPr>
            <a:r>
              <a:rPr lang="en-US" b="1" dirty="0" smtClean="0">
                <a:solidFill>
                  <a:srgbClr val="C00000"/>
                </a:solidFill>
              </a:rPr>
              <a:t>6.2.3.5 Giai đoạn suy thoái</a:t>
            </a:r>
          </a:p>
          <a:p>
            <a:pPr algn="just">
              <a:lnSpc>
                <a:spcPct val="150000"/>
              </a:lnSpc>
              <a:buNone/>
            </a:pPr>
            <a:r>
              <a:rPr lang="en-US" dirty="0" smtClean="0">
                <a:solidFill>
                  <a:srgbClr val="002060"/>
                </a:solidFill>
              </a:rPr>
              <a:t>	Trong giai đoạn này mức tiêu thụ của sản phẩm suy giảm vì một số lý do như: sự tiến bộ về công nghệ, thị hiếu thay đổi hoặc mức cạnh tranh gia tăng</a:t>
            </a:r>
            <a:endParaRPr lang="en-US" dirty="0">
              <a:solidFill>
                <a:srgbClr val="002060"/>
              </a:solidFill>
            </a:endParaRPr>
          </a:p>
        </p:txBody>
      </p:sp>
      <p:sp>
        <p:nvSpPr>
          <p:cNvPr id="4" name="Rectangle 3"/>
          <p:cNvSpPr/>
          <p:nvPr/>
        </p:nvSpPr>
        <p:spPr bwMode="auto">
          <a:xfrm>
            <a:off x="228600" y="6477000"/>
            <a:ext cx="1447800" cy="2286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lnSpc>
                <a:spcPct val="150000"/>
              </a:lnSpc>
              <a:buNone/>
            </a:pPr>
            <a:r>
              <a:rPr lang="en-US" b="1" dirty="0" smtClean="0">
                <a:solidFill>
                  <a:srgbClr val="002060"/>
                </a:solidFill>
              </a:rPr>
              <a:t>Chiến lược Marketing</a:t>
            </a:r>
          </a:p>
          <a:p>
            <a:pPr>
              <a:lnSpc>
                <a:spcPct val="150000"/>
              </a:lnSpc>
              <a:buFont typeface="Arial" pitchFamily="34" charset="0"/>
              <a:buChar char="•"/>
            </a:pPr>
            <a:r>
              <a:rPr lang="en-US" b="1" dirty="0" smtClean="0">
                <a:solidFill>
                  <a:schemeClr val="tx2">
                    <a:lumMod val="60000"/>
                    <a:lumOff val="40000"/>
                  </a:schemeClr>
                </a:solidFill>
              </a:rPr>
              <a:t>Phát hiện những sản phẩm yếu kém</a:t>
            </a:r>
            <a:r>
              <a:rPr lang="en-US" dirty="0" smtClean="0">
                <a:solidFill>
                  <a:srgbClr val="002060"/>
                </a:solidFill>
              </a:rPr>
              <a:t> Doanh nghiệp thiết lập ra một hệ thống để phát hiện ra những sản phẩm yếu kém</a:t>
            </a:r>
          </a:p>
          <a:p>
            <a:pPr>
              <a:buNone/>
            </a:pPr>
            <a:endParaRPr lang="en-US" dirty="0"/>
          </a:p>
        </p:txBody>
      </p:sp>
      <p:sp>
        <p:nvSpPr>
          <p:cNvPr id="4" name="Rectangle 3"/>
          <p:cNvSpPr/>
          <p:nvPr/>
        </p:nvSpPr>
        <p:spPr bwMode="auto">
          <a:xfrm>
            <a:off x="228600" y="6477000"/>
            <a:ext cx="1447800" cy="2286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lnSpc>
                <a:spcPct val="150000"/>
              </a:lnSpc>
            </a:pPr>
            <a:r>
              <a:rPr lang="en-US" b="1" dirty="0" smtClean="0">
                <a:solidFill>
                  <a:schemeClr val="tx2">
                    <a:lumMod val="60000"/>
                    <a:lumOff val="40000"/>
                  </a:schemeClr>
                </a:solidFill>
              </a:rPr>
              <a:t>Xác định chiến lược Marketing</a:t>
            </a:r>
            <a:r>
              <a:rPr lang="en-US" dirty="0" smtClean="0">
                <a:solidFill>
                  <a:schemeClr val="tx2">
                    <a:lumMod val="60000"/>
                    <a:lumOff val="40000"/>
                  </a:schemeClr>
                </a:solidFill>
              </a:rPr>
              <a:t>:</a:t>
            </a:r>
            <a:r>
              <a:rPr lang="en-US" dirty="0" smtClean="0">
                <a:solidFill>
                  <a:srgbClr val="002060"/>
                </a:solidFill>
              </a:rPr>
              <a:t> đưa ra quyết định bỏ rơi những thị trường suy yếu sớm hay tiếp tục theo đuổi</a:t>
            </a:r>
            <a:endParaRPr lang="en-US" dirty="0">
              <a:solidFill>
                <a:srgbClr val="002060"/>
              </a:solidFill>
            </a:endParaRPr>
          </a:p>
        </p:txBody>
      </p:sp>
      <p:sp>
        <p:nvSpPr>
          <p:cNvPr id="4" name="Rectangle 3"/>
          <p:cNvSpPr/>
          <p:nvPr/>
        </p:nvSpPr>
        <p:spPr bwMode="auto">
          <a:xfrm>
            <a:off x="228600" y="6477000"/>
            <a:ext cx="1447800" cy="2286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rgbClr val="002060"/>
                </a:solidFill>
              </a:rPr>
              <a:t>6.1.3 Phân loại sản phẩm</a:t>
            </a:r>
            <a:endParaRPr lang="en-US" sz="3600" dirty="0">
              <a:solidFill>
                <a:srgbClr val="002060"/>
              </a:solidFill>
            </a:endParaRPr>
          </a:p>
        </p:txBody>
      </p:sp>
      <p:sp>
        <p:nvSpPr>
          <p:cNvPr id="3" name="Content Placeholder 2"/>
          <p:cNvSpPr>
            <a:spLocks noGrp="1"/>
          </p:cNvSpPr>
          <p:nvPr>
            <p:ph idx="1"/>
          </p:nvPr>
        </p:nvSpPr>
        <p:spPr>
          <a:xfrm>
            <a:off x="228600" y="1752600"/>
            <a:ext cx="8458200" cy="4419600"/>
          </a:xfrm>
        </p:spPr>
        <p:txBody>
          <a:bodyPr/>
          <a:lstStyle/>
          <a:p>
            <a:pPr algn="ctr">
              <a:buNone/>
            </a:pPr>
            <a:r>
              <a:rPr lang="en-US" b="1" dirty="0" smtClean="0">
                <a:solidFill>
                  <a:srgbClr val="00B050"/>
                </a:solidFill>
              </a:rPr>
              <a:t>6.1.3.1 Độ bền và tính hữu hạn</a:t>
            </a:r>
          </a:p>
          <a:p>
            <a:pPr lvl="1" algn="just">
              <a:lnSpc>
                <a:spcPct val="150000"/>
              </a:lnSpc>
              <a:buFont typeface="Arial" pitchFamily="34" charset="0"/>
              <a:buChar char="•"/>
            </a:pPr>
            <a:r>
              <a:rPr lang="en-US" sz="3200" dirty="0" smtClean="0">
                <a:solidFill>
                  <a:srgbClr val="002060"/>
                </a:solidFill>
              </a:rPr>
              <a:t>Hàng lâu bền (Durable goods)</a:t>
            </a:r>
          </a:p>
          <a:p>
            <a:pPr lvl="1" algn="just">
              <a:lnSpc>
                <a:spcPct val="150000"/>
              </a:lnSpc>
              <a:buFont typeface="Arial" pitchFamily="34" charset="0"/>
              <a:buChar char="•"/>
            </a:pPr>
            <a:r>
              <a:rPr lang="en-US" sz="3200" dirty="0" smtClean="0">
                <a:solidFill>
                  <a:srgbClr val="002060"/>
                </a:solidFill>
              </a:rPr>
              <a:t>Hàng không lâu bền (Non-durable goods)</a:t>
            </a:r>
          </a:p>
          <a:p>
            <a:pPr lvl="1" algn="just">
              <a:lnSpc>
                <a:spcPct val="150000"/>
              </a:lnSpc>
              <a:buFont typeface="Arial" pitchFamily="34" charset="0"/>
              <a:buChar char="•"/>
            </a:pPr>
            <a:r>
              <a:rPr lang="en-US" sz="3200" dirty="0" smtClean="0">
                <a:solidFill>
                  <a:srgbClr val="002060"/>
                </a:solidFill>
              </a:rPr>
              <a:t>Dịch vụ (Service)</a:t>
            </a:r>
            <a:endParaRPr lang="en-US" sz="3200" dirty="0">
              <a:solidFill>
                <a:srgbClr val="002060"/>
              </a:solidFill>
            </a:endParaRPr>
          </a:p>
        </p:txBody>
      </p:sp>
      <p:sp>
        <p:nvSpPr>
          <p:cNvPr id="4" name="Rectangle 3"/>
          <p:cNvSpPr/>
          <p:nvPr/>
        </p:nvSpPr>
        <p:spPr bwMode="auto">
          <a:xfrm>
            <a:off x="228600" y="6477000"/>
            <a:ext cx="1447800" cy="2286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43000"/>
            <a:ext cx="8229600" cy="4733925"/>
          </a:xfrm>
        </p:spPr>
        <p:txBody>
          <a:bodyPr/>
          <a:lstStyle/>
          <a:p>
            <a:pPr algn="just">
              <a:lnSpc>
                <a:spcPct val="150000"/>
              </a:lnSpc>
              <a:buFont typeface="Arial" pitchFamily="34" charset="0"/>
              <a:buChar char="•"/>
            </a:pPr>
            <a:r>
              <a:rPr lang="en-US" b="1" dirty="0" smtClean="0">
                <a:solidFill>
                  <a:schemeClr val="tx2">
                    <a:lumMod val="60000"/>
                    <a:lumOff val="40000"/>
                  </a:schemeClr>
                </a:solidFill>
              </a:rPr>
              <a:t>Quyết định loại bỏ</a:t>
            </a:r>
          </a:p>
          <a:p>
            <a:pPr algn="just">
              <a:lnSpc>
                <a:spcPct val="150000"/>
              </a:lnSpc>
              <a:buNone/>
            </a:pPr>
            <a:r>
              <a:rPr lang="en-US" dirty="0" smtClean="0">
                <a:solidFill>
                  <a:srgbClr val="002060"/>
                </a:solidFill>
              </a:rPr>
              <a:t>	Nếu sản phẩm vẫn được phân phối và vẫn còn được tín nhiệm thì có thể bán cho một doanh nghiệp nhỏ hơn.</a:t>
            </a:r>
          </a:p>
          <a:p>
            <a:pPr algn="just">
              <a:lnSpc>
                <a:spcPct val="150000"/>
              </a:lnSpc>
              <a:buNone/>
            </a:pPr>
            <a:r>
              <a:rPr lang="en-US" dirty="0" smtClean="0">
                <a:solidFill>
                  <a:srgbClr val="002060"/>
                </a:solidFill>
              </a:rPr>
              <a:t>	Nếu không tìm được người mua thì thanh lý nhãn hiệu.</a:t>
            </a:r>
            <a:endParaRPr lang="en-US" dirty="0">
              <a:solidFill>
                <a:schemeClr val="tx2">
                  <a:lumMod val="60000"/>
                  <a:lumOff val="40000"/>
                </a:schemeClr>
              </a:solidFill>
            </a:endParaRPr>
          </a:p>
        </p:txBody>
      </p:sp>
      <p:sp>
        <p:nvSpPr>
          <p:cNvPr id="4" name="Rectangle 3"/>
          <p:cNvSpPr/>
          <p:nvPr/>
        </p:nvSpPr>
        <p:spPr bwMode="auto">
          <a:xfrm>
            <a:off x="228600" y="6477000"/>
            <a:ext cx="1447800" cy="2286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type="subTitle" idx="1"/>
          </p:nvPr>
        </p:nvSpPr>
        <p:spPr/>
        <p:txBody>
          <a:bodyPr/>
          <a:lstStyle/>
          <a:p>
            <a:r>
              <a:rPr lang="en-US"/>
              <a:t>www.themegallery.com</a:t>
            </a:r>
          </a:p>
        </p:txBody>
      </p:sp>
      <p:sp>
        <p:nvSpPr>
          <p:cNvPr id="38916" name="Rectangle 4"/>
          <p:cNvSpPr>
            <a:spLocks noGrp="1" noChangeArrowheads="1"/>
          </p:cNvSpPr>
          <p:nvPr>
            <p:ph type="ctrTitle"/>
          </p:nvPr>
        </p:nvSpPr>
        <p:spPr/>
        <p:txBody>
          <a:bodyPr/>
          <a:lstStyle/>
          <a:p>
            <a:r>
              <a:rPr lang="en-US" sz="6000"/>
              <a:t>Thank You!</a:t>
            </a:r>
          </a:p>
        </p:txBody>
      </p:sp>
      <p:sp>
        <p:nvSpPr>
          <p:cNvPr id="4" name="Rectangle 3"/>
          <p:cNvSpPr/>
          <p:nvPr/>
        </p:nvSpPr>
        <p:spPr bwMode="auto">
          <a:xfrm>
            <a:off x="228600" y="914400"/>
            <a:ext cx="1219200" cy="3048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 name="Rectangle 5"/>
          <p:cNvSpPr/>
          <p:nvPr/>
        </p:nvSpPr>
        <p:spPr bwMode="auto">
          <a:xfrm>
            <a:off x="6858000" y="6248400"/>
            <a:ext cx="2057400" cy="2286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371600"/>
            <a:ext cx="8382000" cy="4733925"/>
          </a:xfrm>
        </p:spPr>
        <p:txBody>
          <a:bodyPr/>
          <a:lstStyle/>
          <a:p>
            <a:pPr algn="ctr">
              <a:lnSpc>
                <a:spcPct val="150000"/>
              </a:lnSpc>
              <a:buNone/>
            </a:pPr>
            <a:r>
              <a:rPr lang="en-US" b="1" dirty="0" smtClean="0">
                <a:solidFill>
                  <a:srgbClr val="00B050"/>
                </a:solidFill>
              </a:rPr>
              <a:t>6.1.3.2 Phân loại hàng tiêu dùng</a:t>
            </a:r>
          </a:p>
          <a:p>
            <a:pPr lvl="1" algn="just">
              <a:lnSpc>
                <a:spcPct val="150000"/>
              </a:lnSpc>
              <a:buFont typeface="Arial" pitchFamily="34" charset="0"/>
              <a:buChar char="•"/>
            </a:pPr>
            <a:r>
              <a:rPr lang="en-US" sz="3200" dirty="0" smtClean="0">
                <a:solidFill>
                  <a:srgbClr val="002060"/>
                </a:solidFill>
              </a:rPr>
              <a:t>Hàng tiện dụng (convenience goods)</a:t>
            </a:r>
          </a:p>
          <a:p>
            <a:pPr lvl="1" algn="just">
              <a:lnSpc>
                <a:spcPct val="150000"/>
              </a:lnSpc>
              <a:buFont typeface="Arial" pitchFamily="34" charset="0"/>
              <a:buChar char="•"/>
            </a:pPr>
            <a:r>
              <a:rPr lang="en-US" sz="3200" dirty="0" smtClean="0">
                <a:solidFill>
                  <a:srgbClr val="002060"/>
                </a:solidFill>
              </a:rPr>
              <a:t>Hàng mua có lựa chọn (shopping goods)</a:t>
            </a:r>
          </a:p>
          <a:p>
            <a:pPr lvl="1" algn="just">
              <a:lnSpc>
                <a:spcPct val="150000"/>
              </a:lnSpc>
              <a:buFont typeface="Arial" pitchFamily="34" charset="0"/>
              <a:buChar char="•"/>
            </a:pPr>
            <a:r>
              <a:rPr lang="en-US" sz="3200" dirty="0" smtClean="0">
                <a:solidFill>
                  <a:srgbClr val="002060"/>
                </a:solidFill>
              </a:rPr>
              <a:t>Hàng đặc biệt (specialty goods)</a:t>
            </a:r>
          </a:p>
          <a:p>
            <a:pPr lvl="1" algn="just">
              <a:lnSpc>
                <a:spcPct val="150000"/>
              </a:lnSpc>
              <a:buFont typeface="Arial" pitchFamily="34" charset="0"/>
              <a:buChar char="•"/>
            </a:pPr>
            <a:r>
              <a:rPr lang="en-US" sz="3200" dirty="0" smtClean="0">
                <a:solidFill>
                  <a:srgbClr val="002060"/>
                </a:solidFill>
              </a:rPr>
              <a:t>Hàng không thiết yếu (unsought goods)</a:t>
            </a:r>
          </a:p>
          <a:p>
            <a:pPr lvl="1" algn="just">
              <a:buNone/>
            </a:pPr>
            <a:r>
              <a:rPr lang="en-US" dirty="0" smtClean="0">
                <a:solidFill>
                  <a:srgbClr val="002060"/>
                </a:solidFill>
              </a:rPr>
              <a:t> </a:t>
            </a:r>
            <a:endParaRPr lang="en-US" dirty="0">
              <a:solidFill>
                <a:srgbClr val="002060"/>
              </a:solidFill>
            </a:endParaRPr>
          </a:p>
        </p:txBody>
      </p:sp>
      <p:sp>
        <p:nvSpPr>
          <p:cNvPr id="4" name="Rectangle 3"/>
          <p:cNvSpPr/>
          <p:nvPr/>
        </p:nvSpPr>
        <p:spPr bwMode="auto">
          <a:xfrm>
            <a:off x="228600" y="6477000"/>
            <a:ext cx="1447800" cy="2286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ChangeArrowheads="1"/>
          </p:cNvSpPr>
          <p:nvPr/>
        </p:nvSpPr>
        <p:spPr bwMode="gray">
          <a:xfrm>
            <a:off x="1241425" y="4535488"/>
            <a:ext cx="6642100" cy="1408112"/>
          </a:xfrm>
          <a:prstGeom prst="rect">
            <a:avLst/>
          </a:prstGeom>
          <a:gradFill rotWithShape="1">
            <a:gsLst>
              <a:gs pos="0">
                <a:srgbClr val="FFFFFF">
                  <a:gamma/>
                  <a:shade val="79216"/>
                  <a:invGamma/>
                </a:srgbClr>
              </a:gs>
              <a:gs pos="50000">
                <a:srgbClr val="FFFFFF"/>
              </a:gs>
              <a:gs pos="100000">
                <a:srgbClr val="FFFFFF">
                  <a:gamma/>
                  <a:shade val="79216"/>
                  <a:invGamma/>
                </a:srgbClr>
              </a:gs>
            </a:gsLst>
            <a:lin ang="5400000" scaled="1"/>
          </a:gradFill>
          <a:ln w="9525" algn="ctr">
            <a:noFill/>
            <a:miter lim="800000"/>
            <a:headEnd/>
            <a:tailEnd/>
          </a:ln>
          <a:effectLst>
            <a:outerShdw dist="99190" dir="2388334" algn="ctr" rotWithShape="0">
              <a:srgbClr val="000000">
                <a:alpha val="50000"/>
              </a:srgbClr>
            </a:outerShdw>
          </a:effectLst>
        </p:spPr>
        <p:txBody>
          <a:bodyPr wrap="none" anchor="ctr"/>
          <a:lstStyle/>
          <a:p>
            <a:pPr eaLnBrk="0" hangingPunct="0"/>
            <a:endParaRPr lang="en-US">
              <a:cs typeface="Arial" charset="0"/>
            </a:endParaRPr>
          </a:p>
        </p:txBody>
      </p:sp>
      <p:sp>
        <p:nvSpPr>
          <p:cNvPr id="27652" name="Rectangle 4"/>
          <p:cNvSpPr>
            <a:spLocks noChangeArrowheads="1"/>
          </p:cNvSpPr>
          <p:nvPr/>
        </p:nvSpPr>
        <p:spPr bwMode="gray">
          <a:xfrm>
            <a:off x="1600200" y="4724400"/>
            <a:ext cx="5832475" cy="9525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endParaRPr lang="en-US"/>
          </a:p>
        </p:txBody>
      </p:sp>
      <p:grpSp>
        <p:nvGrpSpPr>
          <p:cNvPr id="8" name="Group 40"/>
          <p:cNvGrpSpPr>
            <a:grpSpLocks/>
          </p:cNvGrpSpPr>
          <p:nvPr/>
        </p:nvGrpSpPr>
        <p:grpSpPr bwMode="auto">
          <a:xfrm>
            <a:off x="3276600" y="1905000"/>
            <a:ext cx="2743200" cy="1820862"/>
            <a:chOff x="941" y="1053"/>
            <a:chExt cx="1036" cy="1021"/>
          </a:xfrm>
        </p:grpSpPr>
        <p:sp>
          <p:nvSpPr>
            <p:cNvPr id="27689" name="Oval 41"/>
            <p:cNvSpPr>
              <a:spLocks noChangeArrowheads="1"/>
            </p:cNvSpPr>
            <p:nvPr/>
          </p:nvSpPr>
          <p:spPr bwMode="gray">
            <a:xfrm>
              <a:off x="941" y="1053"/>
              <a:ext cx="1032" cy="1021"/>
            </a:xfrm>
            <a:prstGeom prst="ellipse">
              <a:avLst/>
            </a:prstGeom>
            <a:gradFill rotWithShape="1">
              <a:gsLst>
                <a:gs pos="0">
                  <a:schemeClr val="accent1">
                    <a:gamma/>
                    <a:tint val="0"/>
                    <a:invGamma/>
                  </a:schemeClr>
                </a:gs>
                <a:gs pos="50000">
                  <a:schemeClr val="accent1"/>
                </a:gs>
                <a:gs pos="100000">
                  <a:schemeClr val="accent1">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27690" name="Oval 42"/>
            <p:cNvSpPr>
              <a:spLocks noChangeArrowheads="1"/>
            </p:cNvSpPr>
            <p:nvPr/>
          </p:nvSpPr>
          <p:spPr bwMode="gray">
            <a:xfrm>
              <a:off x="945" y="1053"/>
              <a:ext cx="1032" cy="1021"/>
            </a:xfrm>
            <a:prstGeom prst="ellipse">
              <a:avLst/>
            </a:prstGeom>
            <a:gradFill rotWithShape="1">
              <a:gsLst>
                <a:gs pos="0">
                  <a:schemeClr val="accent1">
                    <a:alpha val="32001"/>
                  </a:schemeClr>
                </a:gs>
                <a:gs pos="100000">
                  <a:schemeClr val="accent1">
                    <a:gamma/>
                    <a:shade val="0"/>
                    <a:invGamma/>
                    <a:alpha val="89999"/>
                  </a:schemeClr>
                </a:gs>
              </a:gsLst>
              <a:lin ang="2700000" scaled="1"/>
            </a:gradFill>
            <a:ln w="38100" algn="ctr">
              <a:noFill/>
              <a:round/>
              <a:headEnd/>
              <a:tailEnd/>
            </a:ln>
            <a:effectLst/>
          </p:spPr>
          <p:txBody>
            <a:bodyPr anchor="ctr">
              <a:spAutoFit/>
            </a:bodyPr>
            <a:lstStyle/>
            <a:p>
              <a:endParaRPr lang="en-US"/>
            </a:p>
          </p:txBody>
        </p:sp>
        <p:sp>
          <p:nvSpPr>
            <p:cNvPr id="27691" name="Oval 43"/>
            <p:cNvSpPr>
              <a:spLocks noChangeArrowheads="1"/>
            </p:cNvSpPr>
            <p:nvPr/>
          </p:nvSpPr>
          <p:spPr bwMode="gray">
            <a:xfrm>
              <a:off x="1008" y="1119"/>
              <a:ext cx="898" cy="889"/>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w="38100" algn="ctr">
              <a:noFill/>
              <a:round/>
              <a:headEnd/>
              <a:tailEnd/>
            </a:ln>
            <a:effectLst/>
          </p:spPr>
          <p:txBody>
            <a:bodyPr anchor="ctr">
              <a:spAutoFit/>
            </a:bodyPr>
            <a:lstStyle/>
            <a:p>
              <a:endParaRPr lang="en-US"/>
            </a:p>
          </p:txBody>
        </p:sp>
        <p:sp>
          <p:nvSpPr>
            <p:cNvPr id="27692" name="Oval 44"/>
            <p:cNvSpPr>
              <a:spLocks noChangeArrowheads="1"/>
            </p:cNvSpPr>
            <p:nvPr/>
          </p:nvSpPr>
          <p:spPr bwMode="gray">
            <a:xfrm>
              <a:off x="1008" y="1119"/>
              <a:ext cx="897" cy="889"/>
            </a:xfrm>
            <a:prstGeom prst="ellipse">
              <a:avLst/>
            </a:prstGeom>
            <a:gradFill rotWithShape="1">
              <a:gsLst>
                <a:gs pos="0">
                  <a:schemeClr val="accent1">
                    <a:gamma/>
                    <a:shade val="63529"/>
                    <a:invGamma/>
                  </a:schemeClr>
                </a:gs>
                <a:gs pos="100000">
                  <a:schemeClr val="accent1">
                    <a:alpha val="0"/>
                  </a:schemeClr>
                </a:gs>
              </a:gsLst>
              <a:lin ang="2700000" scaled="1"/>
            </a:gradFill>
            <a:ln w="38100" algn="ctr">
              <a:noFill/>
              <a:round/>
              <a:headEnd/>
              <a:tailEnd/>
            </a:ln>
            <a:effectLst/>
          </p:spPr>
          <p:txBody>
            <a:bodyPr anchor="ctr">
              <a:spAutoFit/>
            </a:bodyPr>
            <a:lstStyle/>
            <a:p>
              <a:endParaRPr lang="en-US"/>
            </a:p>
          </p:txBody>
        </p:sp>
        <p:sp>
          <p:nvSpPr>
            <p:cNvPr id="27693" name="Oval 45"/>
            <p:cNvSpPr>
              <a:spLocks noChangeArrowheads="1"/>
            </p:cNvSpPr>
            <p:nvPr/>
          </p:nvSpPr>
          <p:spPr bwMode="gray">
            <a:xfrm>
              <a:off x="1057" y="1164"/>
              <a:ext cx="807" cy="799"/>
            </a:xfrm>
            <a:prstGeom prst="ellipse">
              <a:avLst/>
            </a:prstGeom>
            <a:solidFill>
              <a:srgbClr val="333333"/>
            </a:solidFill>
            <a:ln w="38100" algn="ctr">
              <a:noFill/>
              <a:round/>
              <a:headEnd/>
              <a:tailEnd/>
            </a:ln>
            <a:effectLst/>
          </p:spPr>
          <p:txBody>
            <a:bodyPr anchor="ctr">
              <a:spAutoFit/>
            </a:bodyPr>
            <a:lstStyle/>
            <a:p>
              <a:endParaRPr lang="en-US"/>
            </a:p>
          </p:txBody>
        </p:sp>
        <p:sp>
          <p:nvSpPr>
            <p:cNvPr id="27694" name="Oval 46"/>
            <p:cNvSpPr>
              <a:spLocks noChangeArrowheads="1"/>
            </p:cNvSpPr>
            <p:nvPr/>
          </p:nvSpPr>
          <p:spPr bwMode="gray">
            <a:xfrm>
              <a:off x="1070" y="1177"/>
              <a:ext cx="782" cy="774"/>
            </a:xfrm>
            <a:prstGeom prst="ellipse">
              <a:avLst/>
            </a:prstGeom>
            <a:gradFill rotWithShape="1">
              <a:gsLst>
                <a:gs pos="0">
                  <a:srgbClr val="C0C0C0">
                    <a:gamma/>
                    <a:shade val="46275"/>
                    <a:invGamma/>
                  </a:srgbClr>
                </a:gs>
                <a:gs pos="100000">
                  <a:srgbClr val="C0C0C0"/>
                </a:gs>
              </a:gsLst>
              <a:lin ang="5400000" scaled="1"/>
            </a:gradFill>
            <a:ln w="9525" algn="ctr">
              <a:noFill/>
              <a:round/>
              <a:headEnd/>
              <a:tailEnd/>
            </a:ln>
            <a:effectLst/>
          </p:spPr>
          <p:txBody>
            <a:bodyPr vert="eaVert" wrap="none" anchor="ctr"/>
            <a:lstStyle/>
            <a:p>
              <a:endParaRPr lang="en-US"/>
            </a:p>
          </p:txBody>
        </p:sp>
        <p:sp>
          <p:nvSpPr>
            <p:cNvPr id="27695" name="Oval 47"/>
            <p:cNvSpPr>
              <a:spLocks noChangeArrowheads="1"/>
            </p:cNvSpPr>
            <p:nvPr/>
          </p:nvSpPr>
          <p:spPr bwMode="gray">
            <a:xfrm>
              <a:off x="1080" y="1182"/>
              <a:ext cx="763" cy="753"/>
            </a:xfrm>
            <a:prstGeom prst="ellipse">
              <a:avLst/>
            </a:prstGeom>
            <a:gradFill rotWithShape="1">
              <a:gsLst>
                <a:gs pos="0">
                  <a:srgbClr val="C0C0C0">
                    <a:alpha val="0"/>
                  </a:srgbClr>
                </a:gs>
                <a:gs pos="100000">
                  <a:srgbClr val="C0C0C0">
                    <a:gamma/>
                    <a:tint val="34902"/>
                    <a:invGamma/>
                  </a:srgbClr>
                </a:gs>
              </a:gsLst>
              <a:lin ang="5400000" scaled="1"/>
            </a:gradFill>
            <a:ln w="9525" algn="ctr">
              <a:noFill/>
              <a:round/>
              <a:headEnd/>
              <a:tailEnd/>
            </a:ln>
            <a:effectLst/>
          </p:spPr>
          <p:txBody>
            <a:bodyPr vert="eaVert" wrap="none" anchor="ctr"/>
            <a:lstStyle/>
            <a:p>
              <a:endParaRPr lang="en-US"/>
            </a:p>
          </p:txBody>
        </p:sp>
        <p:sp>
          <p:nvSpPr>
            <p:cNvPr id="27696" name="Oval 48"/>
            <p:cNvSpPr>
              <a:spLocks noChangeArrowheads="1"/>
            </p:cNvSpPr>
            <p:nvPr/>
          </p:nvSpPr>
          <p:spPr bwMode="gray">
            <a:xfrm>
              <a:off x="1088" y="1189"/>
              <a:ext cx="726" cy="705"/>
            </a:xfrm>
            <a:prstGeom prst="ellipse">
              <a:avLst/>
            </a:prstGeom>
            <a:gradFill rotWithShape="1">
              <a:gsLst>
                <a:gs pos="0">
                  <a:srgbClr val="C0C0C0">
                    <a:gamma/>
                    <a:shade val="79216"/>
                    <a:invGamma/>
                  </a:srgbClr>
                </a:gs>
                <a:gs pos="100000">
                  <a:srgbClr val="C0C0C0">
                    <a:alpha val="48000"/>
                  </a:srgbClr>
                </a:gs>
              </a:gsLst>
              <a:lin ang="5400000" scaled="1"/>
            </a:gradFill>
            <a:ln w="9525" algn="ctr">
              <a:noFill/>
              <a:round/>
              <a:headEnd/>
              <a:tailEnd/>
            </a:ln>
            <a:effectLst/>
          </p:spPr>
          <p:txBody>
            <a:bodyPr vert="eaVert" wrap="none" anchor="ctr"/>
            <a:lstStyle/>
            <a:p>
              <a:endParaRPr lang="en-US"/>
            </a:p>
          </p:txBody>
        </p:sp>
        <p:sp>
          <p:nvSpPr>
            <p:cNvPr id="27697" name="Oval 49"/>
            <p:cNvSpPr>
              <a:spLocks noChangeArrowheads="1"/>
            </p:cNvSpPr>
            <p:nvPr/>
          </p:nvSpPr>
          <p:spPr bwMode="gray">
            <a:xfrm>
              <a:off x="1130" y="1209"/>
              <a:ext cx="645" cy="572"/>
            </a:xfrm>
            <a:prstGeom prst="ellipse">
              <a:avLst/>
            </a:prstGeom>
            <a:gradFill rotWithShape="1">
              <a:gsLst>
                <a:gs pos="0">
                  <a:srgbClr val="C0C0C0">
                    <a:gamma/>
                    <a:tint val="0"/>
                    <a:invGamma/>
                  </a:srgbClr>
                </a:gs>
                <a:gs pos="100000">
                  <a:srgbClr val="C0C0C0">
                    <a:alpha val="38000"/>
                  </a:srgbClr>
                </a:gs>
              </a:gsLst>
              <a:lin ang="5400000" scaled="1"/>
            </a:gradFill>
            <a:ln w="9525" algn="ctr">
              <a:noFill/>
              <a:round/>
              <a:headEnd/>
              <a:tailEnd/>
            </a:ln>
            <a:effectLst/>
          </p:spPr>
          <p:txBody>
            <a:bodyPr vert="eaVert" wrap="none" anchor="ctr"/>
            <a:lstStyle/>
            <a:p>
              <a:endParaRPr lang="en-US"/>
            </a:p>
          </p:txBody>
        </p:sp>
      </p:grpSp>
      <p:sp>
        <p:nvSpPr>
          <p:cNvPr id="27698" name="Line 50"/>
          <p:cNvSpPr>
            <a:spLocks noChangeShapeType="1"/>
          </p:cNvSpPr>
          <p:nvPr/>
        </p:nvSpPr>
        <p:spPr bwMode="ltGray">
          <a:xfrm>
            <a:off x="4724400" y="3429000"/>
            <a:ext cx="0" cy="1266825"/>
          </a:xfrm>
          <a:prstGeom prst="line">
            <a:avLst/>
          </a:prstGeom>
          <a:noFill/>
          <a:ln w="57150" cap="rnd">
            <a:solidFill>
              <a:srgbClr val="000000"/>
            </a:solidFill>
            <a:prstDash val="sysDot"/>
            <a:round/>
            <a:headEnd/>
            <a:tailEnd type="triangle" w="med" len="med"/>
          </a:ln>
          <a:effectLst>
            <a:outerShdw dist="56796" dir="3806097" algn="ctr" rotWithShape="0">
              <a:srgbClr val="B2B2B2">
                <a:alpha val="50000"/>
              </a:srgbClr>
            </a:outerShdw>
          </a:effectLst>
        </p:spPr>
        <p:txBody>
          <a:bodyPr vert="eaVert" wrap="none" lIns="92075" tIns="46038" rIns="92075" bIns="46038" anchor="ctr"/>
          <a:lstStyle/>
          <a:p>
            <a:endParaRPr lang="en-US"/>
          </a:p>
        </p:txBody>
      </p:sp>
      <p:sp>
        <p:nvSpPr>
          <p:cNvPr id="27702" name="Text Box 54"/>
          <p:cNvSpPr txBox="1">
            <a:spLocks noChangeArrowheads="1"/>
          </p:cNvSpPr>
          <p:nvPr/>
        </p:nvSpPr>
        <p:spPr bwMode="auto">
          <a:xfrm>
            <a:off x="3657600" y="2362200"/>
            <a:ext cx="2057400" cy="830997"/>
          </a:xfrm>
          <a:prstGeom prst="rect">
            <a:avLst/>
          </a:prstGeom>
          <a:noFill/>
          <a:ln w="9525">
            <a:noFill/>
            <a:miter lim="800000"/>
            <a:headEnd/>
            <a:tailEnd/>
          </a:ln>
          <a:effectLst>
            <a:outerShdw dist="17961" dir="2700000" algn="ctr" rotWithShape="0">
              <a:srgbClr val="FFFFFF">
                <a:alpha val="50000"/>
              </a:srgbClr>
            </a:outerShdw>
          </a:effectLst>
        </p:spPr>
        <p:txBody>
          <a:bodyPr wrap="square">
            <a:spAutoFit/>
          </a:bodyPr>
          <a:lstStyle/>
          <a:p>
            <a:pPr>
              <a:spcBef>
                <a:spcPct val="50000"/>
              </a:spcBef>
            </a:pPr>
            <a:r>
              <a:rPr lang="en-US" sz="2400" b="1" dirty="0" smtClean="0">
                <a:solidFill>
                  <a:srgbClr val="002060"/>
                </a:solidFill>
                <a:cs typeface="Arial" charset="0"/>
              </a:rPr>
              <a:t>Vật liệu và phụ tùng</a:t>
            </a:r>
            <a:endParaRPr lang="en-US" sz="2400" b="1" dirty="0">
              <a:solidFill>
                <a:srgbClr val="002060"/>
              </a:solidFill>
              <a:cs typeface="Arial" charset="0"/>
            </a:endParaRPr>
          </a:p>
        </p:txBody>
      </p:sp>
      <p:sp>
        <p:nvSpPr>
          <p:cNvPr id="58" name="Text Box 54"/>
          <p:cNvSpPr txBox="1">
            <a:spLocks noChangeArrowheads="1"/>
          </p:cNvSpPr>
          <p:nvPr/>
        </p:nvSpPr>
        <p:spPr bwMode="auto">
          <a:xfrm>
            <a:off x="1905000" y="4724400"/>
            <a:ext cx="5257800" cy="1015663"/>
          </a:xfrm>
          <a:prstGeom prst="rect">
            <a:avLst/>
          </a:prstGeom>
          <a:noFill/>
          <a:ln w="9525">
            <a:noFill/>
            <a:miter lim="800000"/>
            <a:headEnd/>
            <a:tailEnd/>
          </a:ln>
          <a:effectLst>
            <a:outerShdw dist="17961" dir="2700000" algn="ctr" rotWithShape="0">
              <a:srgbClr val="FFFFFF">
                <a:alpha val="50000"/>
              </a:srgbClr>
            </a:outerShdw>
          </a:effectLst>
        </p:spPr>
        <p:txBody>
          <a:bodyPr wrap="square">
            <a:spAutoFit/>
          </a:bodyPr>
          <a:lstStyle/>
          <a:p>
            <a:pPr>
              <a:spcBef>
                <a:spcPct val="50000"/>
              </a:spcBef>
              <a:buFont typeface="Arial" pitchFamily="34" charset="0"/>
              <a:buChar char="•"/>
            </a:pPr>
            <a:r>
              <a:rPr lang="en-US" sz="2400" b="1" dirty="0" smtClean="0">
                <a:solidFill>
                  <a:srgbClr val="002060"/>
                </a:solidFill>
                <a:cs typeface="Arial" charset="0"/>
              </a:rPr>
              <a:t> Nguyên liệu</a:t>
            </a:r>
          </a:p>
          <a:p>
            <a:pPr>
              <a:spcBef>
                <a:spcPct val="50000"/>
              </a:spcBef>
              <a:buFont typeface="Arial" pitchFamily="34" charset="0"/>
              <a:buChar char="•"/>
            </a:pPr>
            <a:r>
              <a:rPr lang="en-US" sz="2400" b="1" dirty="0" smtClean="0">
                <a:solidFill>
                  <a:srgbClr val="002060"/>
                </a:solidFill>
                <a:cs typeface="Arial" charset="0"/>
              </a:rPr>
              <a:t> Vật liệu và phụ tùng</a:t>
            </a:r>
            <a:endParaRPr lang="en-US" sz="2400" b="1" dirty="0">
              <a:solidFill>
                <a:srgbClr val="002060"/>
              </a:solidFill>
              <a:cs typeface="Arial" charset="0"/>
            </a:endParaRPr>
          </a:p>
        </p:txBody>
      </p:sp>
      <p:sp>
        <p:nvSpPr>
          <p:cNvPr id="59" name="Rectangle 58"/>
          <p:cNvSpPr/>
          <p:nvPr/>
        </p:nvSpPr>
        <p:spPr>
          <a:xfrm>
            <a:off x="1066800" y="1143000"/>
            <a:ext cx="6123792" cy="584775"/>
          </a:xfrm>
          <a:prstGeom prst="rect">
            <a:avLst/>
          </a:prstGeom>
        </p:spPr>
        <p:txBody>
          <a:bodyPr wrap="none">
            <a:spAutoFit/>
          </a:bodyPr>
          <a:lstStyle/>
          <a:p>
            <a:pPr>
              <a:buFont typeface="Wingdings" pitchFamily="2" charset="2"/>
              <a:buChar char="v"/>
            </a:pPr>
            <a:r>
              <a:rPr lang="en-US" sz="3200" b="1" dirty="0" smtClean="0">
                <a:solidFill>
                  <a:srgbClr val="00B050"/>
                </a:solidFill>
              </a:rPr>
              <a:t> Phân loại hàng công nghiệp</a:t>
            </a:r>
          </a:p>
        </p:txBody>
      </p:sp>
      <p:sp>
        <p:nvSpPr>
          <p:cNvPr id="18" name="Rectangle 17"/>
          <p:cNvSpPr/>
          <p:nvPr/>
        </p:nvSpPr>
        <p:spPr bwMode="auto">
          <a:xfrm>
            <a:off x="228600" y="6477000"/>
            <a:ext cx="1447800" cy="228600"/>
          </a:xfrm>
          <a:prstGeom prst="rect">
            <a:avLst/>
          </a:prstGeom>
          <a:solidFill>
            <a:srgbClr val="357DA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574TGp_natural_light">
  <a:themeElements>
    <a:clrScheme name="Default Design 2">
      <a:dk1>
        <a:srgbClr val="808080"/>
      </a:dk1>
      <a:lt1>
        <a:srgbClr val="9BD3E5"/>
      </a:lt1>
      <a:dk2>
        <a:srgbClr val="357DA9"/>
      </a:dk2>
      <a:lt2>
        <a:srgbClr val="101C56"/>
      </a:lt2>
      <a:accent1>
        <a:srgbClr val="58BECC"/>
      </a:accent1>
      <a:accent2>
        <a:srgbClr val="8A5BDF"/>
      </a:accent2>
      <a:accent3>
        <a:srgbClr val="AEBFD1"/>
      </a:accent3>
      <a:accent4>
        <a:srgbClr val="84B4C3"/>
      </a:accent4>
      <a:accent5>
        <a:srgbClr val="B4DBE2"/>
      </a:accent5>
      <a:accent6>
        <a:srgbClr val="7D52CA"/>
      </a:accent6>
      <a:hlink>
        <a:srgbClr val="6ECC4C"/>
      </a:hlink>
      <a:folHlink>
        <a:srgbClr val="DD693B"/>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1">
          <a:blip xmlns:r="http://schemas.openxmlformats.org/officeDocument/2006/relationships" r:embed="rId1"/>
          <a:srcRect/>
          <a:stretch>
            <a:fillRect/>
          </a:stretch>
        </a:blip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blipFill dpi="0" rotWithShape="1">
          <a:blip xmlns:r="http://schemas.openxmlformats.org/officeDocument/2006/relationships" r:embed="rId1"/>
          <a:srcRect/>
          <a:stretch>
            <a:fillRect/>
          </a:stretch>
        </a:blip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808080"/>
        </a:dk1>
        <a:lt1>
          <a:srgbClr val="EADCC0"/>
        </a:lt1>
        <a:dk2>
          <a:srgbClr val="F97407"/>
        </a:dk2>
        <a:lt2>
          <a:srgbClr val="E65D00"/>
        </a:lt2>
        <a:accent1>
          <a:srgbClr val="FBCF2D"/>
        </a:accent1>
        <a:accent2>
          <a:srgbClr val="5C8CDA"/>
        </a:accent2>
        <a:accent3>
          <a:srgbClr val="FBBCAA"/>
        </a:accent3>
        <a:accent4>
          <a:srgbClr val="C8BCA4"/>
        </a:accent4>
        <a:accent5>
          <a:srgbClr val="FDE4AD"/>
        </a:accent5>
        <a:accent6>
          <a:srgbClr val="537EC5"/>
        </a:accent6>
        <a:hlink>
          <a:srgbClr val="87D242"/>
        </a:hlink>
        <a:folHlink>
          <a:srgbClr val="DA6478"/>
        </a:folHlink>
      </a:clrScheme>
      <a:clrMap bg1="dk2" tx1="lt1" bg2="dk1" tx2="lt2" accent1="accent1" accent2="accent2" accent3="accent3" accent4="accent4" accent5="accent5" accent6="accent6" hlink="hlink" folHlink="folHlink"/>
    </a:extraClrScheme>
    <a:extraClrScheme>
      <a:clrScheme name="Default Design 2">
        <a:dk1>
          <a:srgbClr val="808080"/>
        </a:dk1>
        <a:lt1>
          <a:srgbClr val="9BD3E5"/>
        </a:lt1>
        <a:dk2>
          <a:srgbClr val="357DA9"/>
        </a:dk2>
        <a:lt2>
          <a:srgbClr val="101C56"/>
        </a:lt2>
        <a:accent1>
          <a:srgbClr val="58BECC"/>
        </a:accent1>
        <a:accent2>
          <a:srgbClr val="8A5BDF"/>
        </a:accent2>
        <a:accent3>
          <a:srgbClr val="AEBFD1"/>
        </a:accent3>
        <a:accent4>
          <a:srgbClr val="84B4C3"/>
        </a:accent4>
        <a:accent5>
          <a:srgbClr val="B4DBE2"/>
        </a:accent5>
        <a:accent6>
          <a:srgbClr val="7D52CA"/>
        </a:accent6>
        <a:hlink>
          <a:srgbClr val="6ECC4C"/>
        </a:hlink>
        <a:folHlink>
          <a:srgbClr val="DD693B"/>
        </a:folHlink>
      </a:clrScheme>
      <a:clrMap bg1="dk2" tx1="lt1" bg2="dk1" tx2="lt2" accent1="accent1" accent2="accent2" accent3="accent3" accent4="accent4" accent5="accent5" accent6="accent6" hlink="hlink" folHlink="folHlink"/>
    </a:extraClrScheme>
    <a:extraClrScheme>
      <a:clrScheme name="Default Design 3">
        <a:dk1>
          <a:srgbClr val="808080"/>
        </a:dk1>
        <a:lt1>
          <a:srgbClr val="DDE89A"/>
        </a:lt1>
        <a:dk2>
          <a:srgbClr val="329A2A"/>
        </a:dk2>
        <a:lt2>
          <a:srgbClr val="185E25"/>
        </a:lt2>
        <a:accent1>
          <a:srgbClr val="80CB35"/>
        </a:accent1>
        <a:accent2>
          <a:srgbClr val="518CD3"/>
        </a:accent2>
        <a:accent3>
          <a:srgbClr val="ADCAAC"/>
        </a:accent3>
        <a:accent4>
          <a:srgbClr val="BDC683"/>
        </a:accent4>
        <a:accent5>
          <a:srgbClr val="C0E2AE"/>
        </a:accent5>
        <a:accent6>
          <a:srgbClr val="497EBF"/>
        </a:accent6>
        <a:hlink>
          <a:srgbClr val="E15D7C"/>
        </a:hlink>
        <a:folHlink>
          <a:srgbClr val="DB915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574TGp_natural_light</Template>
  <TotalTime>1893</TotalTime>
  <Words>973</Words>
  <Application>Microsoft Office PowerPoint</Application>
  <PresentationFormat>On-screen Show (4:3)</PresentationFormat>
  <Paragraphs>192</Paragraphs>
  <Slides>71</Slides>
  <Notes>3</Notes>
  <HiddenSlides>0</HiddenSlides>
  <MMClips>0</MMClips>
  <ScaleCrop>false</ScaleCrop>
  <HeadingPairs>
    <vt:vector size="4" baseType="variant">
      <vt:variant>
        <vt:lpstr>Theme</vt:lpstr>
      </vt:variant>
      <vt:variant>
        <vt:i4>1</vt:i4>
      </vt:variant>
      <vt:variant>
        <vt:lpstr>Slide Titles</vt:lpstr>
      </vt:variant>
      <vt:variant>
        <vt:i4>71</vt:i4>
      </vt:variant>
    </vt:vector>
  </HeadingPairs>
  <TitlesOfParts>
    <vt:vector size="72" baseType="lpstr">
      <vt:lpstr>574TGp_natural_light</vt:lpstr>
      <vt:lpstr>Chương 6 QUẢN TRỊ CHIẾN LƯỢC SẢN PHẨM</vt:lpstr>
      <vt:lpstr> Mục tiêu chương</vt:lpstr>
      <vt:lpstr>Nội dung chương</vt:lpstr>
      <vt:lpstr>6.1 Đặc tính và phân loại sản phẩm</vt:lpstr>
      <vt:lpstr>6.1.1 Khái niệm sản phẩm</vt:lpstr>
      <vt:lpstr>6.1.2 Cấp độ của sản phẩm</vt:lpstr>
      <vt:lpstr>6.1.3 Phân loại sản phẩm</vt:lpstr>
      <vt:lpstr>Slide 8</vt:lpstr>
      <vt:lpstr>Slide 9</vt:lpstr>
      <vt:lpstr>Slide 10</vt:lpstr>
      <vt:lpstr>Slide 11</vt:lpstr>
      <vt:lpstr>6.2 Quyết định chiến lược sản phẩm</vt:lpstr>
      <vt:lpstr>6.2.1 Quyết định về sản phẩm</vt:lpstr>
      <vt:lpstr>Slide 14</vt:lpstr>
      <vt:lpstr>Slide 15</vt:lpstr>
      <vt:lpstr>  </vt:lpstr>
      <vt:lpstr>Slide 17</vt:lpstr>
      <vt:lpstr>Slide 18</vt:lpstr>
      <vt:lpstr>Slide 19</vt:lpstr>
      <vt:lpstr>Slide 20</vt:lpstr>
      <vt:lpstr>Slide 21</vt:lpstr>
      <vt:lpstr>Slide 22</vt:lpstr>
      <vt:lpstr>Slide 23</vt:lpstr>
      <vt:lpstr>Slide 24</vt:lpstr>
      <vt:lpstr>6.2.2 Quyết định chiến lược nhãn hiệu</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6.2.3 Quản trị chu kì sống của sản phẩm (PLC)</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QUẢN TRỊ CHIẾN LƯỢC SẢN PHẨM</dc:title>
  <dc:creator>monica</dc:creator>
  <cp:lastModifiedBy>Mr.Quach - 01226608868</cp:lastModifiedBy>
  <cp:revision>127</cp:revision>
  <dcterms:created xsi:type="dcterms:W3CDTF">2011-01-03T13:29:49Z</dcterms:created>
  <dcterms:modified xsi:type="dcterms:W3CDTF">2014-08-04T12:17:19Z</dcterms:modified>
</cp:coreProperties>
</file>