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8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0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9" r:id="rId63"/>
    <p:sldId id="350" r:id="rId64"/>
    <p:sldId id="38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7" r:id="rId82"/>
    <p:sldId id="368" r:id="rId83"/>
    <p:sldId id="369" r:id="rId84"/>
    <p:sldId id="370" r:id="rId85"/>
    <p:sldId id="371" r:id="rId86"/>
    <p:sldId id="372" r:id="rId87"/>
    <p:sldId id="373" r:id="rId88"/>
    <p:sldId id="374" r:id="rId89"/>
    <p:sldId id="375" r:id="rId90"/>
    <p:sldId id="376" r:id="rId91"/>
    <p:sldId id="377" r:id="rId92"/>
    <p:sldId id="378" r:id="rId93"/>
    <p:sldId id="286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6C9"/>
    <a:srgbClr val="000000"/>
    <a:srgbClr val="292929"/>
    <a:srgbClr val="86D921"/>
    <a:srgbClr val="FCBC4A"/>
    <a:srgbClr val="FE8D48"/>
    <a:srgbClr val="FF8D47"/>
    <a:srgbClr val="5F5F5F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8A504-7A62-4D21-9784-6F384DBFE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73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A545F3-C8C9-4738-B812-0E5DECDC6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652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7D402C4-4A01-4EDC-A0B2-F40CD97A2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572AF-14A3-49DF-B3BB-9C70A6E3B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F5C8-DE82-4EFD-8F68-674127236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C2CBAA-2520-4133-BDD1-FA00A4166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F1FC6-5542-430E-9059-08B6273E9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EC0C15-CA07-4C2E-B24D-50E750B18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2A3E5-8065-4831-998E-B8565B4B2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F3D8-707F-46D2-89FD-590077B3E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31690-D947-4F29-9F1B-52F236743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0DEC-F8A1-4147-9113-BE3378C24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CF08-2B61-4768-A9D3-F2A4A15A8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63F4-408D-47DD-B4EB-CBED7A5D3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3992-7622-48D3-94E3-E6052DE35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3683-FC1D-41AA-9FFE-CDCB10F2F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FF4105-262B-4F33-BCCB-F44C72AF18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7875" y="4800600"/>
            <a:ext cx="7096125" cy="160020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Chương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9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QUẢN TRỊ CHIẾN LƯỢC CHIÊU THỊ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1600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sắm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2"/>
            <a:ext cx="8229600" cy="1163637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9.1.2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Mô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quy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trình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9.2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truyền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hữu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hiệu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7 </a:t>
            </a:r>
            <a:r>
              <a:rPr lang="en-US" dirty="0" err="1" smtClean="0">
                <a:solidFill>
                  <a:srgbClr val="002060"/>
                </a:solidFill>
              </a:rPr>
              <a:t>bước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triển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Lựa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9.2.1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tượng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tiêu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nhóm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chức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tiềm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hưởng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r>
              <a:rPr lang="en-US" dirty="0" smtClean="0"/>
              <a:t> Volkswagen (VW)</a:t>
            </a:r>
            <a:endParaRPr lang="en-US" dirty="0"/>
          </a:p>
        </p:txBody>
      </p:sp>
      <p:pic>
        <p:nvPicPr>
          <p:cNvPr id="81922" name="Picture 2" descr="http://www.tin247.com/autonet/080822135539-104-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2905125"/>
          </a:xfrm>
          <a:prstGeom prst="rect">
            <a:avLst/>
          </a:prstGeom>
          <a:noFill/>
        </p:spPr>
      </p:pic>
      <p:pic>
        <p:nvPicPr>
          <p:cNvPr id="81924" name="Picture 4" descr="http://thichlamdep.com/tintuc/images/thumbnail/year-2010/month-03/volkswagen-touareg-phien-ban-2011-trinh-l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2672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9.2.2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tiêu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tìm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kiếm</a:t>
            </a:r>
            <a:r>
              <a:rPr lang="en-US" dirty="0" smtClean="0">
                <a:solidFill>
                  <a:srgbClr val="002060"/>
                </a:solidFill>
              </a:rPr>
              <a:t> ở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vi.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Chuỗi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vi”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Ví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</a:t>
            </a:r>
            <a:r>
              <a:rPr lang="en-US" dirty="0" smtClean="0">
                <a:solidFill>
                  <a:srgbClr val="002060"/>
                </a:solidFill>
              </a:rPr>
              <a:t>: Ô </a:t>
            </a:r>
            <a:r>
              <a:rPr lang="en-US" dirty="0" err="1" smtClean="0">
                <a:solidFill>
                  <a:srgbClr val="002060"/>
                </a:solidFill>
              </a:rPr>
              <a:t>tô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chuỗi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 -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”,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ít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đó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chương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3608387" y="1550987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1676400" y="4343400"/>
            <a:ext cx="6369050" cy="1295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Phân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bước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để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phát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triểntruyền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thông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hữu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</a:rPr>
              <a:t>hiệu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1600200" y="2895600"/>
            <a:ext cx="6400800" cy="12319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Nghiên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cứu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mô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truyền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hiệu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quả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600200" y="1524000"/>
            <a:ext cx="6324600" cy="12017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rõ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vai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Marketing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219200" y="1905000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1219200" y="3429000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1295400" y="4800600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Chuỗi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 -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”,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Ví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đường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hạt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nêm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“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” (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vi)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sẵn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hiểu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chuộng</a:t>
            </a:r>
            <a:r>
              <a:rPr lang="en-US" dirty="0" smtClean="0">
                <a:solidFill>
                  <a:srgbClr val="002060"/>
                </a:solidFill>
              </a:rPr>
              <a:t>, tin </a:t>
            </a:r>
            <a:r>
              <a:rPr lang="en-US" dirty="0" err="1" smtClean="0">
                <a:solidFill>
                  <a:srgbClr val="002060"/>
                </a:solidFill>
              </a:rPr>
              <a:t>chắc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Nhận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biết</a:t>
            </a:r>
            <a:r>
              <a:rPr lang="en-US" b="1" dirty="0" smtClean="0">
                <a:solidFill>
                  <a:srgbClr val="002060"/>
                </a:solidFill>
              </a:rPr>
              <a:t> (awareness):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nắm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tổ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nào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Hiểu</a:t>
            </a:r>
            <a:r>
              <a:rPr lang="en-US" b="1" dirty="0" smtClean="0">
                <a:solidFill>
                  <a:srgbClr val="002060"/>
                </a:solidFill>
              </a:rPr>
              <a:t> (knowledge):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Thích</a:t>
            </a:r>
            <a:r>
              <a:rPr lang="en-US" b="1" dirty="0" smtClean="0">
                <a:solidFill>
                  <a:srgbClr val="002060"/>
                </a:solidFill>
              </a:rPr>
              <a:t> (liking): </a:t>
            </a:r>
            <a:r>
              <a:rPr lang="en-US" dirty="0" err="1" smtClean="0">
                <a:solidFill>
                  <a:srgbClr val="002060"/>
                </a:solidFill>
              </a:rPr>
              <a:t>Nếu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triển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dịch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nhằm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Ưa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chuộng</a:t>
            </a:r>
            <a:r>
              <a:rPr lang="en-US" b="1" dirty="0" smtClean="0">
                <a:solidFill>
                  <a:srgbClr val="002060"/>
                </a:solidFill>
              </a:rPr>
              <a:t> (preference):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Tin </a:t>
            </a:r>
            <a:r>
              <a:rPr lang="en-US" b="1" dirty="0" err="1" smtClean="0">
                <a:solidFill>
                  <a:srgbClr val="002060"/>
                </a:solidFill>
              </a:rPr>
              <a:t>tưởng</a:t>
            </a:r>
            <a:r>
              <a:rPr lang="en-US" b="1" dirty="0" smtClean="0">
                <a:solidFill>
                  <a:srgbClr val="002060"/>
                </a:solidFill>
              </a:rPr>
              <a:t> (conviction):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chắc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Mua</a:t>
            </a:r>
            <a:r>
              <a:rPr lang="en-US" b="1" dirty="0" smtClean="0">
                <a:solidFill>
                  <a:srgbClr val="002060"/>
                </a:solidFill>
              </a:rPr>
              <a:t> (purchase):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tin,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chờ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thêm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tin,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Sáu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hiểu</a:t>
            </a:r>
            <a:r>
              <a:rPr lang="en-US" dirty="0" smtClean="0">
                <a:solidFill>
                  <a:srgbClr val="002060"/>
                </a:solidFill>
              </a:rPr>
              <a:t>),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chuộng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chắc</a:t>
            </a:r>
            <a:r>
              <a:rPr lang="en-US" dirty="0" smtClean="0">
                <a:solidFill>
                  <a:srgbClr val="002060"/>
                </a:solidFill>
              </a:rPr>
              <a:t>),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vi (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9.2.3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Thiết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điệp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thảo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gì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 </a:t>
            </a:r>
            <a:r>
              <a:rPr lang="en-US" dirty="0" err="1" smtClean="0">
                <a:solidFill>
                  <a:srgbClr val="002060"/>
                </a:solidFill>
              </a:rPr>
              <a:t>chương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3608387" y="1550987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1600200" y="3505200"/>
            <a:ext cx="6400800" cy="12319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9.2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Phát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triển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0" hangingPunct="0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truyền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hiệu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quả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676400" y="1981200"/>
            <a:ext cx="6324600" cy="12017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9.1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Vai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Marketing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5400" y="2438400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19200" y="3962400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nạp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tìm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nguồn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lý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chuyên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tranh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diễn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9.2.3.1 </a:t>
            </a:r>
            <a:r>
              <a:rPr lang="en-US" sz="3600" dirty="0" err="1" smtClean="0">
                <a:solidFill>
                  <a:srgbClr val="0070C0"/>
                </a:solidFill>
              </a:rPr>
              <a:t>Nội</a:t>
            </a:r>
            <a:r>
              <a:rPr lang="en-US" sz="3600" dirty="0" smtClean="0">
                <a:solidFill>
                  <a:srgbClr val="0070C0"/>
                </a:solidFill>
              </a:rPr>
              <a:t> dung </a:t>
            </a:r>
            <a:r>
              <a:rPr lang="en-US" sz="3600" dirty="0" err="1" smtClean="0">
                <a:solidFill>
                  <a:srgbClr val="0070C0"/>
                </a:solidFill>
              </a:rPr>
              <a:t>thông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điệp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lợi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ích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lý</a:t>
            </a:r>
            <a:r>
              <a:rPr lang="en-US" dirty="0" smtClean="0">
                <a:solidFill>
                  <a:srgbClr val="002060"/>
                </a:solidFill>
              </a:rPr>
              <a:t> do </a:t>
            </a:r>
            <a:r>
              <a:rPr lang="en-US" dirty="0" err="1" smtClean="0">
                <a:solidFill>
                  <a:srgbClr val="002060"/>
                </a:solidFill>
              </a:rPr>
              <a:t>tại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nghiên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cứu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riêng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rằng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đợi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chất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tế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trị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9.2.3.2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thức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điệp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hút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</a:t>
            </a:r>
            <a:r>
              <a:rPr lang="en-US" dirty="0" smtClean="0">
                <a:solidFill>
                  <a:srgbClr val="002060"/>
                </a:solidFill>
              </a:rPr>
              <a:t> ý,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ấn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lẽ</a:t>
            </a:r>
            <a:r>
              <a:rPr lang="en-US" dirty="0" smtClean="0">
                <a:solidFill>
                  <a:srgbClr val="002060"/>
                </a:solidFill>
              </a:rPr>
              <a:t>, minh </a:t>
            </a:r>
            <a:r>
              <a:rPr lang="en-US" dirty="0" err="1" smtClean="0">
                <a:solidFill>
                  <a:srgbClr val="002060"/>
                </a:solidFill>
              </a:rPr>
              <a:t>họa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màu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qua radio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ngữ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giọng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đọc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giao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thêm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nữa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ngôn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lưu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thơm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màu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sắc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bì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9.2.4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Lựa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kênh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Lựa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hai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, qua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thoại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thư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pPr algn="just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9.2.4.1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Kênh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trực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tiếp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9</a:t>
            </a:r>
            <a:r>
              <a:rPr lang="en-US" sz="3600" dirty="0" smtClean="0">
                <a:solidFill>
                  <a:srgbClr val="FF0000"/>
                </a:solidFill>
              </a:rPr>
              <a:t>.1 </a:t>
            </a:r>
            <a:r>
              <a:rPr lang="en-US" sz="3600" dirty="0" err="1" smtClean="0">
                <a:solidFill>
                  <a:srgbClr val="FF0000"/>
                </a:solidFill>
              </a:rPr>
              <a:t>Vai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truyền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</a:rPr>
              <a:t> Marketing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163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tin, </a:t>
            </a:r>
            <a:r>
              <a:rPr lang="en-US" dirty="0" err="1" smtClean="0">
                <a:solidFill>
                  <a:srgbClr val="002060"/>
                </a:solidFill>
              </a:rPr>
              <a:t>thuyết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gián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thiệu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chuyên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hội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9.2.4.2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Kênh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gián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tiếp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chuyển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giao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gồm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kiện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gồm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dưới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ấn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thư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tử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băng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đĩa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, internet)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bày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panô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phích</a:t>
            </a:r>
            <a:r>
              <a:rPr lang="en-US" dirty="0" smtClean="0">
                <a:solidFill>
                  <a:srgbClr val="002060"/>
                </a:solidFill>
              </a:rPr>
              <a:t>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Bầu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nhằm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củng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hướng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tâm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nhằm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chuyển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9.2.5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Thiết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lập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ngân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sách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BỐN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nào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2060"/>
                </a:solidFill>
              </a:rPr>
              <a:t>	</a:t>
            </a:r>
            <a:r>
              <a:rPr lang="en-US" b="1" i="1" dirty="0" err="1" smtClean="0">
                <a:solidFill>
                  <a:srgbClr val="002060"/>
                </a:solidFill>
              </a:rPr>
              <a:t>Phương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pháp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tùy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theo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khả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2060"/>
                </a:solidFill>
              </a:rPr>
              <a:t>	</a:t>
            </a:r>
            <a:r>
              <a:rPr lang="en-US" b="1" i="1" dirty="0" err="1" smtClean="0">
                <a:solidFill>
                  <a:srgbClr val="002060"/>
                </a:solidFill>
              </a:rPr>
              <a:t>Phương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pháp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tỷ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lệ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phần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trăm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trên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doanh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số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x</a:t>
            </a:r>
            <a:r>
              <a:rPr lang="en-US" dirty="0" err="1" smtClean="0">
                <a:solidFill>
                  <a:srgbClr val="002060"/>
                </a:solidFill>
              </a:rPr>
              <a:t>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tỷ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tại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en-US" b="1" i="1" dirty="0" err="1" smtClean="0">
                <a:solidFill>
                  <a:srgbClr val="002060"/>
                </a:solidFill>
              </a:rPr>
              <a:t>Phương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pháp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ngang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bằng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cạnh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tranh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419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gồm</a:t>
            </a:r>
            <a:r>
              <a:rPr lang="en-US" dirty="0" smtClean="0">
                <a:solidFill>
                  <a:srgbClr val="002060"/>
                </a:solidFill>
              </a:rPr>
              <a:t> NĂM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1.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( Advertising)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2. 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(Sale Promotions)</a:t>
            </a:r>
          </a:p>
          <a:p>
            <a:pPr lv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3.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(Public relations)</a:t>
            </a:r>
          </a:p>
          <a:p>
            <a:pPr lvl="0" algn="just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.1.1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marketing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giá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tài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nhãn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hiệu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2060"/>
                </a:solidFill>
              </a:rPr>
              <a:t>	</a:t>
            </a:r>
            <a:r>
              <a:rPr lang="en-US" b="1" i="1" dirty="0" err="1" smtClean="0">
                <a:solidFill>
                  <a:srgbClr val="002060"/>
                </a:solidFill>
              </a:rPr>
              <a:t>Phương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pháp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căn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cứ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vào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mục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tiêu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và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công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việc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riêng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mình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9.2.6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Quyết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marketing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hỗn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hợp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tùy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niệm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hưởng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9.2.6.1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Đặc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cụ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Marketing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hỗn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hợp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Quảng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cáo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 ở </a:t>
            </a:r>
            <a:r>
              <a:rPr lang="en-US" dirty="0" err="1" smtClean="0">
                <a:solidFill>
                  <a:srgbClr val="002060"/>
                </a:solidFill>
              </a:rPr>
              <a:t>rải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khắp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lớn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lâu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đẩy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</a:rPr>
              <a:t>Tính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lặp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lặp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dịp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</a:rPr>
              <a:t>Sự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biểu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cảm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khuyếch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dẫn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nhờ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khéo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thuật</a:t>
            </a:r>
            <a:r>
              <a:rPr lang="en-US" dirty="0" smtClean="0">
                <a:solidFill>
                  <a:srgbClr val="002060"/>
                </a:solidFill>
              </a:rPr>
              <a:t> in </a:t>
            </a:r>
            <a:r>
              <a:rPr lang="en-US" dirty="0" err="1" smtClean="0">
                <a:solidFill>
                  <a:srgbClr val="002060"/>
                </a:solidFill>
              </a:rPr>
              <a:t>ấn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âm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màu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sắc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</a:rPr>
              <a:t>Tính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giả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Khuyến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nhằm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3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hút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lệ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đưa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chào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mời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2211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4. Marketing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(Direct marketing)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5.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(Personal Selling)</a:t>
            </a:r>
          </a:p>
          <a:p>
            <a:pPr>
              <a:buNone/>
            </a:pPr>
            <a:r>
              <a:rPr lang="en-US" b="1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Quan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hệ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công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3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Độ</a:t>
            </a:r>
            <a:r>
              <a:rPr lang="en-US" i="1" dirty="0" smtClean="0">
                <a:solidFill>
                  <a:srgbClr val="002060"/>
                </a:solidFill>
              </a:rPr>
              <a:t> tin </a:t>
            </a:r>
            <a:r>
              <a:rPr lang="en-US" i="1" dirty="0" err="1" smtClean="0">
                <a:solidFill>
                  <a:srgbClr val="002060"/>
                </a:solidFill>
              </a:rPr>
              <a:t>cậy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cao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PR </a:t>
            </a:r>
            <a:r>
              <a:rPr lang="en-US" dirty="0" err="1" smtClean="0">
                <a:solidFill>
                  <a:srgbClr val="002060"/>
                </a:solidFill>
              </a:rPr>
              <a:t>thường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ràng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dễ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tưởng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Vượt</a:t>
            </a:r>
            <a:r>
              <a:rPr lang="en-US" i="1" dirty="0" smtClean="0">
                <a:solidFill>
                  <a:srgbClr val="002060"/>
                </a:solidFill>
              </a:rPr>
              <a:t> qua </a:t>
            </a:r>
            <a:r>
              <a:rPr lang="en-US" i="1" dirty="0" err="1" smtClean="0">
                <a:solidFill>
                  <a:srgbClr val="002060"/>
                </a:solidFill>
              </a:rPr>
              <a:t>sự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đề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phòng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bản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Kịch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hóa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dẫn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ngoạn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hơn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namilk.com.vn/web/Vinamilk/uploads/UploadEditor/UserFiles/Image/thang%200510/Ads_suachuagung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153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hàng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cá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mặt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hồi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chóng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Cá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nhân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đối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mặt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mỗi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mắt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mắt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Sự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vun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đắp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mối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quan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hệ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giữa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hai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bên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rõ</a:t>
            </a:r>
            <a:r>
              <a:rPr lang="en-US" dirty="0" smtClean="0">
                <a:solidFill>
                  <a:srgbClr val="002060"/>
                </a:solidFill>
              </a:rPr>
              <a:t> 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tục</a:t>
            </a:r>
            <a:r>
              <a:rPr lang="en-US" dirty="0" smtClean="0">
                <a:solidFill>
                  <a:srgbClr val="002060"/>
                </a:solidFill>
              </a:rPr>
              <a:t> quay </a:t>
            </a:r>
            <a:r>
              <a:rPr lang="en-US" dirty="0" err="1" smtClean="0">
                <a:solidFill>
                  <a:srgbClr val="002060"/>
                </a:solidFill>
              </a:rPr>
              <a:t>trở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	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Sự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đáp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	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648200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smtClean="0">
                <a:solidFill>
                  <a:srgbClr val="002060"/>
                </a:solidFill>
              </a:rPr>
              <a:t> Marketing </a:t>
            </a:r>
            <a:r>
              <a:rPr lang="en-US" b="1" i="1" dirty="0" err="1" smtClean="0">
                <a:solidFill>
                  <a:srgbClr val="002060"/>
                </a:solidFill>
              </a:rPr>
              <a:t>trực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tiếp</a:t>
            </a:r>
            <a:r>
              <a:rPr lang="en-US" b="1" i="1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nét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Marketing </a:t>
            </a:r>
            <a:r>
              <a:rPr lang="en-US" i="1" dirty="0" err="1" smtClean="0">
                <a:solidFill>
                  <a:srgbClr val="002060"/>
                </a:solidFill>
              </a:rPr>
              <a:t>trực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mtClean="0">
                <a:solidFill>
                  <a:srgbClr val="002060"/>
                </a:solidFill>
              </a:rPr>
              <a:t>	Những hoạt động truyền thông Marketing xây dựng giá trị tài sản thương hiệu bằng nhiều cách :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Tạo ra sự nhận biết thương hiệu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002060"/>
                </a:solidFill>
              </a:rPr>
              <a:t>Xây dựng hình ảnh thương hiệu trong trí nhớ khách hàng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Đầu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nỗ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gửi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phi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nhấn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hồi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dõi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rgbClr val="002060"/>
                </a:solidFill>
              </a:rPr>
              <a:t>Theo ý </a:t>
            </a:r>
            <a:r>
              <a:rPr lang="en-US" i="1" dirty="0" err="1" smtClean="0">
                <a:solidFill>
                  <a:srgbClr val="002060"/>
                </a:solidFill>
              </a:rPr>
              <a:t>khách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hàng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chuẩn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hút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Cập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nhật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chuẩn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i="1" dirty="0" err="1" smtClean="0">
                <a:solidFill>
                  <a:srgbClr val="002060"/>
                </a:solidFill>
              </a:rPr>
              <a:t>Không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công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khai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đổi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tùy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Marketing </a:t>
            </a:r>
            <a:r>
              <a:rPr lang="en-US" b="1" dirty="0" err="1" smtClean="0">
                <a:solidFill>
                  <a:srgbClr val="002060"/>
                </a:solidFill>
              </a:rPr>
              <a:t>điện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tử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Marketing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thiệu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chào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hóa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dịch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81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Marketing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tử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hạn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bởi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quốc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thổ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Thời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lúc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phản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tin </a:t>
            </a:r>
            <a:r>
              <a:rPr lang="en-US" dirty="0" err="1" smtClean="0">
                <a:solidFill>
                  <a:srgbClr val="002060"/>
                </a:solidFill>
              </a:rPr>
              <a:t>nhanh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9.2.6.2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yếu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tố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việc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Marketing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hỗn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hợp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triển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gồm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sẵn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Loại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thị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trường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về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sản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phẩm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đổi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tùy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thị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bởi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đẩy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một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kéo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mối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Chiến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đẩy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đẩy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thụ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kéo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sỉ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đoạn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sẵn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sàng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người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mua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tổn</a:t>
            </a:r>
            <a:r>
              <a:rPr lang="en-US" dirty="0" smtClean="0">
                <a:solidFill>
                  <a:srgbClr val="002060"/>
                </a:solidFill>
              </a:rPr>
              <a:t> -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) ở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sẵn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đoạn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kỳ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của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sản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phẩm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xúc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hỗn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đổi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tùy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thiệu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sự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hữu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3735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trực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kém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	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lôi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kéo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buôn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chịu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mặt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trưởng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nhu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trưởng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miệng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bớt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211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trưởng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thành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tầm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endParaRPr lang="en-US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	</a:t>
            </a:r>
            <a:r>
              <a:rPr lang="en-US" dirty="0" err="1" smtClean="0">
                <a:solidFill>
                  <a:srgbClr val="002060"/>
                </a:solidFill>
              </a:rPr>
              <a:t>Quảng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chúng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Trong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thoái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khuyến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đẩy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mạnh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Ở </a:t>
            </a:r>
            <a:r>
              <a:rPr lang="en-US" dirty="0" err="1" smtClean="0">
                <a:solidFill>
                  <a:srgbClr val="002060"/>
                </a:solidFill>
              </a:rPr>
              <a:t>khía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marketing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chọn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qua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chuẩn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lưỡng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921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9.2.7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Đo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lường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quả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truyền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thông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hỗn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hợp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ảnh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hướng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đòi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hỏi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khảo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họ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nhớ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hay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4848225"/>
            <a:ext cx="6029325" cy="944563"/>
          </a:xfrm>
        </p:spPr>
        <p:txBody>
          <a:bodyPr/>
          <a:lstStyle/>
          <a:p>
            <a:r>
              <a:rPr lang="en-US" sz="6000"/>
              <a:t>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600" y="304800"/>
            <a:ext cx="14478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TGp_business_light_ani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583TGp_business_light_ani</Template>
  <TotalTime>837</TotalTime>
  <Words>1176</Words>
  <Application>Microsoft Office PowerPoint</Application>
  <PresentationFormat>On-screen Show (4:3)</PresentationFormat>
  <Paragraphs>154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583TGp_business_light_ani</vt:lpstr>
      <vt:lpstr>Chương 9 QUẢN TRỊ CHIẾN LƯỢC CHIÊU THỊ</vt:lpstr>
      <vt:lpstr>Mục tiêu chương</vt:lpstr>
      <vt:lpstr>Nội dung chương</vt:lpstr>
      <vt:lpstr>9.1 Vai trò của truyền thông Marketing</vt:lpstr>
      <vt:lpstr>9.1.1 Truyền thông marketing và giá trị tài sản nhãn hiệu</vt:lpstr>
      <vt:lpstr>Slide 6</vt:lpstr>
      <vt:lpstr>Slide 7</vt:lpstr>
      <vt:lpstr>Slide 8</vt:lpstr>
      <vt:lpstr>Slide 9</vt:lpstr>
      <vt:lpstr>Slide 10</vt:lpstr>
      <vt:lpstr>9.1.2 Mô hình quy trình truyền thông</vt:lpstr>
      <vt:lpstr>9.2 Phát triển truyền thông hữu hiệu</vt:lpstr>
      <vt:lpstr>Slide 13</vt:lpstr>
      <vt:lpstr>9.2.1 Xác định đối tượng mục tiêu</vt:lpstr>
      <vt:lpstr>Slide 15</vt:lpstr>
      <vt:lpstr>9.2.2 Xác định mục tiêu truyền thông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9.2.3 Thiết kế thông điệp</vt:lpstr>
      <vt:lpstr>Slide 30</vt:lpstr>
      <vt:lpstr>Slide 31</vt:lpstr>
      <vt:lpstr>9.2.3.1 Nội dung thông điệp</vt:lpstr>
      <vt:lpstr>Slide 33</vt:lpstr>
      <vt:lpstr>9.2.3.2 Hình thức của thông điệp</vt:lpstr>
      <vt:lpstr>Slide 35</vt:lpstr>
      <vt:lpstr>Slide 36</vt:lpstr>
      <vt:lpstr>Slide 37</vt:lpstr>
      <vt:lpstr>9.2.4 Lựa chọn kênh truyền thông</vt:lpstr>
      <vt:lpstr>9.2.4.1 Kênh truyền thông trực tiếp</vt:lpstr>
      <vt:lpstr>Slide 40</vt:lpstr>
      <vt:lpstr>9.2.4.2 Kênh truyền thông gián tiếp</vt:lpstr>
      <vt:lpstr>Slide 42</vt:lpstr>
      <vt:lpstr>Slide 43</vt:lpstr>
      <vt:lpstr>Slide 44</vt:lpstr>
      <vt:lpstr>Slide 45</vt:lpstr>
      <vt:lpstr>9.2.5 Thiết lập ngân sách</vt:lpstr>
      <vt:lpstr>Slide 47</vt:lpstr>
      <vt:lpstr>Slide 48</vt:lpstr>
      <vt:lpstr>Slide 49</vt:lpstr>
      <vt:lpstr>Slide 50</vt:lpstr>
      <vt:lpstr>9.2.6 Quyết định trong truyền thông marketing hỗn hợp</vt:lpstr>
      <vt:lpstr>9.2.6.1 Đặc tính của công cụ truyền thông Marketing hỗn hợp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9.2.6.2 Các yếu tố trong việc xác định truyền thông Marketing hỗn hợp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9.2.7 Đo lường kết quả của hoạt động truyền thông hỗn hợp</vt:lpstr>
      <vt:lpstr>Slide 91</vt:lpstr>
      <vt:lpstr>Slide 92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TRỊ CHIẾN LƯỢC CHIÊU THỊ</dc:title>
  <dc:creator>monica</dc:creator>
  <cp:lastModifiedBy>Mr.Quach - 01226608868</cp:lastModifiedBy>
  <cp:revision>64</cp:revision>
  <dcterms:created xsi:type="dcterms:W3CDTF">2011-01-03T13:35:11Z</dcterms:created>
  <dcterms:modified xsi:type="dcterms:W3CDTF">2014-08-04T12:25:16Z</dcterms:modified>
</cp:coreProperties>
</file>