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256" r:id="rId2"/>
    <p:sldId id="431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5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1D3324-2CD6-4A06-B85D-A88C1B218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00855-5277-48CE-A181-7102CD9AE29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4EEFA-8522-406A-BD2D-4419A1AC4E0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FC5BA-B2E0-4065-85A8-AEDA2C93F9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A8755-CBD4-4402-81D0-CC7020DDBD6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4FEE5-6EB2-4492-9C2A-A628053528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97523-E68F-436A-9216-5C0AB836BF7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72F7E-8544-4253-BD2E-06559AEB8C5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4025D-4A43-4877-A72E-DEFEF28C57B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619F1-D99E-4339-9BC6-D63CA1675C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4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079DF-4BA0-4BBF-AC4D-971AD54E105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93D72-C6D6-4F00-8140-C74E47D2260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7E789-EDCF-40F6-966E-D4901C3582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089DF-8898-429B-86B2-3CDF4137D3A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B573E-5FB2-4E78-AFA1-72A20B87749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5AD95-2842-41AB-AA3E-41240B1B69F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D1F0B-3AD8-43F9-AA02-7A8F5636461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101850"/>
          </a:xfrm>
          <a:prstGeom prst="rect">
            <a:avLst/>
          </a:prstGeom>
          <a:solidFill>
            <a:srgbClr val="BA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0" y="228600"/>
            <a:ext cx="4114800" cy="662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24" y="1200"/>
              </a:cxn>
              <a:cxn ang="0">
                <a:pos x="3024" y="4320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3024" h="4320">
                <a:moveTo>
                  <a:pt x="0" y="0"/>
                </a:moveTo>
                <a:lnTo>
                  <a:pt x="3024" y="1200"/>
                </a:lnTo>
                <a:lnTo>
                  <a:pt x="3024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109896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73563" y="3581400"/>
            <a:ext cx="4497387" cy="1752600"/>
          </a:xfr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333375"/>
            <a:ext cx="2012950" cy="5707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5891213" cy="5707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333375"/>
            <a:ext cx="78486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056563" cy="4516438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333375"/>
            <a:ext cx="78486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3951288" cy="451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888" y="1524000"/>
            <a:ext cx="3952875" cy="451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5128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888" y="1524000"/>
            <a:ext cx="3952875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3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333375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056563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7037388" y="6583363"/>
            <a:ext cx="15240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>
                <a:latin typeface="Times New Roman" pitchFamily="18" charset="0"/>
              </a:rPr>
              <a:t>6-</a:t>
            </a:r>
            <a:fld id="{94B13108-1B04-48E3-BCDF-34B8EDA9FBBA}" type="slidenum">
              <a:rPr lang="en-US" sz="1200" i="1">
                <a:latin typeface="Times New Roman" pitchFamily="18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i="1">
              <a:latin typeface="Times New Roman" pitchFamily="18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685800" y="1252538"/>
            <a:ext cx="7848600" cy="88900"/>
          </a:xfrm>
          <a:prstGeom prst="rect">
            <a:avLst/>
          </a:prstGeom>
          <a:gradFill rotWithShape="0">
            <a:gsLst>
              <a:gs pos="0">
                <a:srgbClr val="118196"/>
              </a:gs>
              <a:gs pos="100000">
                <a:srgbClr val="118196">
                  <a:gamma/>
                  <a:tint val="34118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8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0066"/>
        </a:buClr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0066"/>
        </a:buClr>
        <a:buChar char="•"/>
        <a:defRPr sz="2800">
          <a:solidFill>
            <a:srgbClr val="0033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76538"/>
            <a:ext cx="8458200" cy="92333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u="sng" dirty="0" err="1" smtClean="0">
                <a:solidFill>
                  <a:srgbClr val="F1E7B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CHƯƠNG</a:t>
            </a:r>
            <a:r>
              <a:rPr lang="en-US" sz="5400" u="sng" dirty="0" smtClean="0">
                <a:solidFill>
                  <a:srgbClr val="F1E7B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7</a:t>
            </a:r>
            <a:r>
              <a:rPr lang="en-US" sz="4800" dirty="0" smtClean="0">
                <a:solidFill>
                  <a:srgbClr val="F1E7B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2133600"/>
            <a:ext cx="57912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8000" b="1" dirty="0" err="1" smtClean="0"/>
              <a:t>DỰ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</a:t>
            </a:r>
            <a:r>
              <a:rPr lang="en-US" sz="8000" b="1" dirty="0" err="1" smtClean="0"/>
              <a:t>ÁO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TÀI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CHÍNH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90625"/>
          </a:xfrm>
        </p:spPr>
        <p:txBody>
          <a:bodyPr/>
          <a:lstStyle/>
          <a:p>
            <a:pPr marL="838200" indent="-838200" algn="ctr" defTabSz="457200" eaLnBrk="1" hangingPunct="1"/>
            <a:r>
              <a:rPr lang="vi-VN" sz="3600" b="1" dirty="0" smtClean="0"/>
              <a:t>Dự báo nhu cầu vốn bằng các chỉ tiêu</a:t>
            </a:r>
            <a:r>
              <a:rPr lang="en-US" sz="3600" b="1" dirty="0" smtClean="0"/>
              <a:t> </a:t>
            </a:r>
            <a:r>
              <a:rPr lang="vi-VN" sz="3600" b="1" dirty="0" smtClean="0"/>
              <a:t>tài chính đặc trưng</a:t>
            </a:r>
            <a:endParaRPr lang="en-US" sz="3600" b="1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364038"/>
          </a:xfrm>
        </p:spPr>
        <p:txBody>
          <a:bodyPr/>
          <a:lstStyle/>
          <a:p>
            <a:pPr algn="just" eaLnBrk="1" hangingPunct="1"/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thể</a:t>
            </a:r>
            <a:r>
              <a:rPr lang="en-US" sz="3600" dirty="0" smtClean="0"/>
              <a:t> </a:t>
            </a:r>
            <a:r>
              <a:rPr lang="en-US" sz="3600" dirty="0" err="1" smtClean="0"/>
              <a:t>dự</a:t>
            </a:r>
            <a:r>
              <a:rPr lang="en-US" sz="3600" dirty="0" smtClean="0"/>
              <a:t> </a:t>
            </a:r>
            <a:r>
              <a:rPr lang="en-US" sz="3600" dirty="0" err="1" smtClean="0"/>
              <a:t>báo</a:t>
            </a:r>
            <a:r>
              <a:rPr lang="en-US" sz="3600" dirty="0" smtClean="0"/>
              <a:t> </a:t>
            </a:r>
            <a:r>
              <a:rPr lang="en-US" sz="3600" dirty="0" err="1" smtClean="0"/>
              <a:t>nhu</a:t>
            </a:r>
            <a:r>
              <a:rPr lang="en-US" sz="3600" dirty="0" smtClean="0"/>
              <a:t> </a:t>
            </a:r>
            <a:r>
              <a:rPr lang="en-US" sz="3600" dirty="0" err="1" smtClean="0"/>
              <a:t>cầu</a:t>
            </a:r>
            <a:r>
              <a:rPr lang="en-US" sz="3600" dirty="0" smtClean="0"/>
              <a:t> </a:t>
            </a:r>
            <a:r>
              <a:rPr lang="en-US" sz="3600" dirty="0" err="1" smtClean="0"/>
              <a:t>vốn</a:t>
            </a:r>
            <a:r>
              <a:rPr lang="vi-VN" sz="3600" dirty="0" smtClean="0"/>
              <a:t> thông qua các tỷ số tài chính trung bình của ngành</a:t>
            </a:r>
            <a:r>
              <a:rPr lang="en-US" sz="3600" dirty="0" smtClean="0"/>
              <a:t>.</a:t>
            </a:r>
            <a:endParaRPr lang="vi-VN" sz="3600" dirty="0" smtClean="0"/>
          </a:p>
          <a:p>
            <a:pPr algn="just" eaLnBrk="1" hangingPunct="1"/>
            <a:r>
              <a:rPr lang="en-US" sz="3600" dirty="0" smtClean="0"/>
              <a:t>C</a:t>
            </a:r>
            <a:r>
              <a:rPr lang="vi-VN" sz="3600" dirty="0" smtClean="0"/>
              <a:t>ần phải xem </a:t>
            </a:r>
            <a:r>
              <a:rPr lang="en-US" sz="3600" dirty="0" err="1" smtClean="0"/>
              <a:t>xét</a:t>
            </a:r>
            <a:r>
              <a:rPr lang="vi-VN" sz="3600" dirty="0" smtClean="0"/>
              <a:t> qui mô </a:t>
            </a:r>
            <a:r>
              <a:rPr lang="en-US" sz="3600" dirty="0" err="1" smtClean="0"/>
              <a:t>SXKD</a:t>
            </a:r>
            <a:r>
              <a:rPr lang="vi-VN" sz="3600" dirty="0" smtClean="0"/>
              <a:t> theo doanh thu. </a:t>
            </a:r>
            <a:endParaRPr lang="en-US" sz="3600" dirty="0" smtClean="0"/>
          </a:p>
          <a:p>
            <a:pPr algn="just" eaLnBrk="1" hangingPunct="1"/>
            <a:r>
              <a:rPr lang="vi-VN" sz="3600" dirty="0" smtClean="0"/>
              <a:t>Sau đó tiến hành lập dự toán bảng </a:t>
            </a:r>
            <a:r>
              <a:rPr lang="en-US" sz="3600" dirty="0" err="1" smtClean="0"/>
              <a:t>CĐKT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vi-VN" sz="3600" dirty="0" smtClean="0"/>
              <a:t>các báo cáo </a:t>
            </a:r>
            <a:r>
              <a:rPr lang="en-US" sz="3600" dirty="0" err="1" smtClean="0"/>
              <a:t>tài</a:t>
            </a:r>
            <a:r>
              <a:rPr lang="en-US" sz="3600" dirty="0" smtClean="0"/>
              <a:t> </a:t>
            </a:r>
            <a:r>
              <a:rPr lang="en-US" sz="3600" dirty="0" err="1" smtClean="0"/>
              <a:t>chính</a:t>
            </a:r>
            <a:r>
              <a:rPr lang="vi-VN" sz="3600" dirty="0" smtClean="0"/>
              <a:t> khác.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11163"/>
            <a:ext cx="7954962" cy="579437"/>
          </a:xfrm>
        </p:spPr>
        <p:txBody>
          <a:bodyPr/>
          <a:lstStyle/>
          <a:p>
            <a:pPr eaLnBrk="1" hangingPunct="1"/>
            <a:r>
              <a:rPr lang="en-US" sz="3200" b="1" i="1" u="sng" dirty="0" err="1" smtClean="0"/>
              <a:t>Ví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dụ</a:t>
            </a:r>
            <a:r>
              <a:rPr lang="en-US" sz="3200" i="1" dirty="0" smtClean="0"/>
              <a:t>: (</a:t>
            </a:r>
            <a:r>
              <a:rPr lang="en-US" sz="3200" i="1" dirty="0" err="1" smtClean="0"/>
              <a:t>ĐVT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tỷ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đồng</a:t>
            </a:r>
            <a:r>
              <a:rPr lang="en-US" sz="3200" i="1" dirty="0" smtClean="0"/>
              <a:t>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15400" cy="4516438"/>
          </a:xfrm>
        </p:spPr>
        <p:txBody>
          <a:bodyPr/>
          <a:lstStyle/>
          <a:p>
            <a:pPr eaLnBrk="1" hangingPunct="1"/>
            <a:r>
              <a:rPr lang="vi-VN" dirty="0" smtClean="0"/>
              <a:t>Khả năng thanh toán hiện thời</a:t>
            </a:r>
            <a:r>
              <a:rPr lang="en-US" dirty="0" smtClean="0"/>
              <a:t> : </a:t>
            </a:r>
            <a:r>
              <a:rPr lang="vi-VN" dirty="0" smtClean="0"/>
              <a:t>2,5 lần</a:t>
            </a:r>
          </a:p>
          <a:p>
            <a:pPr eaLnBrk="1" hangingPunct="1"/>
            <a:r>
              <a:rPr lang="vi-VN" dirty="0" smtClean="0"/>
              <a:t>Số vòng quay tồn kho</a:t>
            </a:r>
            <a:r>
              <a:rPr lang="en-US" dirty="0" smtClean="0"/>
              <a:t> </a:t>
            </a:r>
            <a:r>
              <a:rPr lang="vi-VN" dirty="0" smtClean="0"/>
              <a:t>:</a:t>
            </a:r>
            <a:r>
              <a:rPr lang="en-US" dirty="0" smtClean="0"/>
              <a:t> </a:t>
            </a:r>
            <a:r>
              <a:rPr lang="vi-VN" dirty="0" smtClean="0"/>
              <a:t>9 lần</a:t>
            </a:r>
          </a:p>
          <a:p>
            <a:pPr eaLnBrk="1" hangingPunct="1"/>
            <a:r>
              <a:rPr lang="vi-VN" dirty="0" smtClean="0"/>
              <a:t>Hiệu suất sử dụng </a:t>
            </a:r>
            <a:r>
              <a:rPr lang="en-US" dirty="0" err="1" smtClean="0"/>
              <a:t>TSLĐ</a:t>
            </a:r>
            <a:r>
              <a:rPr lang="en-US" dirty="0" smtClean="0"/>
              <a:t> </a:t>
            </a:r>
            <a:r>
              <a:rPr lang="vi-VN" dirty="0" smtClean="0"/>
              <a:t>:</a:t>
            </a:r>
            <a:r>
              <a:rPr lang="en-US" dirty="0" smtClean="0"/>
              <a:t> 3,33 </a:t>
            </a:r>
            <a:r>
              <a:rPr lang="vi-VN" dirty="0" smtClean="0"/>
              <a:t>lần</a:t>
            </a:r>
          </a:p>
          <a:p>
            <a:pPr eaLnBrk="1" hangingPunct="1"/>
            <a:r>
              <a:rPr lang="vi-VN" dirty="0" smtClean="0"/>
              <a:t>Kỳ thu tiền bình quân</a:t>
            </a:r>
            <a:r>
              <a:rPr lang="en-US" dirty="0" smtClean="0"/>
              <a:t> </a:t>
            </a:r>
            <a:r>
              <a:rPr lang="vi-VN" dirty="0" smtClean="0"/>
              <a:t>:</a:t>
            </a:r>
            <a:r>
              <a:rPr lang="en-US" dirty="0" smtClean="0"/>
              <a:t> </a:t>
            </a:r>
            <a:r>
              <a:rPr lang="vi-VN" dirty="0" smtClean="0"/>
              <a:t>20 ngày</a:t>
            </a:r>
            <a:endParaRPr lang="en-US" dirty="0" smtClean="0"/>
          </a:p>
          <a:p>
            <a:pPr eaLnBrk="1" hangingPunct="1"/>
            <a:r>
              <a:rPr lang="en-US" dirty="0" err="1" smtClean="0"/>
              <a:t>ROS</a:t>
            </a:r>
            <a:r>
              <a:rPr lang="en-US" dirty="0" smtClean="0"/>
              <a:t> : 5%</a:t>
            </a:r>
          </a:p>
          <a:p>
            <a:pPr eaLnBrk="1" hangingPunct="1"/>
            <a:r>
              <a:rPr lang="en-US" dirty="0" err="1" smtClean="0"/>
              <a:t>ROA</a:t>
            </a:r>
            <a:r>
              <a:rPr lang="en-US" dirty="0" smtClean="0"/>
              <a:t> : 10%</a:t>
            </a:r>
          </a:p>
          <a:p>
            <a:pPr eaLnBrk="1" hangingPunct="1"/>
            <a:r>
              <a:rPr lang="en-US" dirty="0" smtClean="0"/>
              <a:t>ROE : 15%</a:t>
            </a:r>
          </a:p>
          <a:p>
            <a:pPr eaLnBrk="1" hangingPunct="1"/>
            <a:r>
              <a:rPr lang="en-US" b="1" i="1" dirty="0" err="1" smtClean="0">
                <a:solidFill>
                  <a:srgbClr val="FF0000"/>
                </a:solidFill>
              </a:rPr>
              <a:t>Doanh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thu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dự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kiến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năm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</a:t>
            </a:r>
            <a:r>
              <a:rPr lang="en-US" b="1" i="1" dirty="0" smtClean="0">
                <a:solidFill>
                  <a:srgbClr val="FF0000"/>
                </a:solidFill>
              </a:rPr>
              <a:t>:	15 </a:t>
            </a:r>
            <a:r>
              <a:rPr lang="en-US" b="1" i="1" dirty="0" err="1" smtClean="0">
                <a:solidFill>
                  <a:srgbClr val="FF0000"/>
                </a:solidFill>
              </a:rPr>
              <a:t>tỷ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đồng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81000"/>
            <a:ext cx="7848600" cy="641350"/>
          </a:xfrm>
        </p:spPr>
        <p:txBody>
          <a:bodyPr/>
          <a:lstStyle/>
          <a:p>
            <a:pPr eaLnBrk="1" hangingPunct="1"/>
            <a:r>
              <a:rPr lang="en-US" sz="3600" i="1" dirty="0" err="1" smtClean="0"/>
              <a:t>Ví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dụ</a:t>
            </a:r>
            <a:r>
              <a:rPr lang="en-US" sz="3600" i="1" dirty="0" smtClean="0"/>
              <a:t>:</a:t>
            </a:r>
          </a:p>
        </p:txBody>
      </p:sp>
      <p:graphicFrame>
        <p:nvGraphicFramePr>
          <p:cNvPr id="253984" name="Group 32"/>
          <p:cNvGraphicFramePr>
            <a:graphicFrameLocks noGrp="1"/>
          </p:cNvGraphicFramePr>
          <p:nvPr>
            <p:ph type="tbl" idx="1"/>
          </p:nvPr>
        </p:nvGraphicFramePr>
        <p:xfrm>
          <a:off x="228599" y="1312863"/>
          <a:ext cx="8763001" cy="5216852"/>
        </p:xfrm>
        <a:graphic>
          <a:graphicData uri="http://schemas.openxmlformats.org/drawingml/2006/table">
            <a:tbl>
              <a:tblPr/>
              <a:tblGrid>
                <a:gridCol w="2510127"/>
                <a:gridCol w="909792"/>
                <a:gridCol w="2813966"/>
                <a:gridCol w="2529116"/>
              </a:tblGrid>
              <a:tr h="81990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Lợi nhuận ròng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 5%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Doanh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2852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Lợi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nhuận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ròng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=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Doanh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thu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5%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					   =  15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5%  =  0,75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8168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ROA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Lợi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nhuận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ròng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10%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Tổng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tài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sản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909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Tổng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tài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sản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 =  0,75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10% = 7,5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81000"/>
            <a:ext cx="7848600" cy="641350"/>
          </a:xfrm>
        </p:spPr>
        <p:txBody>
          <a:bodyPr/>
          <a:lstStyle/>
          <a:p>
            <a:pPr eaLnBrk="1" hangingPunct="1"/>
            <a:r>
              <a:rPr lang="en-US" sz="3600" i="1" dirty="0" err="1" smtClean="0"/>
              <a:t>Ví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dụ</a:t>
            </a:r>
            <a:r>
              <a:rPr lang="en-US" sz="3600" i="1" dirty="0" smtClean="0"/>
              <a:t>:</a:t>
            </a:r>
          </a:p>
        </p:txBody>
      </p:sp>
      <p:graphicFrame>
        <p:nvGraphicFramePr>
          <p:cNvPr id="255008" name="Group 32"/>
          <p:cNvGraphicFramePr>
            <a:graphicFrameLocks noGrp="1"/>
          </p:cNvGraphicFramePr>
          <p:nvPr>
            <p:ph type="tbl" idx="1"/>
          </p:nvPr>
        </p:nvGraphicFramePr>
        <p:xfrm>
          <a:off x="228599" y="1295400"/>
          <a:ext cx="8915401" cy="5391531"/>
        </p:xfrm>
        <a:graphic>
          <a:graphicData uri="http://schemas.openxmlformats.org/drawingml/2006/table">
            <a:tbl>
              <a:tblPr/>
              <a:tblGrid>
                <a:gridCol w="2013212"/>
                <a:gridCol w="202023"/>
                <a:gridCol w="146966"/>
                <a:gridCol w="578565"/>
                <a:gridCol w="2782659"/>
                <a:gridCol w="3191976"/>
              </a:tblGrid>
              <a:tr h="609600"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ROE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Lợi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nhuận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ròng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15%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Vốn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CSH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500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Vốn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CSH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	=  0,75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15%  =  5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Tổng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nơ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̣    	=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Tổng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tài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sản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–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Vốn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CSH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						=  7,5 – 5 = 2,5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̀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bình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quân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Khoản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phải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́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ngày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trong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Doanh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dụng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hàng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2475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				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81000"/>
            <a:ext cx="7848600" cy="641350"/>
          </a:xfrm>
        </p:spPr>
        <p:txBody>
          <a:bodyPr/>
          <a:lstStyle/>
          <a:p>
            <a:pPr eaLnBrk="1" hangingPunct="1"/>
            <a:r>
              <a:rPr lang="en-US" sz="3600" i="1" dirty="0" err="1" smtClean="0"/>
              <a:t>Ví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dụ</a:t>
            </a:r>
            <a:r>
              <a:rPr lang="en-US" sz="3600" i="1" dirty="0" smtClean="0"/>
              <a:t>:</a:t>
            </a:r>
          </a:p>
        </p:txBody>
      </p:sp>
      <p:graphicFrame>
        <p:nvGraphicFramePr>
          <p:cNvPr id="256021" name="Group 21"/>
          <p:cNvGraphicFramePr>
            <a:graphicFrameLocks noGrp="1"/>
          </p:cNvGraphicFramePr>
          <p:nvPr>
            <p:ph type="tbl" idx="1"/>
          </p:nvPr>
        </p:nvGraphicFramePr>
        <p:xfrm>
          <a:off x="304800" y="1427163"/>
          <a:ext cx="8077200" cy="4693730"/>
        </p:xfrm>
        <a:graphic>
          <a:graphicData uri="http://schemas.openxmlformats.org/drawingml/2006/table">
            <a:tbl>
              <a:tblPr/>
              <a:tblGrid>
                <a:gridCol w="2312545"/>
                <a:gridCol w="701882"/>
                <a:gridCol w="2380984"/>
                <a:gridCol w="2681789"/>
              </a:tblGrid>
              <a:tr h="134620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Các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khoản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phải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thu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(15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20)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360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							  =  0,83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0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Hiệu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suất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sư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̉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dụng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TSLĐ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Doanh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3,33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TSLĐ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097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TSLĐ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15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3,33  =  4,5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TSCĐ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Tổng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tài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sản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–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TSLĐ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TSCĐ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7,5 –  4,5  =  3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81000"/>
            <a:ext cx="7848600" cy="641350"/>
          </a:xfrm>
        </p:spPr>
        <p:txBody>
          <a:bodyPr/>
          <a:lstStyle/>
          <a:p>
            <a:pPr eaLnBrk="1" hangingPunct="1"/>
            <a:r>
              <a:rPr lang="en-US" sz="3600" i="1" dirty="0" err="1" smtClean="0"/>
              <a:t>Ví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dụ</a:t>
            </a:r>
            <a:r>
              <a:rPr lang="en-US" sz="3600" i="1" dirty="0" smtClean="0"/>
              <a:t>:</a:t>
            </a:r>
          </a:p>
        </p:txBody>
      </p:sp>
      <p:graphicFrame>
        <p:nvGraphicFramePr>
          <p:cNvPr id="257058" name="Group 34"/>
          <p:cNvGraphicFramePr>
            <a:graphicFrameLocks noGrp="1"/>
          </p:cNvGraphicFramePr>
          <p:nvPr>
            <p:ph type="tbl" idx="1"/>
          </p:nvPr>
        </p:nvGraphicFramePr>
        <p:xfrm>
          <a:off x="554038" y="1295400"/>
          <a:ext cx="8056562" cy="5492496"/>
        </p:xfrm>
        <a:graphic>
          <a:graphicData uri="http://schemas.openxmlformats.org/drawingml/2006/table">
            <a:tbl>
              <a:tblPr/>
              <a:tblGrid>
                <a:gridCol w="2238375"/>
                <a:gridCol w="628650"/>
                <a:gridCol w="182562"/>
                <a:gridCol w="1773238"/>
                <a:gridCol w="1885950"/>
                <a:gridCol w="1347787"/>
              </a:tblGrid>
              <a:tr h="67310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́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vòng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quay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Gia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́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hàng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bán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bình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quân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Hay: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138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́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vòng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quay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Doanh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=  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9538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15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9  	= 1,67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Tiền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mặt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TSLĐ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– (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kho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+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Các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KPT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Tiền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mặt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=  4,5 – (1,67 + 0,83)  =  2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304800"/>
            <a:ext cx="7848600" cy="641350"/>
          </a:xfrm>
        </p:spPr>
        <p:txBody>
          <a:bodyPr/>
          <a:lstStyle/>
          <a:p>
            <a:pPr eaLnBrk="1" hangingPunct="1"/>
            <a:r>
              <a:rPr lang="en-US" sz="3600" i="1" dirty="0" err="1" smtClean="0"/>
              <a:t>Ví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dụ</a:t>
            </a:r>
            <a:r>
              <a:rPr lang="en-US" sz="3600" i="1" dirty="0" smtClean="0"/>
              <a:t>:</a:t>
            </a:r>
          </a:p>
        </p:txBody>
      </p:sp>
      <p:graphicFrame>
        <p:nvGraphicFramePr>
          <p:cNvPr id="258068" name="Group 20"/>
          <p:cNvGraphicFramePr>
            <a:graphicFrameLocks noGrp="1"/>
          </p:cNvGraphicFramePr>
          <p:nvPr>
            <p:ph type="tbl" idx="1"/>
          </p:nvPr>
        </p:nvGraphicFramePr>
        <p:xfrm>
          <a:off x="228600" y="1524000"/>
          <a:ext cx="8610600" cy="4286250"/>
        </p:xfrm>
        <a:graphic>
          <a:graphicData uri="http://schemas.openxmlformats.org/drawingml/2006/table">
            <a:tbl>
              <a:tblPr/>
              <a:tblGrid>
                <a:gridCol w="2392305"/>
                <a:gridCol w="821188"/>
                <a:gridCol w="3057399"/>
                <a:gridCol w="2339708"/>
              </a:tblGrid>
              <a:tr h="82550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̉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thanh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toán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hiện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thời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sản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lưu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động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 =  2,5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̣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ngắn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hạn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525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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Nơ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̣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ngắn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hạn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	=  4,5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2,5 	= 1,8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Nơ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̣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dài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hạn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 		=  2,5 – 1,8  	=  0,7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584775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Ví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dụ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Bảng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cân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đối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toán</a:t>
            </a:r>
            <a:r>
              <a:rPr lang="en-US" sz="3200" i="1" dirty="0" smtClean="0"/>
              <a:t> </a:t>
            </a:r>
          </a:p>
        </p:txBody>
      </p:sp>
      <p:graphicFrame>
        <p:nvGraphicFramePr>
          <p:cNvPr id="259116" name="Group 44"/>
          <p:cNvGraphicFramePr>
            <a:graphicFrameLocks noGrp="1"/>
          </p:cNvGraphicFramePr>
          <p:nvPr>
            <p:ph type="tbl" idx="1"/>
          </p:nvPr>
        </p:nvGraphicFramePr>
        <p:xfrm>
          <a:off x="304800" y="1371598"/>
          <a:ext cx="8534400" cy="5136176"/>
        </p:xfrm>
        <a:graphic>
          <a:graphicData uri="http://schemas.openxmlformats.org/drawingml/2006/table">
            <a:tbl>
              <a:tblPr/>
              <a:tblGrid>
                <a:gridCol w="3553337"/>
                <a:gridCol w="1259560"/>
                <a:gridCol w="2440082"/>
                <a:gridCol w="1281421"/>
              </a:tblGrid>
              <a:tr h="8379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Tài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sản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́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tiền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Nguồn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Số tiền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3967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Tiền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mặt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̣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ngắn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hạn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9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Khoản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phải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Nợ dài hạn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 kho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CSH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67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TSCĐ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thuần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9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3375"/>
            <a:ext cx="8534400" cy="7334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Ý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NGHĨA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CỦA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DỰ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BÁO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TÀI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CHÍNH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charset="0"/>
                <a:cs typeface="Arial" charset="0"/>
              </a:rPr>
              <a:t>Là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dự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báo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các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chỉ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tiêu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trên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BCTC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và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xác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định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nhu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cầu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vốn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bổ</a:t>
            </a:r>
            <a:r>
              <a:rPr lang="en-US" dirty="0" smtClean="0">
                <a:latin typeface="Arial" charset="0"/>
                <a:cs typeface="Arial" charset="0"/>
              </a:rPr>
              <a:t> sung </a:t>
            </a:r>
            <a:r>
              <a:rPr lang="en-US" dirty="0" err="1" smtClean="0">
                <a:latin typeface="Arial" charset="0"/>
                <a:cs typeface="Arial" charset="0"/>
              </a:rPr>
              <a:t>cho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hoạt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động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SXKD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algn="just"/>
            <a:r>
              <a:rPr lang="en-US" dirty="0" err="1" smtClean="0">
                <a:latin typeface="Arial" charset="0"/>
                <a:cs typeface="Arial" charset="0"/>
              </a:rPr>
              <a:t>Chủ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động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tìm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nguồn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huy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động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vốn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tìm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địa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chỉ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sử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dụng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vốn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algn="just"/>
            <a:r>
              <a:rPr lang="en-US" dirty="0" err="1" smtClean="0">
                <a:latin typeface="Arial" charset="0"/>
                <a:cs typeface="Arial" charset="0"/>
              </a:rPr>
              <a:t>Có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các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quyết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định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hợp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lí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để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giảm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rủi</a:t>
            </a:r>
            <a:r>
              <a:rPr lang="en-US" dirty="0" smtClean="0">
                <a:latin typeface="Arial" charset="0"/>
                <a:cs typeface="Arial" charset="0"/>
              </a:rPr>
              <a:t> ro.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8075613" cy="586957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dirty="0" err="1" smtClean="0"/>
              <a:t>DỰ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BÁO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NHU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CẦU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TÀI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CHÍNH</a:t>
            </a:r>
            <a:endParaRPr lang="en-GB" sz="3200" b="1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23988"/>
            <a:ext cx="8763000" cy="4519612"/>
          </a:xfrm>
        </p:spPr>
        <p:txBody>
          <a:bodyPr lIns="90000" tIns="46800" rIns="90000" bIns="46800"/>
          <a:lstStyle/>
          <a:p>
            <a:pPr marL="533400" indent="-533400" algn="just" defTabSz="457200" eaLnBrk="1" hangingPunct="1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     </a:t>
            </a:r>
            <a:r>
              <a:rPr lang="en-US" dirty="0" err="1" smtClean="0"/>
              <a:t>Dư</a:t>
            </a:r>
            <a:r>
              <a:rPr lang="en-US" dirty="0" smtClean="0"/>
              <a:t>̣ </a:t>
            </a:r>
            <a:r>
              <a:rPr lang="en-US" dirty="0" err="1" smtClean="0"/>
              <a:t>toán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cầu</a:t>
            </a:r>
            <a:r>
              <a:rPr lang="en-US" dirty="0" smtClean="0"/>
              <a:t> </a:t>
            </a:r>
            <a:r>
              <a:rPr lang="en-US" dirty="0" err="1" smtClean="0"/>
              <a:t>tài</a:t>
            </a:r>
            <a:r>
              <a:rPr lang="en-US" dirty="0" smtClean="0"/>
              <a:t> </a:t>
            </a:r>
            <a:r>
              <a:rPr lang="en-US" dirty="0" err="1" smtClean="0"/>
              <a:t>chính</a:t>
            </a:r>
            <a:r>
              <a:rPr lang="en-US" dirty="0" smtClean="0"/>
              <a:t> </a:t>
            </a:r>
            <a:r>
              <a:rPr lang="en-US" dirty="0" err="1" smtClean="0"/>
              <a:t>được</a:t>
            </a:r>
            <a:r>
              <a:rPr lang="en-US" dirty="0" smtClean="0"/>
              <a:t> </a:t>
            </a:r>
            <a:r>
              <a:rPr lang="en-US" dirty="0" err="1" smtClean="0"/>
              <a:t>thực</a:t>
            </a:r>
            <a:r>
              <a:rPr lang="en-US" dirty="0" smtClean="0"/>
              <a:t> </a:t>
            </a:r>
            <a:r>
              <a:rPr lang="en-US" dirty="0" err="1" smtClean="0"/>
              <a:t>hiện</a:t>
            </a:r>
            <a:r>
              <a:rPr lang="en-US" dirty="0" smtClean="0"/>
              <a:t> qua </a:t>
            </a:r>
            <a:r>
              <a:rPr lang="en-US" dirty="0" err="1" smtClean="0"/>
              <a:t>các</a:t>
            </a:r>
            <a:r>
              <a:rPr lang="en-US" dirty="0" smtClean="0"/>
              <a:t> </a:t>
            </a:r>
            <a:r>
              <a:rPr lang="en-US" dirty="0" err="1" smtClean="0"/>
              <a:t>bước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914400" lvl="1" indent="-457200" algn="just" defTabSz="457200" eaLnBrk="1" hangingPunct="1"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 smtClean="0"/>
              <a:t>Lập</a:t>
            </a:r>
            <a:r>
              <a:rPr lang="en-US" sz="3200" dirty="0" smtClean="0"/>
              <a:t> </a:t>
            </a:r>
            <a:r>
              <a:rPr lang="en-US" sz="3200" dirty="0" err="1" smtClean="0"/>
              <a:t>doanh</a:t>
            </a:r>
            <a:r>
              <a:rPr lang="en-US" sz="3200" dirty="0" smtClean="0"/>
              <a:t> </a:t>
            </a:r>
            <a:r>
              <a:rPr lang="en-US" sz="3200" dirty="0" err="1" smtClean="0"/>
              <a:t>thu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̀ chi phí </a:t>
            </a:r>
            <a:r>
              <a:rPr lang="en-US" sz="3200" dirty="0" err="1" smtClean="0"/>
              <a:t>ky</a:t>
            </a:r>
            <a:r>
              <a:rPr lang="en-US" sz="3200" dirty="0" smtClean="0"/>
              <a:t>̀ </a:t>
            </a:r>
            <a:r>
              <a:rPr lang="en-US" sz="3200" dirty="0" err="1" smtClean="0"/>
              <a:t>kê</a:t>
            </a:r>
            <a:r>
              <a:rPr lang="en-US" sz="3200" dirty="0" smtClean="0"/>
              <a:t>́ </a:t>
            </a:r>
            <a:r>
              <a:rPr lang="en-US" sz="3200" dirty="0" err="1" smtClean="0"/>
              <a:t>hoạch</a:t>
            </a:r>
            <a:r>
              <a:rPr lang="en-US" sz="3200" dirty="0" smtClean="0"/>
              <a:t>.</a:t>
            </a:r>
          </a:p>
          <a:p>
            <a:pPr marL="914400" lvl="1" indent="-457200" algn="just" defTabSz="457200" eaLnBrk="1" hangingPunct="1"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 smtClean="0"/>
              <a:t>Ước</a:t>
            </a:r>
            <a:r>
              <a:rPr lang="en-US" sz="3200" dirty="0" smtClean="0"/>
              <a:t> </a:t>
            </a:r>
            <a:r>
              <a:rPr lang="en-US" sz="3200" dirty="0" err="1" smtClean="0"/>
              <a:t>tính</a:t>
            </a:r>
            <a:r>
              <a:rPr lang="en-US" sz="3200" dirty="0" smtClean="0"/>
              <a:t> </a:t>
            </a:r>
            <a:r>
              <a:rPr lang="en-US" sz="3200" dirty="0" err="1" smtClean="0"/>
              <a:t>nhu</a:t>
            </a:r>
            <a:r>
              <a:rPr lang="en-US" sz="3200" dirty="0" smtClean="0"/>
              <a:t> </a:t>
            </a:r>
            <a:r>
              <a:rPr lang="en-US" sz="3200" dirty="0" err="1" smtClean="0"/>
              <a:t>cầu</a:t>
            </a:r>
            <a:r>
              <a:rPr lang="en-US" sz="3200" dirty="0" smtClean="0"/>
              <a:t> </a:t>
            </a:r>
            <a:r>
              <a:rPr lang="en-US" sz="3200" dirty="0" err="1" smtClean="0"/>
              <a:t>vốn</a:t>
            </a:r>
            <a:r>
              <a:rPr lang="en-US" sz="3200" dirty="0" smtClean="0"/>
              <a:t> </a:t>
            </a:r>
            <a:r>
              <a:rPr lang="en-US" sz="3200" dirty="0" err="1" smtClean="0"/>
              <a:t>đầu</a:t>
            </a:r>
            <a:r>
              <a:rPr lang="en-US" sz="3200" dirty="0" smtClean="0"/>
              <a:t> </a:t>
            </a:r>
            <a:r>
              <a:rPr lang="en-US" sz="3200" dirty="0" err="1" smtClean="0"/>
              <a:t>tư</a:t>
            </a:r>
            <a:r>
              <a:rPr lang="en-US" sz="3200" dirty="0" smtClean="0"/>
              <a:t> </a:t>
            </a:r>
            <a:r>
              <a:rPr lang="en-US" sz="3200" dirty="0" err="1" smtClean="0"/>
              <a:t>cần</a:t>
            </a:r>
            <a:r>
              <a:rPr lang="en-US" sz="3200" dirty="0" smtClean="0"/>
              <a:t> </a:t>
            </a:r>
            <a:r>
              <a:rPr lang="en-US" sz="3200" dirty="0" err="1" smtClean="0"/>
              <a:t>thiết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TSLĐ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̀ </a:t>
            </a:r>
            <a:r>
              <a:rPr lang="en-US" sz="3200" dirty="0" err="1" smtClean="0"/>
              <a:t>TSCĐ</a:t>
            </a:r>
            <a:r>
              <a:rPr lang="en-US" sz="3200" dirty="0" smtClean="0"/>
              <a:t> </a:t>
            </a:r>
            <a:r>
              <a:rPr lang="en-US" sz="3200" dirty="0" err="1" smtClean="0"/>
              <a:t>đê</a:t>
            </a:r>
            <a:r>
              <a:rPr lang="en-US" sz="3200" dirty="0" smtClean="0"/>
              <a:t>̉ </a:t>
            </a:r>
            <a:r>
              <a:rPr lang="en-US" sz="3200" dirty="0" err="1" smtClean="0"/>
              <a:t>thực</a:t>
            </a:r>
            <a:r>
              <a:rPr lang="en-US" sz="3200" dirty="0" smtClean="0"/>
              <a:t> </a:t>
            </a:r>
            <a:r>
              <a:rPr lang="en-US" sz="3200" dirty="0" err="1" smtClean="0"/>
              <a:t>hiện</a:t>
            </a:r>
            <a:r>
              <a:rPr lang="en-US" sz="3200" dirty="0" smtClean="0"/>
              <a:t> </a:t>
            </a:r>
            <a:r>
              <a:rPr lang="en-US" sz="3200" dirty="0" err="1" smtClean="0"/>
              <a:t>doanh</a:t>
            </a:r>
            <a:r>
              <a:rPr lang="en-US" sz="3200" dirty="0" smtClean="0"/>
              <a:t> </a:t>
            </a:r>
            <a:r>
              <a:rPr lang="en-US" sz="3200" dirty="0" err="1" smtClean="0"/>
              <a:t>thu</a:t>
            </a:r>
            <a:r>
              <a:rPr lang="en-US" sz="3200" dirty="0" smtClean="0"/>
              <a:t>.</a:t>
            </a:r>
          </a:p>
          <a:p>
            <a:pPr marL="914400" lvl="1" indent="-457200" algn="just" defTabSz="457200" eaLnBrk="1" hangingPunct="1"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err="1" smtClean="0"/>
              <a:t>Xác</a:t>
            </a:r>
            <a:r>
              <a:rPr lang="en-US" sz="3200" dirty="0" smtClean="0"/>
              <a:t> </a:t>
            </a:r>
            <a:r>
              <a:rPr lang="en-US" sz="3200" dirty="0" err="1" smtClean="0"/>
              <a:t>định</a:t>
            </a:r>
            <a:r>
              <a:rPr lang="en-US" sz="3200" dirty="0" smtClean="0"/>
              <a:t> </a:t>
            </a:r>
            <a:r>
              <a:rPr lang="en-US" sz="3200" dirty="0" err="1" smtClean="0"/>
              <a:t>nhu</a:t>
            </a:r>
            <a:r>
              <a:rPr lang="en-US" sz="3200" dirty="0" smtClean="0"/>
              <a:t> </a:t>
            </a:r>
            <a:r>
              <a:rPr lang="en-US" sz="3200" dirty="0" err="1" smtClean="0"/>
              <a:t>cầu</a:t>
            </a:r>
            <a:r>
              <a:rPr lang="en-US" sz="3200" dirty="0" smtClean="0"/>
              <a:t> </a:t>
            </a:r>
            <a:r>
              <a:rPr lang="en-US" sz="3200" dirty="0" err="1" smtClean="0"/>
              <a:t>tài</a:t>
            </a:r>
            <a:r>
              <a:rPr lang="en-US" sz="3200" dirty="0" smtClean="0"/>
              <a:t> </a:t>
            </a:r>
            <a:r>
              <a:rPr lang="en-US" sz="3200" dirty="0" err="1" smtClean="0"/>
              <a:t>trơ</a:t>
            </a:r>
            <a:r>
              <a:rPr lang="en-US" sz="3200" dirty="0" smtClean="0"/>
              <a:t>̣ </a:t>
            </a:r>
            <a:r>
              <a:rPr lang="en-US" sz="3200" dirty="0" err="1" smtClean="0"/>
              <a:t>cần</a:t>
            </a:r>
            <a:r>
              <a:rPr lang="en-US" sz="3200" dirty="0" smtClean="0"/>
              <a:t> </a:t>
            </a:r>
            <a:r>
              <a:rPr lang="en-US" sz="3200" dirty="0" err="1" smtClean="0"/>
              <a:t>thiết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ky</a:t>
            </a:r>
            <a:r>
              <a:rPr lang="en-US" sz="3200" dirty="0" smtClean="0"/>
              <a:t>̀ </a:t>
            </a:r>
            <a:r>
              <a:rPr lang="en-US" sz="3200" dirty="0" err="1" smtClean="0"/>
              <a:t>kê</a:t>
            </a:r>
            <a:r>
              <a:rPr lang="en-US" sz="3200" dirty="0" smtClean="0"/>
              <a:t>́ </a:t>
            </a:r>
            <a:r>
              <a:rPr lang="en-US" sz="3200" dirty="0" err="1" smtClean="0"/>
              <a:t>hoạch</a:t>
            </a:r>
            <a:r>
              <a:rPr lang="en-US" sz="3200" dirty="0" smtClean="0"/>
              <a:t>.</a:t>
            </a:r>
            <a:endParaRPr lang="en-GB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90625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Phương</a:t>
            </a:r>
            <a:r>
              <a:rPr lang="en-US" sz="3600" dirty="0" smtClean="0"/>
              <a:t> </a:t>
            </a:r>
            <a:r>
              <a:rPr lang="en-US" sz="3600" dirty="0" err="1" smtClean="0"/>
              <a:t>pháp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trăm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 </a:t>
            </a:r>
            <a:r>
              <a:rPr lang="en-US" sz="3600" dirty="0" err="1" smtClean="0"/>
              <a:t>doanh</a:t>
            </a:r>
            <a:r>
              <a:rPr lang="en-US" sz="3600" dirty="0" smtClean="0"/>
              <a:t> </a:t>
            </a:r>
            <a:r>
              <a:rPr lang="en-US" sz="3600" dirty="0" err="1" smtClean="0"/>
              <a:t>thu</a:t>
            </a:r>
            <a:endParaRPr lang="en-US" sz="36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50963"/>
            <a:ext cx="8686800" cy="4516437"/>
          </a:xfrm>
        </p:spPr>
        <p:txBody>
          <a:bodyPr/>
          <a:lstStyle/>
          <a:p>
            <a:pPr algn="just" eaLnBrk="1" hangingPunct="1">
              <a:buNone/>
            </a:pPr>
            <a:endParaRPr lang="en-US" dirty="0" smtClean="0"/>
          </a:p>
          <a:p>
            <a:pPr algn="just" eaLnBrk="1" hangingPunct="1">
              <a:buNone/>
            </a:pPr>
            <a:r>
              <a:rPr lang="en-US" dirty="0" smtClean="0"/>
              <a:t>Đ</a:t>
            </a:r>
            <a:r>
              <a:rPr lang="vi-VN" dirty="0" smtClean="0"/>
              <a:t>òi hỏi người thực hiện phải</a:t>
            </a:r>
            <a:r>
              <a:rPr lang="en-US" dirty="0" smtClean="0"/>
              <a:t>:</a:t>
            </a:r>
            <a:r>
              <a:rPr lang="vi-VN" dirty="0" smtClean="0"/>
              <a:t> </a:t>
            </a:r>
            <a:endParaRPr lang="en-US" dirty="0" smtClean="0"/>
          </a:p>
          <a:p>
            <a:pPr lvl="1" algn="just" eaLnBrk="1" hangingPunct="1"/>
            <a:r>
              <a:rPr lang="en-US" sz="3200" dirty="0" smtClean="0"/>
              <a:t>H</a:t>
            </a:r>
            <a:r>
              <a:rPr lang="vi-VN" sz="3200" dirty="0" smtClean="0"/>
              <a:t>iểu rõ đặc thù </a:t>
            </a:r>
            <a:r>
              <a:rPr lang="en-US" sz="3200" dirty="0" err="1" smtClean="0"/>
              <a:t>SXKD</a:t>
            </a:r>
            <a:r>
              <a:rPr lang="vi-VN" sz="3200" dirty="0" smtClean="0"/>
              <a:t> của </a:t>
            </a:r>
            <a:r>
              <a:rPr lang="en-US" sz="3200" dirty="0" err="1" smtClean="0"/>
              <a:t>DN</a:t>
            </a:r>
            <a:r>
              <a:rPr lang="vi-VN" sz="3200" dirty="0" smtClean="0"/>
              <a:t> (quy trình </a:t>
            </a:r>
            <a:r>
              <a:rPr lang="en-US" sz="3200" dirty="0" err="1" smtClean="0"/>
              <a:t>SX</a:t>
            </a:r>
            <a:r>
              <a:rPr lang="vi-VN" sz="3200" dirty="0" smtClean="0"/>
              <a:t>, tính chất sản phẩm, tính thời vụ,...)</a:t>
            </a:r>
            <a:endParaRPr lang="en-US" sz="3200" dirty="0" smtClean="0"/>
          </a:p>
          <a:p>
            <a:pPr lvl="1" algn="just" eaLnBrk="1" hangingPunct="1"/>
            <a:r>
              <a:rPr lang="en-US" sz="3200" dirty="0" smtClean="0"/>
              <a:t>H</a:t>
            </a:r>
            <a:r>
              <a:rPr lang="vi-VN" sz="3200" dirty="0" smtClean="0"/>
              <a:t>iểu </a:t>
            </a:r>
            <a:r>
              <a:rPr lang="en-US" sz="3200" dirty="0" err="1" smtClean="0"/>
              <a:t>rõ</a:t>
            </a:r>
            <a:r>
              <a:rPr lang="en-US" sz="3200" dirty="0" smtClean="0"/>
              <a:t> </a:t>
            </a:r>
            <a:r>
              <a:rPr lang="vi-VN" sz="3200" dirty="0" smtClean="0"/>
              <a:t>mối quan hệ giữa doanh thu</a:t>
            </a:r>
            <a:r>
              <a:rPr lang="en-US" sz="3200" dirty="0" smtClean="0"/>
              <a:t> </a:t>
            </a:r>
            <a:r>
              <a:rPr lang="vi-VN" sz="3200" dirty="0" smtClean="0"/>
              <a:t>với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loại</a:t>
            </a:r>
            <a:r>
              <a:rPr lang="en-US" sz="3200" dirty="0" smtClean="0"/>
              <a:t> </a:t>
            </a:r>
            <a:r>
              <a:rPr lang="vi-VN" sz="3200" dirty="0" smtClean="0"/>
              <a:t>tài sản.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609600"/>
          </a:xfrm>
        </p:spPr>
        <p:txBody>
          <a:bodyPr/>
          <a:lstStyle/>
          <a:p>
            <a:pPr eaLnBrk="1" hangingPunct="1"/>
            <a:r>
              <a:rPr lang="en-US" sz="3600" smtClean="0"/>
              <a:t>Phương pháp phần trăm trên doanh thu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4516438"/>
          </a:xfrm>
        </p:spPr>
        <p:txBody>
          <a:bodyPr/>
          <a:lstStyle/>
          <a:p>
            <a:pPr marL="457200" indent="-457200" defTabSz="457200" eaLnBrk="1" hangingPunct="1"/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bước</a:t>
            </a:r>
            <a:r>
              <a:rPr lang="en-US" b="1" dirty="0" smtClean="0"/>
              <a:t> </a:t>
            </a:r>
            <a:r>
              <a:rPr lang="en-US" b="1" dirty="0" err="1" smtClean="0"/>
              <a:t>tiến</a:t>
            </a:r>
            <a:r>
              <a:rPr lang="en-US" b="1" dirty="0" smtClean="0"/>
              <a:t> </a:t>
            </a:r>
            <a:r>
              <a:rPr lang="en-US" b="1" dirty="0" err="1" smtClean="0"/>
              <a:t>hành</a:t>
            </a:r>
            <a:r>
              <a:rPr lang="en-US" b="1" dirty="0" smtClean="0"/>
              <a:t>:</a:t>
            </a:r>
          </a:p>
          <a:p>
            <a:pPr marL="838200" lvl="1" indent="-381000" algn="just" defTabSz="457200" eaLnBrk="1" hangingPunct="1">
              <a:buFontTx/>
              <a:buAutoNum type="arabicPeriod"/>
            </a:pP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dư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khoản</a:t>
            </a:r>
            <a:r>
              <a:rPr lang="en-US" b="1" dirty="0" smtClean="0"/>
              <a:t>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CĐKT</a:t>
            </a:r>
            <a:r>
              <a:rPr lang="en-US" b="1" dirty="0" smtClean="0"/>
              <a:t>.</a:t>
            </a:r>
          </a:p>
          <a:p>
            <a:pPr marL="838200" lvl="1" indent="-381000" algn="just" defTabSz="457200" eaLnBrk="1" hangingPunct="1">
              <a:buFontTx/>
              <a:buAutoNum type="arabicPeriod"/>
            </a:pPr>
            <a:r>
              <a:rPr lang="en-US" b="1" dirty="0" err="1" smtClean="0"/>
              <a:t>Chọn</a:t>
            </a:r>
            <a:r>
              <a:rPr lang="en-US" b="1" dirty="0" smtClean="0"/>
              <a:t> </a:t>
            </a:r>
            <a:r>
              <a:rPr lang="en-US" b="1" dirty="0" err="1" smtClean="0"/>
              <a:t>những</a:t>
            </a:r>
            <a:r>
              <a:rPr lang="en-US" b="1" dirty="0" smtClean="0"/>
              <a:t> </a:t>
            </a:r>
            <a:r>
              <a:rPr lang="en-US" b="1" dirty="0" err="1" smtClean="0"/>
              <a:t>khoản</a:t>
            </a:r>
            <a:r>
              <a:rPr lang="en-US" b="1" dirty="0" smtClean="0"/>
              <a:t>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chịu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vi-VN" b="1" dirty="0" smtClean="0"/>
              <a:t>tác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trực</a:t>
            </a:r>
            <a:r>
              <a:rPr lang="en-US" b="1" dirty="0" smtClean="0"/>
              <a:t> </a:t>
            </a:r>
            <a:r>
              <a:rPr lang="en-US" b="1" dirty="0" err="1" smtClean="0"/>
              <a:t>tiếp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chặt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̃ </a:t>
            </a:r>
            <a:r>
              <a:rPr lang="en-US" b="1" dirty="0" err="1" smtClean="0"/>
              <a:t>với</a:t>
            </a:r>
            <a:r>
              <a:rPr lang="en-US" b="1" dirty="0" smtClean="0"/>
              <a:t> DT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tỷ</a:t>
            </a:r>
            <a:r>
              <a:rPr lang="en-US" b="1" dirty="0" smtClean="0"/>
              <a:t> </a:t>
            </a:r>
            <a:r>
              <a:rPr lang="en-US" b="1" dirty="0" err="1" smtClean="0"/>
              <a:t>lệ</a:t>
            </a:r>
            <a:r>
              <a:rPr lang="en-US" b="1" dirty="0" smtClean="0"/>
              <a:t> % so </a:t>
            </a:r>
            <a:r>
              <a:rPr lang="en-US" b="1" dirty="0" err="1" smtClean="0"/>
              <a:t>với</a:t>
            </a:r>
            <a:r>
              <a:rPr lang="en-US" b="1" dirty="0" smtClean="0"/>
              <a:t> DT.</a:t>
            </a:r>
          </a:p>
          <a:p>
            <a:pPr marL="838200" lvl="1" indent="-381000" algn="just" defTabSz="457200" eaLnBrk="1" hangingPunct="1">
              <a:buFontTx/>
              <a:buAutoNum type="arabicPeriod"/>
            </a:pPr>
            <a:r>
              <a:rPr lang="en-US" b="1" dirty="0" err="1" smtClean="0"/>
              <a:t>Dùng</a:t>
            </a:r>
            <a:r>
              <a:rPr lang="en-US" b="1" dirty="0" smtClean="0"/>
              <a:t> </a:t>
            </a:r>
            <a:r>
              <a:rPr lang="en-US" b="1" dirty="0" err="1" smtClean="0"/>
              <a:t>tỷ</a:t>
            </a:r>
            <a:r>
              <a:rPr lang="en-US" b="1" dirty="0" smtClean="0"/>
              <a:t> </a:t>
            </a:r>
            <a:r>
              <a:rPr lang="en-US" b="1" dirty="0" err="1" smtClean="0"/>
              <a:t>lệ</a:t>
            </a:r>
            <a:r>
              <a:rPr lang="en-US" b="1" dirty="0" smtClean="0"/>
              <a:t> % </a:t>
            </a:r>
            <a:r>
              <a:rPr lang="en-US" b="1" dirty="0" err="1" smtClean="0"/>
              <a:t>đó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ước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thay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DT.</a:t>
            </a:r>
          </a:p>
          <a:p>
            <a:pPr marL="838200" lvl="1" indent="-381000" algn="just" defTabSz="457200" eaLnBrk="1" hangingPunct="1">
              <a:buFontTx/>
              <a:buAutoNum type="arabicPeriod"/>
            </a:pPr>
            <a:r>
              <a:rPr lang="en-US" b="1" dirty="0" err="1" smtClean="0"/>
              <a:t>Định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trợ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đáp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nhu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en-US" b="1" dirty="0" err="1" smtClean="0"/>
              <a:t>KD</a:t>
            </a:r>
            <a:r>
              <a:rPr lang="en-US" b="1" dirty="0" smtClean="0"/>
              <a:t>. (</a:t>
            </a:r>
            <a:r>
              <a:rPr lang="en-US" b="1" dirty="0" err="1" smtClean="0"/>
              <a:t>Ưu</a:t>
            </a:r>
            <a:r>
              <a:rPr lang="en-US" b="1" dirty="0" smtClean="0"/>
              <a:t> </a:t>
            </a:r>
            <a:r>
              <a:rPr lang="en-US" b="1" dirty="0" err="1" smtClean="0"/>
              <a:t>tiên</a:t>
            </a:r>
            <a:r>
              <a:rPr lang="en-US" b="1" dirty="0" smtClean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trợ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nguồn</a:t>
            </a:r>
            <a:r>
              <a:rPr lang="en-US" b="1" dirty="0" smtClean="0"/>
              <a:t> </a:t>
            </a: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bên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DN</a:t>
            </a:r>
            <a:r>
              <a:rPr lang="en-US" b="1" dirty="0" smtClean="0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8575"/>
            <a:ext cx="7848600" cy="646331"/>
          </a:xfrm>
        </p:spPr>
        <p:txBody>
          <a:bodyPr/>
          <a:lstStyle/>
          <a:p>
            <a:pPr eaLnBrk="1" hangingPunct="1"/>
            <a:r>
              <a:rPr lang="en-US" sz="3600" b="1" u="sng" dirty="0" err="1" smtClean="0"/>
              <a:t>Ví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dụ</a:t>
            </a:r>
            <a:r>
              <a:rPr lang="en-US" sz="3600" dirty="0" smtClean="0"/>
              <a:t>: (</a:t>
            </a:r>
            <a:r>
              <a:rPr lang="en-US" sz="3600" dirty="0" err="1" smtClean="0"/>
              <a:t>đvt</a:t>
            </a:r>
            <a:r>
              <a:rPr lang="en-US" sz="3600" dirty="0" smtClean="0"/>
              <a:t>: </a:t>
            </a:r>
            <a:r>
              <a:rPr lang="en-US" sz="3600" dirty="0" err="1" smtClean="0"/>
              <a:t>triệu</a:t>
            </a:r>
            <a:r>
              <a:rPr lang="en-US" sz="3600" dirty="0" smtClean="0"/>
              <a:t> </a:t>
            </a:r>
            <a:r>
              <a:rPr lang="en-US" sz="3600" dirty="0" err="1" smtClean="0"/>
              <a:t>đồng</a:t>
            </a:r>
            <a:r>
              <a:rPr lang="en-US" sz="3600" dirty="0" smtClean="0"/>
              <a:t>)</a:t>
            </a:r>
          </a:p>
        </p:txBody>
      </p:sp>
      <p:graphicFrame>
        <p:nvGraphicFramePr>
          <p:cNvPr id="246842" name="Group 58"/>
          <p:cNvGraphicFramePr>
            <a:graphicFrameLocks noGrp="1"/>
          </p:cNvGraphicFramePr>
          <p:nvPr>
            <p:ph type="tbl" idx="1"/>
          </p:nvPr>
        </p:nvGraphicFramePr>
        <p:xfrm>
          <a:off x="228599" y="1439863"/>
          <a:ext cx="8763000" cy="5189536"/>
        </p:xfrm>
        <a:graphic>
          <a:graphicData uri="http://schemas.openxmlformats.org/drawingml/2006/table">
            <a:tbl>
              <a:tblPr/>
              <a:tblGrid>
                <a:gridCol w="3042445"/>
                <a:gridCol w="1339919"/>
                <a:gridCol w="2990644"/>
                <a:gridCol w="1389992"/>
              </a:tblGrid>
              <a:tr h="532781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báo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cáo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	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DT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6.000 			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ROS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4%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7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Tài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sản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Số tiền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Nguồn vốn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Số tiền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Tiền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mặt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Các khoản phải trả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7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Các khoản phải thu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Nợ tích luỹ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7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 kho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Vay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ngắn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hạn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7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TSCĐ thuần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điều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lê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Lợi nhuận để lại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7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724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kế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hoạch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DT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6.900, RE = 60%LNST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bổ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sung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vốn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200329"/>
          </a:xfrm>
        </p:spPr>
        <p:txBody>
          <a:bodyPr/>
          <a:lstStyle/>
          <a:p>
            <a:pPr algn="ctr" eaLnBrk="1" hangingPunct="1"/>
            <a:r>
              <a:rPr lang="en-US" sz="3600" b="1" dirty="0" err="1" smtClean="0"/>
              <a:t>Tính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tỷ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lệ</a:t>
            </a:r>
            <a:r>
              <a:rPr lang="en-US" sz="3600" b="1" dirty="0" smtClean="0"/>
              <a:t> % </a:t>
            </a:r>
            <a:r>
              <a:rPr lang="en-US" sz="3600" b="1" dirty="0" err="1" smtClean="0"/>
              <a:t>trên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Doanh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của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khoản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mục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với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Doanh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thu</a:t>
            </a:r>
            <a:endParaRPr lang="en-US" sz="3600" b="1" dirty="0" smtClean="0"/>
          </a:p>
        </p:txBody>
      </p:sp>
      <p:graphicFrame>
        <p:nvGraphicFramePr>
          <p:cNvPr id="247858" name="Group 50"/>
          <p:cNvGraphicFramePr>
            <a:graphicFrameLocks noGrp="1"/>
          </p:cNvGraphicFramePr>
          <p:nvPr>
            <p:ph type="tbl" idx="1"/>
          </p:nvPr>
        </p:nvGraphicFramePr>
        <p:xfrm>
          <a:off x="304800" y="1437771"/>
          <a:ext cx="8686800" cy="4945348"/>
        </p:xfrm>
        <a:graphic>
          <a:graphicData uri="http://schemas.openxmlformats.org/drawingml/2006/table">
            <a:tbl>
              <a:tblPr/>
              <a:tblGrid>
                <a:gridCol w="2971800"/>
                <a:gridCol w="1372456"/>
                <a:gridCol w="2964638"/>
                <a:gridCol w="1377906"/>
              </a:tblGrid>
              <a:tr h="100062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Tài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sản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DT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Nguồn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DT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7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Tiền mặt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Khoản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phải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2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Khoản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phải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Nợ tích luỹ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37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Tồn kho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Vay ngắn hạn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0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TSCĐ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Vốn điều lệ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7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Lợi nhuận để lại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7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Tổng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91600" cy="49530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100 </a:t>
            </a:r>
            <a:r>
              <a:rPr lang="en-US" dirty="0" err="1" smtClean="0"/>
              <a:t>đồng</a:t>
            </a:r>
            <a:r>
              <a:rPr lang="en-US" dirty="0" smtClean="0"/>
              <a:t> DT </a:t>
            </a:r>
            <a:r>
              <a:rPr lang="en-US" dirty="0" err="1" smtClean="0"/>
              <a:t>cần</a:t>
            </a:r>
            <a:r>
              <a:rPr lang="en-US" dirty="0" smtClean="0"/>
              <a:t> </a:t>
            </a:r>
            <a:r>
              <a:rPr lang="en-US" dirty="0" err="1" smtClean="0"/>
              <a:t>phải</a:t>
            </a:r>
            <a:r>
              <a:rPr lang="en-US" dirty="0" smtClean="0"/>
              <a:t> có 41,5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TSLĐ</a:t>
            </a:r>
            <a:r>
              <a:rPr lang="en-US" dirty="0" smtClean="0"/>
              <a:t>, </a:t>
            </a:r>
            <a:r>
              <a:rPr lang="en-US" dirty="0" err="1" smtClean="0"/>
              <a:t>va</a:t>
            </a:r>
            <a:r>
              <a:rPr lang="en-US" dirty="0" smtClean="0"/>
              <a:t>̀ </a:t>
            </a:r>
            <a:r>
              <a:rPr lang="en-US" dirty="0" err="1" smtClean="0"/>
              <a:t>nguồn</a:t>
            </a:r>
            <a:r>
              <a:rPr lang="en-US" dirty="0" smtClean="0"/>
              <a:t> </a:t>
            </a:r>
            <a:r>
              <a:rPr lang="en-US" dirty="0" err="1" smtClean="0"/>
              <a:t>vốn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̣ do là 20 </a:t>
            </a:r>
            <a:r>
              <a:rPr lang="en-US" dirty="0" err="1" smtClean="0"/>
              <a:t>đồng</a:t>
            </a:r>
            <a:r>
              <a:rPr lang="en-US" dirty="0" smtClean="0"/>
              <a:t>.</a:t>
            </a:r>
          </a:p>
          <a:p>
            <a:pPr algn="just" eaLnBrk="1" hangingPunct="1"/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cầu</a:t>
            </a:r>
            <a:r>
              <a:rPr lang="en-US" dirty="0" smtClean="0"/>
              <a:t> </a:t>
            </a:r>
            <a:r>
              <a:rPr lang="en-US" dirty="0" err="1" smtClean="0"/>
              <a:t>VLĐ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đê</a:t>
            </a:r>
            <a:r>
              <a:rPr lang="en-US" dirty="0" smtClean="0"/>
              <a:t>̉ </a:t>
            </a:r>
            <a:r>
              <a:rPr lang="en-US" dirty="0" err="1" smtClean="0"/>
              <a:t>đạt</a:t>
            </a:r>
            <a:r>
              <a:rPr lang="en-US" dirty="0" smtClean="0"/>
              <a:t> </a:t>
            </a:r>
            <a:r>
              <a:rPr lang="en-US" dirty="0" err="1" smtClean="0"/>
              <a:t>mức</a:t>
            </a:r>
            <a:r>
              <a:rPr lang="en-US" dirty="0" smtClean="0"/>
              <a:t> DT </a:t>
            </a:r>
            <a:r>
              <a:rPr lang="en-US" dirty="0" err="1" smtClean="0"/>
              <a:t>dư</a:t>
            </a:r>
            <a:r>
              <a:rPr lang="en-US" dirty="0" smtClean="0"/>
              <a:t>̣ </a:t>
            </a:r>
            <a:r>
              <a:rPr lang="en-US" dirty="0" err="1" smtClean="0"/>
              <a:t>kiến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     % </a:t>
            </a:r>
            <a:r>
              <a:rPr lang="en-US" dirty="0" err="1" smtClean="0"/>
              <a:t>chênh</a:t>
            </a:r>
            <a:r>
              <a:rPr lang="en-US" dirty="0" smtClean="0"/>
              <a:t> </a:t>
            </a:r>
            <a:r>
              <a:rPr lang="en-US" dirty="0" err="1" smtClean="0"/>
              <a:t>lệch</a:t>
            </a:r>
            <a:r>
              <a:rPr lang="en-US" dirty="0" smtClean="0"/>
              <a:t> </a:t>
            </a:r>
            <a:r>
              <a:rPr lang="vi-VN" dirty="0" smtClean="0"/>
              <a:t> </a:t>
            </a:r>
            <a:r>
              <a:rPr lang="en-US" dirty="0" smtClean="0"/>
              <a:t>= </a:t>
            </a:r>
            <a:r>
              <a:rPr lang="vi-VN" dirty="0" smtClean="0"/>
              <a:t> </a:t>
            </a:r>
            <a:r>
              <a:rPr lang="en-US" dirty="0" smtClean="0"/>
              <a:t>41,5% – 20% = 21,5%</a:t>
            </a:r>
          </a:p>
          <a:p>
            <a:pPr algn="just" eaLnBrk="1" hangingPunct="1">
              <a:buFont typeface="Symbol"/>
              <a:buChar char="Þ"/>
            </a:pPr>
            <a:r>
              <a:rPr lang="en-US" dirty="0" smtClean="0"/>
              <a:t>100 </a:t>
            </a:r>
            <a:r>
              <a:rPr lang="en-US" dirty="0" err="1" smtClean="0"/>
              <a:t>đồng</a:t>
            </a:r>
            <a:r>
              <a:rPr lang="en-US" dirty="0" smtClean="0"/>
              <a:t> DT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cần</a:t>
            </a:r>
            <a:r>
              <a:rPr lang="en-US" dirty="0" smtClean="0"/>
              <a:t> có </a:t>
            </a:r>
            <a:r>
              <a:rPr lang="en-US" dirty="0" err="1" smtClean="0"/>
              <a:t>thêm</a:t>
            </a:r>
            <a:r>
              <a:rPr lang="en-US" dirty="0" smtClean="0"/>
              <a:t> 21,5 </a:t>
            </a:r>
            <a:r>
              <a:rPr lang="en-US" dirty="0" err="1" smtClean="0"/>
              <a:t>đồng</a:t>
            </a:r>
            <a:r>
              <a:rPr lang="en-US" dirty="0" smtClean="0"/>
              <a:t> </a:t>
            </a:r>
            <a:r>
              <a:rPr lang="en-US" dirty="0" err="1" smtClean="0"/>
              <a:t>vốn</a:t>
            </a:r>
            <a:r>
              <a:rPr lang="en-US" dirty="0" smtClean="0"/>
              <a:t>. </a:t>
            </a:r>
          </a:p>
          <a:p>
            <a:pPr algn="just" eaLnBrk="1" hangingPunct="1">
              <a:buFont typeface="Symbol"/>
              <a:buChar char="Þ"/>
            </a:pP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cầu</a:t>
            </a:r>
            <a:r>
              <a:rPr lang="en-US" dirty="0" smtClean="0"/>
              <a:t> </a:t>
            </a:r>
            <a:r>
              <a:rPr lang="en-US" dirty="0" err="1" smtClean="0"/>
              <a:t>vốn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         (6.900 – 6.000)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/>
              <a:t> 21,5% </a:t>
            </a:r>
            <a:r>
              <a:rPr lang="vi-VN" dirty="0" smtClean="0"/>
              <a:t>	</a:t>
            </a:r>
            <a:r>
              <a:rPr lang="en-US" dirty="0" smtClean="0"/>
              <a:t>= </a:t>
            </a:r>
            <a:r>
              <a:rPr lang="vi-VN" dirty="0" smtClean="0"/>
              <a:t> </a:t>
            </a:r>
            <a:r>
              <a:rPr lang="en-US" dirty="0" smtClean="0"/>
              <a:t>193,5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50963"/>
            <a:ext cx="8839200" cy="4516437"/>
          </a:xfrm>
        </p:spPr>
        <p:txBody>
          <a:bodyPr/>
          <a:lstStyle/>
          <a:p>
            <a:pPr algn="just" eaLnBrk="1" hangingPunct="1"/>
            <a:r>
              <a:rPr lang="en-US" dirty="0" err="1" smtClean="0"/>
              <a:t>LNST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hoạch</a:t>
            </a:r>
            <a:r>
              <a:rPr lang="en-US" dirty="0" smtClean="0"/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         6.900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/>
              <a:t> 4% = 276 </a:t>
            </a:r>
          </a:p>
          <a:p>
            <a:pPr algn="just" eaLnBrk="1" hangingPunct="1"/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đê</a:t>
            </a:r>
            <a:r>
              <a:rPr lang="en-US" dirty="0" smtClean="0"/>
              <a:t>̉ </a:t>
            </a:r>
            <a:r>
              <a:rPr lang="en-US" dirty="0" err="1" smtClean="0"/>
              <a:t>lại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́ </a:t>
            </a:r>
            <a:r>
              <a:rPr lang="en-US" dirty="0" err="1" smtClean="0"/>
              <a:t>hoạch</a:t>
            </a:r>
            <a:r>
              <a:rPr lang="en-US" dirty="0" smtClean="0"/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         276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/>
              <a:t> 60% = 165,6 </a:t>
            </a:r>
          </a:p>
          <a:p>
            <a:pPr algn="just" eaLnBrk="1" hangingPunct="1"/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cầu</a:t>
            </a:r>
            <a:r>
              <a:rPr lang="en-US" dirty="0" smtClean="0"/>
              <a:t> </a:t>
            </a:r>
            <a:r>
              <a:rPr lang="en-US" dirty="0" err="1" smtClean="0"/>
              <a:t>vốn</a:t>
            </a:r>
            <a:r>
              <a:rPr lang="en-US" dirty="0" smtClean="0"/>
              <a:t> </a:t>
            </a:r>
            <a:r>
              <a:rPr lang="en-US" dirty="0" err="1" smtClean="0"/>
              <a:t>tài</a:t>
            </a:r>
            <a:r>
              <a:rPr lang="en-US" dirty="0" smtClean="0"/>
              <a:t> </a:t>
            </a:r>
            <a:r>
              <a:rPr lang="en-US" dirty="0" err="1" smtClean="0"/>
              <a:t>trơ</a:t>
            </a:r>
            <a:r>
              <a:rPr lang="en-US" dirty="0" smtClean="0"/>
              <a:t>̣ </a:t>
            </a:r>
            <a:r>
              <a:rPr lang="en-US" dirty="0" err="1" smtClean="0"/>
              <a:t>tư</a:t>
            </a:r>
            <a:r>
              <a:rPr lang="en-US" dirty="0" smtClean="0"/>
              <a:t>̀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        193,5 – 165,6 = 27,9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s 2e">
  <a:themeElements>
    <a:clrScheme name="">
      <a:dk1>
        <a:srgbClr val="003366"/>
      </a:dk1>
      <a:lt1>
        <a:srgbClr val="4D4D4D"/>
      </a:lt1>
      <a:dk2>
        <a:srgbClr val="FFCC00"/>
      </a:dk2>
      <a:lt2>
        <a:srgbClr val="000000"/>
      </a:lt2>
      <a:accent1>
        <a:srgbClr val="808000"/>
      </a:accent1>
      <a:accent2>
        <a:srgbClr val="FFE291"/>
      </a:accent2>
      <a:accent3>
        <a:srgbClr val="B2B2B2"/>
      </a:accent3>
      <a:accent4>
        <a:srgbClr val="002A56"/>
      </a:accent4>
      <a:accent5>
        <a:srgbClr val="C0C0AA"/>
      </a:accent5>
      <a:accent6>
        <a:srgbClr val="E7CD83"/>
      </a:accent6>
      <a:hlink>
        <a:srgbClr val="CC6600"/>
      </a:hlink>
      <a:folHlink>
        <a:srgbClr val="969696"/>
      </a:folHlink>
    </a:clrScheme>
    <a:fontScheme name="Dess 2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s 2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s 2e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s 2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s 2e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s 2e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s 2e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s 2e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913</Words>
  <Application>Microsoft Office PowerPoint</Application>
  <PresentationFormat>On-screen Show (4:3)</PresentationFormat>
  <Paragraphs>204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Dess 2e</vt:lpstr>
      <vt:lpstr>CHƯƠNG 7:</vt:lpstr>
      <vt:lpstr>Ý NGHĨA CỦA DỰ BÁO TÀI CHÍNH</vt:lpstr>
      <vt:lpstr>DỰ BÁO NHU CẦU TÀI CHÍNH</vt:lpstr>
      <vt:lpstr>Phương pháp phần trăm trên doanh thu</vt:lpstr>
      <vt:lpstr>Phương pháp phần trăm trên doanh thu</vt:lpstr>
      <vt:lpstr>Ví dụ: (đvt: triệu đồng)</vt:lpstr>
      <vt:lpstr>Tính tỷ lệ % trên Doanh thu của các khoản mục có quan hệ với Doanh thu</vt:lpstr>
      <vt:lpstr>Slide 8</vt:lpstr>
      <vt:lpstr>Slide 9</vt:lpstr>
      <vt:lpstr>Dự báo nhu cầu vốn bằng các chỉ tiêu tài chính đặc trưng</vt:lpstr>
      <vt:lpstr>Ví dụ: (ĐVT: tỷ đồng)</vt:lpstr>
      <vt:lpstr>Ví dụ:</vt:lpstr>
      <vt:lpstr>Ví dụ:</vt:lpstr>
      <vt:lpstr>Ví dụ:</vt:lpstr>
      <vt:lpstr>Ví dụ:</vt:lpstr>
      <vt:lpstr>Ví dụ:</vt:lpstr>
      <vt:lpstr>Ví dụ: Bảng cân đối kế toán </vt:lpstr>
    </vt:vector>
  </TitlesOfParts>
  <Company>MKT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Chuong 6</dc:title>
  <dc:creator>PQL</dc:creator>
  <cp:lastModifiedBy>ASUS</cp:lastModifiedBy>
  <cp:revision>215</cp:revision>
  <dcterms:created xsi:type="dcterms:W3CDTF">2004-01-11T14:48:34Z</dcterms:created>
  <dcterms:modified xsi:type="dcterms:W3CDTF">2015-11-11T15:30:44Z</dcterms:modified>
</cp:coreProperties>
</file>