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863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0" r:id="rId4"/>
    <p:sldId id="261" r:id="rId5"/>
    <p:sldId id="262" r:id="rId6"/>
    <p:sldId id="257" r:id="rId7"/>
    <p:sldId id="258" r:id="rId8"/>
    <p:sldId id="259" r:id="rId9"/>
    <p:sldId id="263" r:id="rId10"/>
    <p:sldId id="265" r:id="rId11"/>
    <p:sldId id="264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NGUYÊN LÝ KẾ TOÁN                                                  Nhóm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4D21B-BA8F-4907-BDFD-3CC5B0BE3230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7FA44-2E44-43D6-BD4C-31605C8B2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233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NGUYÊN LÝ KẾ TOÁN                                                  Nhóm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8E039-0016-425B-8AFA-5091FF70F3DC}" type="datetimeFigureOut">
              <a:rPr lang="en-US" smtClean="0"/>
              <a:t>9/22/2013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5DB11-2833-45E0-AAA9-7C6C6C7D0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95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9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9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5FADED-29E5-4777-90D0-9F6F4944F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44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B2BE9-DC5D-49C4-9EDD-25F01BF8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12B16-0367-47CB-AF03-A6A50FC101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85FADED-29E5-4777-90D0-9F6F4944FA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70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E6393-5CF9-48D9-8E8F-01E5BD3B1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7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7A6758-CA01-42A5-86B8-8A8AE9C90B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4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96B6-B9EE-4382-A7C0-81FE825EF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21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3E645-A4F7-409B-A58B-29FF2F12F9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65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21B4-A8ED-45BE-AC40-CCDE66E75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0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B7AC7-A8A0-48D7-871A-75FFAB40D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51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69E2B-B42B-4A74-B1D6-CCD31732A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2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E6393-5CF9-48D9-8E8F-01E5BD3B1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79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685F-0ECD-4C76-A9F3-BD8A1E99B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06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86436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99801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29657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42160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48981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0101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2BE9-DC5D-49C4-9EDD-25F01BF86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84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4712B16-0367-47CB-AF03-A6A50FC101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0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A6758-CA01-42A5-86B8-8A8AE9C90B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6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E96B6-B9EE-4382-A7C0-81FE825EFF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3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3E645-A4F7-409B-A58B-29FF2F12F9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9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821B4-A8ED-45BE-AC40-CCDE66E75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B7AC7-A8A0-48D7-871A-75FFAB40D2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69E2B-B42B-4A74-B1D6-CCD31732AD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3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685F-0ECD-4C76-A9F3-BD8A1E99B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6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1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98AC-29AC-4F81-8AB7-70FEAD9504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7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70967" y="550763"/>
            <a:ext cx="10515600" cy="814925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đích</a:t>
            </a:r>
            <a:r>
              <a:rPr lang="en-US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26825" y="6356350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55314" y="2537894"/>
            <a:ext cx="953093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" indent="523875" algn="just">
              <a:spcBef>
                <a:spcPts val="600"/>
              </a:spcBef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NVL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3975" indent="523875" algn="just">
              <a:spcBef>
                <a:spcPts val="18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6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62244" y="6364941"/>
            <a:ext cx="2743200" cy="365125"/>
          </a:xfrm>
        </p:spPr>
        <p:txBody>
          <a:bodyPr/>
          <a:lstStyle/>
          <a:p>
            <a:fld id="{233B7AC7-A8A0-48D7-871A-75FFAB40D2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9207" y="748572"/>
            <a:ext cx="843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5694" y="1262733"/>
            <a:ext cx="8269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5/10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3953" y="1889086"/>
            <a:ext cx="2702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746813" y="2055959"/>
                <a:ext cx="5567082" cy="5298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15.000 + 600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15.500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400 + 600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15.300 (đ/kg)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813" y="2055959"/>
                <a:ext cx="5567082" cy="529889"/>
              </a:xfrm>
              <a:prstGeom prst="rect">
                <a:avLst/>
              </a:prstGeom>
              <a:blipFill rotWithShape="0">
                <a:blip r:embed="rId2"/>
                <a:stretch>
                  <a:fillRect t="-2299" b="-19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050673" y="2911559"/>
            <a:ext cx="884816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10/10: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500 x 15.300 = 7.650.000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400 x 15.000 + 600 x 15.500 – 7.650.000 = 7.650.000 (đ)</a:t>
            </a:r>
          </a:p>
          <a:p>
            <a:pPr>
              <a:spcBef>
                <a:spcPts val="600"/>
              </a:spcBef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200 x 15.300 = 3.060.000(đ) 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7.650.000 – 3.060.000 = 4.590.000 (đ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824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364941"/>
            <a:ext cx="2743200" cy="365125"/>
          </a:xfrm>
        </p:spPr>
        <p:txBody>
          <a:bodyPr/>
          <a:lstStyle/>
          <a:p>
            <a:fld id="{233B7AC7-A8A0-48D7-871A-75FFAB40D2D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53988" y="1250575"/>
            <a:ext cx="9224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25/10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2929" y="2292496"/>
            <a:ext cx="2823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25/10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746813" y="2445922"/>
                <a:ext cx="5567082" cy="5298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2400" b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15.300 +1.000 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15.800</m:t>
                        </m:r>
                      </m:num>
                      <m:den>
                        <m:r>
                          <a:rPr lang="en-US" sz="24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300 +1.000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15.685 (đ/kg)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6813" y="2445922"/>
                <a:ext cx="5567082" cy="529889"/>
              </a:xfrm>
              <a:prstGeom prst="rect">
                <a:avLst/>
              </a:prstGeom>
              <a:blipFill rotWithShape="0">
                <a:blip r:embed="rId2"/>
                <a:stretch>
                  <a:fillRect t="-2299" b="-19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22929" y="3751728"/>
            <a:ext cx="80413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31/10: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900 x 15.685 = 14.116.500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31/10: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4.590.000 + 1000 x 15.800 – 14.116.500 = 6.273.500 (đ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4046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093" y="282389"/>
            <a:ext cx="9327775" cy="67235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26825" y="6356350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88431"/>
              </p:ext>
            </p:extLst>
          </p:nvPr>
        </p:nvGraphicFramePr>
        <p:xfrm>
          <a:off x="1398490" y="1471704"/>
          <a:ext cx="9520520" cy="4794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052"/>
                <a:gridCol w="952052"/>
                <a:gridCol w="952052"/>
                <a:gridCol w="952052"/>
                <a:gridCol w="952052"/>
                <a:gridCol w="952052"/>
                <a:gridCol w="1078457"/>
                <a:gridCol w="825647"/>
                <a:gridCol w="952052"/>
                <a:gridCol w="952052"/>
              </a:tblGrid>
              <a:tr h="532736">
                <a:tc rowSpan="2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Tồn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7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en-US" sz="1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3.060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4.590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1.300</a:t>
                      </a:r>
                      <a:endParaRPr lang="en-US" sz="1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20.390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15,586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14.116,5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6.273,5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24.826,5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6.273,5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75054" y="995082"/>
            <a:ext cx="201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ĐVT: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68188" y="403413"/>
            <a:ext cx="10260106" cy="61324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0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10/N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400 kg,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15.000 đ/kg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5/10: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600 kg,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15.500 đ/kg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10/10: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 kg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15/10: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 kg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25/10: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1.000 kg,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15.800 đ/kg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31/10: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0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0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rằng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10/10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5/10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15/10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5/10, 100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31/10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20/10, 200 kg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342715" y="6321799"/>
            <a:ext cx="2844800" cy="323850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093" y="282389"/>
            <a:ext cx="9327775" cy="67235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26825" y="6356350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32546"/>
              </p:ext>
            </p:extLst>
          </p:nvPr>
        </p:nvGraphicFramePr>
        <p:xfrm>
          <a:off x="1398490" y="1350683"/>
          <a:ext cx="909022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022"/>
                <a:gridCol w="909022"/>
                <a:gridCol w="909022"/>
                <a:gridCol w="909022"/>
                <a:gridCol w="909022"/>
                <a:gridCol w="909022"/>
                <a:gridCol w="909022"/>
                <a:gridCol w="909022"/>
                <a:gridCol w="909022"/>
                <a:gridCol w="90902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Tồn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11.060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</a:t>
                      </a:r>
                    </a:p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4.740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24.860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6.240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75810" y="900953"/>
            <a:ext cx="201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ĐVT: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2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9176" y="430308"/>
            <a:ext cx="909021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6355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10/10: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500 x 15.500 =  7.750.000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Giá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tế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liệu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tồn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cuối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ngày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10/10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: 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400 x 15.000 + 600 x 15.500 – 7.750.000 = 7.550.000 (đ)</a:t>
            </a:r>
          </a:p>
          <a:p>
            <a:pPr lvl="1">
              <a:spcBef>
                <a:spcPts val="600"/>
              </a:spcBef>
            </a:pP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Giá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tế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liệu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xuất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kho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ngày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15/10: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100 x 15.000 + 100 x 15.500 = 3.050.000(đ) 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Giá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tế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liệu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tồn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cuối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ngày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15/10: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7.550.000 – 3.050.000 = 4.500.000 (đ)</a:t>
            </a:r>
          </a:p>
          <a:p>
            <a:pPr lvl="1">
              <a:spcBef>
                <a:spcPts val="600"/>
              </a:spcBef>
            </a:pP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Giá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tế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liệu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xuất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kho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ngày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31/10:</a:t>
            </a:r>
          </a:p>
          <a:p>
            <a:pPr lvl="1"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200 x 15.000 + 700 x 15.800 = 14.060.000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Giá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thực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tế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vật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liệu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tồn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cuối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sz="2300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ngày</a:t>
            </a:r>
            <a:r>
              <a:rPr lang="en-US" sz="23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31/10: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	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4.500.000 + 1000 x 15.800 – 14.060.000 = 6.240.000 (đ)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1428413" y="6356350"/>
            <a:ext cx="763587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2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795" y="1153421"/>
            <a:ext cx="972355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925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NVL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NVL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NVL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49250" algn="just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09331" y="3433040"/>
            <a:ext cx="2684114" cy="106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endParaRPr lang="en-US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46666" y="3433040"/>
            <a:ext cx="2684114" cy="106231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20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2920663" y="4495357"/>
            <a:ext cx="400762" cy="7530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277074" y="4495357"/>
            <a:ext cx="400762" cy="753037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721224" y="5271247"/>
            <a:ext cx="27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7162" y="5260653"/>
            <a:ext cx="278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NVL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755341" y="2380129"/>
            <a:ext cx="2606040" cy="10515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0" idx="0"/>
          </p:cNvCxnSpPr>
          <p:nvPr/>
        </p:nvCxnSpPr>
        <p:spPr>
          <a:xfrm flipH="1">
            <a:off x="3151388" y="2380129"/>
            <a:ext cx="2603953" cy="10529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426825" y="6356350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5</a:t>
            </a:fld>
            <a:endParaRPr lang="en-US"/>
          </a:p>
        </p:txBody>
      </p:sp>
      <p:sp>
        <p:nvSpPr>
          <p:cNvPr id="30" name="Title 3"/>
          <p:cNvSpPr txBox="1">
            <a:spLocks/>
          </p:cNvSpPr>
          <p:nvPr/>
        </p:nvSpPr>
        <p:spPr>
          <a:xfrm>
            <a:off x="915474" y="429740"/>
            <a:ext cx="10515600" cy="8149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pháp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bình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u="sng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42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9" grpId="0" animBg="1"/>
      <p:bldP spid="20" grpId="0"/>
      <p:bldP spid="21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48335" y="995088"/>
                <a:ext cx="10383371" cy="1651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1200"/>
                  </a:spcBef>
                  <a:spcAft>
                    <a:spcPts val="1200"/>
                  </a:spcAft>
                  <a:buFont typeface="Wingdings 2" panose="05020102010507070707" pitchFamily="18" charset="2"/>
                  <a:buChar char=""/>
                </a:pPr>
                <a14:m>
                  <m:oMath xmlns:m="http://schemas.openxmlformats.org/officeDocument/2006/math"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Đơ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gi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á 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b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ì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nh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qu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â</m:t>
                    </m:r>
                    <m:r>
                      <m:rPr>
                        <m:sty m:val="p"/>
                      </m:rP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sz="26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600" b="0" i="0" dirty="0" smtClean="0">
                  <a:effectLst/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 </m:t>
                      </m:r>
                      <m:f>
                        <m:fPr>
                          <m:ctrlPr>
                            <a:rPr lang="en-US" sz="2600" b="0" i="1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Tr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ị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gi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á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v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ệ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ồ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kho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đầ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ỳ+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Tr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ị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gi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á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v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ệ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nh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trong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ỳ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SL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v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ệ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ồ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kho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đầ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ỳ+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SL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v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li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ệ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u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nh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ậ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p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trong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k</m:t>
                          </m:r>
                          <m:r>
                            <a:rPr lang="en-US" sz="2600" b="0" i="0" smtClean="0">
                              <a:effectLst/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ỳ</m:t>
                          </m:r>
                        </m:den>
                      </m:f>
                    </m:oMath>
                  </m:oMathPara>
                </a14:m>
                <a:endParaRPr lang="en-US" sz="2600" b="0" dirty="0" smtClean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335" y="995088"/>
                <a:ext cx="10383371" cy="165173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34888" y="3684493"/>
            <a:ext cx="103968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 2" panose="05020102010507070707" pitchFamily="18" charset="2"/>
              <a:buChar char="ë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=   SL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x   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28413" y="6356350"/>
            <a:ext cx="763587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5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6376" y="1263911"/>
            <a:ext cx="654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26825" y="6329363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36376" y="2300320"/>
            <a:ext cx="843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34671" y="3449808"/>
                <a:ext cx="8836323" cy="21421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sz="240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Đ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ơ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gi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ì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nh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qu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â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= 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400 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 15.000+(600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 15.500+1000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x</m:t>
                                  </m:r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 15.800</m:t>
                                  </m:r>
                                </m:e>
                              </m:d>
                            </m:num>
                            <m:den>
                              <m:d>
                                <m:dPr>
                                  <m:begChr m:val=""/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0">
                                      <a:latin typeface="Cambria Math" panose="02040503050406030204" pitchFamily="18" charset="0"/>
                                    </a:rPr>
                                    <m:t>400+(600+1.000</m:t>
                                  </m:r>
                                </m:e>
                              </m:d>
                            </m:den>
                          </m:f>
                          <m:r>
                            <a:rPr lang="en-US" sz="2400" i="0">
                              <a:latin typeface="Cambria Math" panose="02040503050406030204" pitchFamily="18" charset="0"/>
                            </a:rPr>
                            <m:t>=15.550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đ/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kg</m:t>
                          </m:r>
                        </m:e>
                      </m:d>
                    </m:oMath>
                  </m:oMathPara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71" y="3449808"/>
                <a:ext cx="8836323" cy="214219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77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426825" y="6340475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42245" y="645460"/>
            <a:ext cx="89288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10/10: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500 x 15.550 = 7.775.000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10/10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400 x 15.000 + 600 x 15.500 – 7.775.000 = 7.525.000 (đ)</a:t>
            </a:r>
          </a:p>
          <a:p>
            <a:pPr>
              <a:spcBef>
                <a:spcPts val="600"/>
              </a:spcBef>
            </a:pP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200 x 15.550 = 3.110.000(đ) 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15/10: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7.525.000 – 3.110.000 = 4.415.000 (đ)</a:t>
            </a:r>
          </a:p>
          <a:p>
            <a:pPr>
              <a:spcBef>
                <a:spcPts val="600"/>
              </a:spcBef>
            </a:pP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31/10: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900 x 15.550 = 13.995.000 (đ)</a:t>
            </a:r>
          </a:p>
          <a:p>
            <a:pPr marL="800100" lvl="1" indent="-342900">
              <a:spcBef>
                <a:spcPts val="600"/>
              </a:spcBef>
              <a:buFont typeface="Wingdings 3" panose="05040102010807070707" pitchFamily="18" charset="2"/>
              <a:buChar char="&quot;"/>
            </a:pP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tồn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31/10: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4.415.000 + 1000 x 15.800 – 13.995.000 = 6.220.000 (đ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836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093" y="282389"/>
            <a:ext cx="9327775" cy="67235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1426825" y="6356350"/>
            <a:ext cx="765175" cy="365125"/>
          </a:xfrm>
          <a:prstGeom prst="rect">
            <a:avLst/>
          </a:prstGeom>
        </p:spPr>
        <p:txBody>
          <a:bodyPr/>
          <a:lstStyle/>
          <a:p>
            <a:fld id="{C2A8312F-B8C7-4F9D-A984-527A47E9F348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95412"/>
              </p:ext>
            </p:extLst>
          </p:nvPr>
        </p:nvGraphicFramePr>
        <p:xfrm>
          <a:off x="1398490" y="1471704"/>
          <a:ext cx="9520520" cy="4794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2052"/>
                <a:gridCol w="952052"/>
                <a:gridCol w="952052"/>
                <a:gridCol w="952052"/>
                <a:gridCol w="952052"/>
                <a:gridCol w="952052"/>
                <a:gridCol w="952052"/>
                <a:gridCol w="952052"/>
                <a:gridCol w="952052"/>
                <a:gridCol w="952052"/>
              </a:tblGrid>
              <a:tr h="532736">
                <a:tc rowSpan="2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Nhập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Tồn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273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ĐG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TT</a:t>
                      </a:r>
                      <a:endParaRPr lang="en-US" sz="1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7.750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7.525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15,55</a:t>
                      </a:r>
                      <a:endParaRPr lang="en-US" sz="1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4.415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15,8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</a:t>
                      </a:r>
                      <a:endParaRPr lang="en-US" sz="1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20.215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31/10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15.55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13.995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6.220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2736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24.880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6.220</a:t>
                      </a:r>
                      <a:endParaRPr lang="en-US" sz="1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875054" y="995082"/>
            <a:ext cx="201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ĐVT: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Stack of book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</Template>
  <TotalTime>410</TotalTime>
  <Words>777</Words>
  <Application>Microsoft Office PowerPoint</Application>
  <PresentationFormat>Widescreen</PresentationFormat>
  <Paragraphs>290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Courier New</vt:lpstr>
      <vt:lpstr>Times New Roman</vt:lpstr>
      <vt:lpstr>Wingdings</vt:lpstr>
      <vt:lpstr>Wingdings 2</vt:lpstr>
      <vt:lpstr>Wingdings 3</vt:lpstr>
      <vt:lpstr>Stack of books</vt:lpstr>
      <vt:lpstr>Vapor Trail</vt:lpstr>
      <vt:lpstr>1. Phương pháp tính theo giá đích danh:</vt:lpstr>
      <vt:lpstr>PowerPoint Presentation</vt:lpstr>
      <vt:lpstr>Tình hình nhập xuất vật liệu chính được tổng hợp như sau: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Tình hình nhập xuất vật liệu chính được tổng hợp như sau:</vt:lpstr>
      <vt:lpstr>PowerPoint Presentation</vt:lpstr>
      <vt:lpstr>PowerPoint Presentation</vt:lpstr>
      <vt:lpstr>Tình hình nhập xuất vật liệu chính được tổng hợp như sau: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Phương thức tính theo giá đích danh:</dc:title>
  <dc:creator>SoNa</dc:creator>
  <cp:lastModifiedBy>SoNa</cp:lastModifiedBy>
  <cp:revision>27</cp:revision>
  <dcterms:created xsi:type="dcterms:W3CDTF">2013-09-21T05:55:48Z</dcterms:created>
  <dcterms:modified xsi:type="dcterms:W3CDTF">2013-09-22T07:03:00Z</dcterms:modified>
</cp:coreProperties>
</file>